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6" r:id="rId2"/>
    <p:sldId id="319" r:id="rId3"/>
    <p:sldId id="320" r:id="rId4"/>
    <p:sldId id="322" r:id="rId5"/>
    <p:sldId id="327" r:id="rId6"/>
    <p:sldId id="330" r:id="rId7"/>
    <p:sldId id="331" r:id="rId8"/>
    <p:sldId id="332" r:id="rId9"/>
    <p:sldId id="301" r:id="rId10"/>
    <p:sldId id="325" r:id="rId11"/>
    <p:sldId id="302" r:id="rId12"/>
    <p:sldId id="329" r:id="rId13"/>
    <p:sldId id="32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2982"/>
    <a:srgbClr val="660066"/>
    <a:srgbClr val="401B5B"/>
    <a:srgbClr val="D3529D"/>
    <a:srgbClr val="D3398A"/>
    <a:srgbClr val="891562"/>
    <a:srgbClr val="CC0099"/>
    <a:srgbClr val="C513D3"/>
    <a:srgbClr val="FF66FF"/>
    <a:srgbClr val="C9A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6" autoAdjust="0"/>
    <p:restoredTop sz="80500" autoAdjust="0"/>
  </p:normalViewPr>
  <p:slideViewPr>
    <p:cSldViewPr snapToGrid="0">
      <p:cViewPr varScale="1">
        <p:scale>
          <a:sx n="61" d="100"/>
          <a:sy n="61" d="100"/>
        </p:scale>
        <p:origin x="56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6" d="100"/>
          <a:sy n="106" d="100"/>
        </p:scale>
        <p:origin x="343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65A45-B879-4DEC-8B10-FF9D4DA9E60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A299F-4EF0-4429-8572-7A666A73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760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7A299F-4EF0-4429-8572-7A666A73C14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4067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7A299F-4EF0-4429-8572-7A666A73C14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786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7A299F-4EF0-4429-8572-7A666A73C14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193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7A299F-4EF0-4429-8572-7A666A73C14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7596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F-4EF0-4429-8572-7A666A73C14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971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7A299F-4EF0-4429-8572-7A666A73C14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544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F-4EF0-4429-8572-7A666A73C14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068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A299F-4EF0-4429-8572-7A666A73C14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992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89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09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61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30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83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91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02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6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76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30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EAFB-CE15-42D9-9563-8991C1AE47D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8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DEAFB-CE15-42D9-9563-8991C1AE47DF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9DE41-269D-4BA1-AE4A-E7BAF23B3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32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ppsni.gov.uk" TargetMode="External"/><Relationship Id="rId2" Type="http://schemas.openxmlformats.org/officeDocument/2006/relationships/hyperlink" Target="http://www.ppsni.gov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4825" y="1143000"/>
            <a:ext cx="6268246" cy="3134032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solidFill>
                  <a:srgbClr val="891562"/>
                </a:solidFill>
              </a:rPr>
              <a:t>Child Friendly Practice &amp; Procedure in the Youth Court</a:t>
            </a:r>
            <a:endParaRPr lang="en-GB" sz="6600" dirty="0">
              <a:solidFill>
                <a:srgbClr val="EBEBEB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4825" y="4473677"/>
            <a:ext cx="6268246" cy="1268144"/>
          </a:xfrm>
        </p:spPr>
        <p:txBody>
          <a:bodyPr>
            <a:normAutofit/>
          </a:bodyPr>
          <a:lstStyle/>
          <a:p>
            <a:r>
              <a:rPr lang="en-US" sz="2000" dirty="0"/>
              <a:t>18</a:t>
            </a:r>
            <a:r>
              <a:rPr lang="en-US" sz="2000" baseline="30000" dirty="0"/>
              <a:t>th</a:t>
            </a:r>
            <a:r>
              <a:rPr lang="en-US" sz="2000" dirty="0"/>
              <a:t> September 2024</a:t>
            </a:r>
          </a:p>
          <a:p>
            <a:r>
              <a:rPr lang="en-US" sz="2000" dirty="0"/>
              <a:t>Linda Chambers</a:t>
            </a:r>
          </a:p>
          <a:p>
            <a:r>
              <a:rPr lang="en-US" sz="2000" dirty="0"/>
              <a:t>Public Prosecutor, Serious Crime Unit</a:t>
            </a:r>
          </a:p>
          <a:p>
            <a:endParaRPr lang="en-GB" sz="2000" dirty="0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0A9A51F-8804-58ED-ED11-993B85C22A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3958" y="1113063"/>
            <a:ext cx="2522673" cy="4628758"/>
          </a:xfrm>
          <a:prstGeom prst="roundRect">
            <a:avLst>
              <a:gd name="adj" fmla="val 1858"/>
            </a:avLst>
          </a:prstGeom>
          <a:noFill/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4440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492FE8-9E30-61BC-E2E9-EDEF080E1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72" y="572223"/>
            <a:ext cx="7124700" cy="701937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</a:t>
            </a:r>
            <a:r>
              <a:rPr lang="en-GB" sz="4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Youth Court Sentencing</a:t>
            </a:r>
            <a:endParaRPr lang="en-GB" sz="4400" dirty="0">
              <a:latin typeface="+mn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2771983-0FBA-6BBC-2EA2-8F8CBC120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7801" y="1739899"/>
            <a:ext cx="8893940" cy="4873625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en-GB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2800" b="1" dirty="0">
                <a:solidFill>
                  <a:srgbClr val="90298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Absolute conditional discharge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2800" b="1" dirty="0">
                <a:solidFill>
                  <a:srgbClr val="90298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Youth Conference Order – Restorative Justice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2800" b="1" dirty="0">
                <a:solidFill>
                  <a:srgbClr val="90298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Probation Order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2800" b="1" dirty="0">
                <a:solidFill>
                  <a:srgbClr val="90298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Attendance Centre Order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2800" b="1" dirty="0">
                <a:solidFill>
                  <a:srgbClr val="90298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Community Service Order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2800" b="1" dirty="0">
                <a:solidFill>
                  <a:srgbClr val="90298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Juvenile Justice Centre Order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en-GB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B8BC10-6FE5-F201-48B9-3B038EB6C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0500" y="1739900"/>
            <a:ext cx="2527301" cy="4873625"/>
          </a:xfrm>
          <a:solidFill>
            <a:srgbClr val="902982"/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Youth Court Disposals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D8BF53-FCD7-EBB9-0F6B-0D319BFA03BA}"/>
              </a:ext>
            </a:extLst>
          </p:cNvPr>
          <p:cNvSpPr txBox="1"/>
          <p:nvPr/>
        </p:nvSpPr>
        <p:spPr>
          <a:xfrm>
            <a:off x="9334443" y="69674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PUBLIC PROSECUTION SERVICE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E44085-DA7B-76CB-BC57-3F4D33F14A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057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492FE8-9E30-61BC-E2E9-EDEF080E1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250" y="373655"/>
            <a:ext cx="6692900" cy="1429745"/>
          </a:xfrm>
          <a:solidFill>
            <a:srgbClr val="902982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Future of Youth Justice in Northern Ireland</a:t>
            </a:r>
            <a:br>
              <a:rPr lang="en-GB" sz="4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Content Placeholder 17"/>
          <p:cNvSpPr>
            <a:spLocks noGrp="1"/>
          </p:cNvSpPr>
          <p:nvPr>
            <p:ph idx="1"/>
          </p:nvPr>
        </p:nvSpPr>
        <p:spPr>
          <a:xfrm>
            <a:off x="531250" y="2063156"/>
            <a:ext cx="11271678" cy="457358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90298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Efforts will continue to improve Youth Justice System - potential to develop additional services for children.  </a:t>
            </a:r>
            <a:endParaRPr lang="en-GB" sz="2400" dirty="0">
              <a:solidFill>
                <a:srgbClr val="90298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dirty="0">
                <a:solidFill>
                  <a:srgbClr val="90298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90298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 will continue to work towards the Department of Justice’s vision for the Youth Justice System in Northern Ireland:</a:t>
            </a:r>
            <a:endParaRPr lang="en-GB" sz="2400" dirty="0">
              <a:solidFill>
                <a:srgbClr val="90298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dirty="0">
                <a:solidFill>
                  <a:srgbClr val="90298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i="1" dirty="0">
                <a:solidFill>
                  <a:srgbClr val="90298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Progressive Youth Justice System – 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i="1" dirty="0">
                <a:solidFill>
                  <a:srgbClr val="90298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Delivering Better Outcomes for Children and Communities.</a:t>
            </a:r>
            <a:endParaRPr lang="en-GB" dirty="0">
              <a:solidFill>
                <a:srgbClr val="90298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D8BF53-FCD7-EBB9-0F6B-0D319BFA03BA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GB" sz="2800" dirty="0">
                <a:solidFill>
                  <a:schemeClr val="bg1"/>
                </a:solidFill>
                <a:latin typeface="Impact" panose="020B0806030902050204" pitchFamily="34" charset="0"/>
              </a:rPr>
              <a:t>PUBLIC PROSECUTION SERVICE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E44085-DA7B-76CB-BC57-3F4D33F14A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912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F1893-9C0C-CD24-9A41-C062FC75B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n-GB" dirty="0"/>
              <a:t>?  </a:t>
            </a:r>
            <a:br>
              <a:rPr lang="en-GB" dirty="0"/>
            </a:br>
            <a:r>
              <a:rPr lang="en-GB" dirty="0"/>
              <a:t>Thank you for your time….</a:t>
            </a:r>
          </a:p>
        </p:txBody>
      </p:sp>
      <p:pic>
        <p:nvPicPr>
          <p:cNvPr id="4" name="Content Placeholder 3" descr="Clock and calendar on table">
            <a:extLst>
              <a:ext uri="{FF2B5EF4-FFF2-40B4-BE49-F238E27FC236}">
                <a16:creationId xmlns:a16="http://schemas.microsoft.com/office/drawing/2014/main" id="{69EA4A83-01C2-C57F-3AFF-02316B353D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44035" r="1" b="3474"/>
          <a:stretch/>
        </p:blipFill>
        <p:spPr>
          <a:xfrm>
            <a:off x="0" y="1865693"/>
            <a:ext cx="12192000" cy="5343181"/>
          </a:xfrm>
          <a:custGeom>
            <a:avLst/>
            <a:gdLst/>
            <a:ahLst/>
            <a:cxnLst/>
            <a:rect l="l" t="t" r="r" b="b"/>
            <a:pathLst>
              <a:path w="12191695" h="5020241">
                <a:moveTo>
                  <a:pt x="0" y="0"/>
                </a:moveTo>
                <a:lnTo>
                  <a:pt x="12191695" y="0"/>
                </a:lnTo>
                <a:lnTo>
                  <a:pt x="12191695" y="4057991"/>
                </a:lnTo>
                <a:lnTo>
                  <a:pt x="11914945" y="4110187"/>
                </a:lnTo>
                <a:lnTo>
                  <a:pt x="11639412" y="4159931"/>
                </a:lnTo>
                <a:lnTo>
                  <a:pt x="11362661" y="4208624"/>
                </a:lnTo>
                <a:lnTo>
                  <a:pt x="11084690" y="4250310"/>
                </a:lnTo>
                <a:lnTo>
                  <a:pt x="10807939" y="4292347"/>
                </a:lnTo>
                <a:lnTo>
                  <a:pt x="10529968" y="4331582"/>
                </a:lnTo>
                <a:lnTo>
                  <a:pt x="10255655" y="4365211"/>
                </a:lnTo>
                <a:lnTo>
                  <a:pt x="9977684" y="4397089"/>
                </a:lnTo>
                <a:lnTo>
                  <a:pt x="9700933" y="4426165"/>
                </a:lnTo>
                <a:lnTo>
                  <a:pt x="9429058" y="4451387"/>
                </a:lnTo>
                <a:lnTo>
                  <a:pt x="9153526" y="4476609"/>
                </a:lnTo>
                <a:lnTo>
                  <a:pt x="8881651" y="4497628"/>
                </a:lnTo>
                <a:lnTo>
                  <a:pt x="8609776" y="4514092"/>
                </a:lnTo>
                <a:lnTo>
                  <a:pt x="8339121" y="4531258"/>
                </a:lnTo>
                <a:lnTo>
                  <a:pt x="8070903" y="4545620"/>
                </a:lnTo>
                <a:lnTo>
                  <a:pt x="7805124" y="4555779"/>
                </a:lnTo>
                <a:lnTo>
                  <a:pt x="7539345" y="4564537"/>
                </a:lnTo>
                <a:lnTo>
                  <a:pt x="7276005" y="4572944"/>
                </a:lnTo>
                <a:lnTo>
                  <a:pt x="7016322" y="4576798"/>
                </a:lnTo>
                <a:lnTo>
                  <a:pt x="6756639" y="4581001"/>
                </a:lnTo>
                <a:lnTo>
                  <a:pt x="6500613" y="4583103"/>
                </a:lnTo>
                <a:lnTo>
                  <a:pt x="6247026" y="4581001"/>
                </a:lnTo>
                <a:lnTo>
                  <a:pt x="5995877" y="4581001"/>
                </a:lnTo>
                <a:lnTo>
                  <a:pt x="5747167" y="4576798"/>
                </a:lnTo>
                <a:lnTo>
                  <a:pt x="5503333" y="4570492"/>
                </a:lnTo>
                <a:lnTo>
                  <a:pt x="5261938" y="4564537"/>
                </a:lnTo>
                <a:lnTo>
                  <a:pt x="5025418" y="4557881"/>
                </a:lnTo>
                <a:lnTo>
                  <a:pt x="4790118" y="4547722"/>
                </a:lnTo>
                <a:lnTo>
                  <a:pt x="4558477" y="4536862"/>
                </a:lnTo>
                <a:lnTo>
                  <a:pt x="4331710" y="4527054"/>
                </a:lnTo>
                <a:lnTo>
                  <a:pt x="3889152" y="4499379"/>
                </a:lnTo>
                <a:lnTo>
                  <a:pt x="3464881" y="4469954"/>
                </a:lnTo>
                <a:lnTo>
                  <a:pt x="3057678" y="4439126"/>
                </a:lnTo>
                <a:lnTo>
                  <a:pt x="2672421" y="4405147"/>
                </a:lnTo>
                <a:lnTo>
                  <a:pt x="2304232" y="4369765"/>
                </a:lnTo>
                <a:lnTo>
                  <a:pt x="1962864" y="4331582"/>
                </a:lnTo>
                <a:lnTo>
                  <a:pt x="1642223" y="4294099"/>
                </a:lnTo>
                <a:lnTo>
                  <a:pt x="1347183" y="4256616"/>
                </a:lnTo>
                <a:lnTo>
                  <a:pt x="1076528" y="4221235"/>
                </a:lnTo>
                <a:lnTo>
                  <a:pt x="836351" y="4187605"/>
                </a:lnTo>
                <a:lnTo>
                  <a:pt x="619339" y="4155727"/>
                </a:lnTo>
                <a:lnTo>
                  <a:pt x="436464" y="4129104"/>
                </a:lnTo>
                <a:lnTo>
                  <a:pt x="282848" y="4103881"/>
                </a:lnTo>
                <a:lnTo>
                  <a:pt x="71932" y="4067800"/>
                </a:lnTo>
                <a:lnTo>
                  <a:pt x="1" y="4055539"/>
                </a:lnTo>
                <a:lnTo>
                  <a:pt x="1" y="5020241"/>
                </a:lnTo>
                <a:lnTo>
                  <a:pt x="0" y="502024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91220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F3F31-7671-B472-AD2C-423739B36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information on our website </a:t>
            </a:r>
            <a:r>
              <a:rPr lang="en-GB" sz="2800" b="1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www.ppsni.gov.uk</a:t>
            </a: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by contacting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PPS, Policy and Information Unit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Tel: 02890 897100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en-GB" sz="2800" b="1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info@ppsni.gov.uk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55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6006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492FE8-9E30-61BC-E2E9-EDEF080E1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59524"/>
            <a:ext cx="7124700" cy="701937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</a:t>
            </a:r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Prosecution at Court</a:t>
            </a:r>
            <a:endParaRPr lang="en-GB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2771983-0FBA-6BBC-2EA2-8F8CBC120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7801" y="1739901"/>
            <a:ext cx="8893940" cy="487362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en-GB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Serious nature of offence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Persistent Offender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Exhausted range of diversionary disposals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Previous failure to engage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B8BC10-6FE5-F201-48B9-3B038EB6C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3200" y="1739900"/>
            <a:ext cx="2514601" cy="4873625"/>
          </a:xfrm>
          <a:solidFill>
            <a:srgbClr val="660066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Cases involving Young People can proceed to court for a number of reasons</a:t>
            </a:r>
            <a:endParaRPr lang="en-GB" sz="2800" b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E44085-DA7B-76CB-BC57-3F4D33F14A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3114" y="463153"/>
            <a:ext cx="3488627" cy="701937"/>
          </a:xfrm>
          <a:prstGeom prst="rect">
            <a:avLst/>
          </a:prstGeom>
          <a:effectLst>
            <a:glow rad="127000">
              <a:schemeClr val="bg1"/>
            </a:glow>
          </a:effectLst>
        </p:spPr>
      </p:pic>
    </p:spTree>
    <p:extLst>
      <p:ext uri="{BB962C8B-B14F-4D97-AF65-F5344CB8AC3E}">
        <p14:creationId xmlns:p14="http://schemas.microsoft.com/office/powerpoint/2010/main" val="3531019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492FE8-9E30-61BC-E2E9-EDEF080E1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249" y="373655"/>
            <a:ext cx="7368151" cy="1429745"/>
          </a:xfrm>
          <a:solidFill>
            <a:srgbClr val="902982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 Youth Court in Northern Ireland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Content Placeholder 17"/>
          <p:cNvSpPr>
            <a:spLocks noGrp="1"/>
          </p:cNvSpPr>
          <p:nvPr>
            <p:ph idx="1"/>
          </p:nvPr>
        </p:nvSpPr>
        <p:spPr>
          <a:xfrm>
            <a:off x="698500" y="2063156"/>
            <a:ext cx="10515600" cy="4573589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660066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Special arrangements for children and young people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660066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Designated Youth Courts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660066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Composition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660066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Child friendly environment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660066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Measures Introduced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660066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Child friendly language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</a:pP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D8BF53-FCD7-EBB9-0F6B-0D319BFA03BA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PUBLIC PROSECUTION SERVICE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E44085-DA7B-76CB-BC57-3F4D33F14A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43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492FE8-9E30-61BC-E2E9-EDEF080E1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250" y="373655"/>
            <a:ext cx="7406250" cy="1429745"/>
          </a:xfrm>
          <a:solidFill>
            <a:srgbClr val="660066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Bail Provision for Young People in Northern Ireland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Content Placeholder 17"/>
          <p:cNvSpPr>
            <a:spLocks noGrp="1"/>
          </p:cNvSpPr>
          <p:nvPr>
            <p:ph idx="1"/>
          </p:nvPr>
        </p:nvSpPr>
        <p:spPr>
          <a:xfrm>
            <a:off x="698500" y="1891862"/>
            <a:ext cx="10515600" cy="4744883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100" dirty="0">
                <a:solidFill>
                  <a:srgbClr val="660066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Legislation – Article 12 Criminal Justice (Children) (NI) Order 1998</a:t>
            </a:r>
          </a:p>
          <a:p>
            <a:pPr algn="l"/>
            <a:r>
              <a:rPr lang="en-US" sz="21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the court considers that to protect the public it is necessary to remand him in custody; and</a:t>
            </a:r>
          </a:p>
          <a:p>
            <a:pPr marL="0" indent="0" algn="l">
              <a:buNone/>
            </a:pPr>
            <a:endParaRPr lang="en-US" sz="2100" b="0" i="0" dirty="0">
              <a:solidFill>
                <a:srgbClr val="1E1E1E"/>
              </a:solidFill>
              <a:effectLst/>
              <a:highlight>
                <a:srgbClr val="FFFFFF"/>
              </a:highlight>
              <a:cs typeface="Arial" panose="020B0604020202020204" pitchFamily="34" charset="0"/>
            </a:endParaRPr>
          </a:p>
          <a:p>
            <a:pPr algn="just"/>
            <a:r>
              <a:rPr lang="en-US" sz="2100" dirty="0">
                <a:solidFill>
                  <a:srgbClr val="1E1E1E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Either</a:t>
            </a:r>
            <a:endParaRPr lang="en-US" sz="2100" b="0" i="0" dirty="0">
              <a:solidFill>
                <a:srgbClr val="1E1E1E"/>
              </a:solidFill>
              <a:effectLst/>
              <a:highlight>
                <a:srgbClr val="FFFFFF"/>
              </a:highlight>
              <a:cs typeface="Arial" panose="020B0604020202020204" pitchFamily="34" charset="0"/>
            </a:endParaRPr>
          </a:p>
          <a:p>
            <a:pPr algn="l"/>
            <a:r>
              <a:rPr lang="en-US" sz="21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(a)is a violent or sexual offence; or</a:t>
            </a:r>
          </a:p>
          <a:p>
            <a:pPr algn="l"/>
            <a:r>
              <a:rPr lang="en-US" sz="21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(b)is one where in the case of an adult similarly charged he would be liable on conviction on indictment to imprisonment for 14 years or more.</a:t>
            </a:r>
          </a:p>
          <a:p>
            <a:pPr algn="l"/>
            <a:endParaRPr lang="en-US" sz="2100" b="0" i="0" dirty="0">
              <a:solidFill>
                <a:srgbClr val="1E1E1E"/>
              </a:solidFill>
              <a:effectLst/>
              <a:highlight>
                <a:srgbClr val="FFFFFF"/>
              </a:highlight>
              <a:cs typeface="Arial" panose="020B0604020202020204" pitchFamily="34" charset="0"/>
            </a:endParaRPr>
          </a:p>
          <a:p>
            <a:pPr algn="just"/>
            <a:r>
              <a:rPr lang="en-US" sz="2100" dirty="0">
                <a:solidFill>
                  <a:srgbClr val="1E1E1E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Or</a:t>
            </a:r>
            <a:endParaRPr lang="en-US" sz="2100" b="0" i="0" dirty="0">
              <a:solidFill>
                <a:srgbClr val="1E1E1E"/>
              </a:solidFill>
              <a:effectLst/>
              <a:highlight>
                <a:srgbClr val="FFFFFF"/>
              </a:highlight>
              <a:cs typeface="Arial" panose="020B0604020202020204" pitchFamily="34" charset="0"/>
            </a:endParaRPr>
          </a:p>
          <a:p>
            <a:pPr algn="l"/>
            <a:r>
              <a:rPr lang="en-US" sz="21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(a)where the offence charged is an indictable offence; and</a:t>
            </a:r>
          </a:p>
          <a:p>
            <a:pPr algn="l"/>
            <a:r>
              <a:rPr lang="en-US" sz="21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(b)the child either—</a:t>
            </a:r>
          </a:p>
          <a:p>
            <a:pPr algn="l"/>
            <a:r>
              <a:rPr lang="en-US" sz="21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(</a:t>
            </a:r>
            <a:r>
              <a:rPr lang="en-US" sz="2100" b="0" i="0" dirty="0" err="1">
                <a:solidFill>
                  <a:srgbClr val="1E1E1E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i</a:t>
            </a:r>
            <a:r>
              <a:rPr lang="en-US" sz="21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)was on bail on any date on which he is alleged to have committed the offence; or</a:t>
            </a:r>
          </a:p>
          <a:p>
            <a:pPr algn="l"/>
            <a:r>
              <a:rPr lang="en-US" sz="21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(ii)has been found guilty of an indictable offence within the period of two years ending on the date on which he is charged with the offence mentioned.</a:t>
            </a:r>
          </a:p>
          <a:p>
            <a:pPr marL="0" indent="0">
              <a:buNone/>
            </a:pPr>
            <a:endParaRPr lang="en-US" sz="1900" dirty="0"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D8BF53-FCD7-EBB9-0F6B-0D319BFA03BA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PUBLIC PROSECUTION SERVICE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E44085-DA7B-76CB-BC57-3F4D33F14A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778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492FE8-9E30-61BC-E2E9-EDEF080E1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250" y="373655"/>
            <a:ext cx="7406250" cy="1429745"/>
          </a:xfrm>
          <a:solidFill>
            <a:srgbClr val="660066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Bail Provision for Young People in Northern Ireland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Content Placeholder 17"/>
          <p:cNvSpPr>
            <a:spLocks noGrp="1"/>
          </p:cNvSpPr>
          <p:nvPr>
            <p:ph idx="1"/>
          </p:nvPr>
        </p:nvSpPr>
        <p:spPr>
          <a:xfrm>
            <a:off x="698500" y="2063156"/>
            <a:ext cx="10515600" cy="457358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n-GB" sz="2400" dirty="0">
              <a:solidFill>
                <a:srgbClr val="66006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n-GB" sz="2400" dirty="0">
              <a:solidFill>
                <a:srgbClr val="66006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rgbClr val="660066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Stringent criteria</a:t>
            </a:r>
          </a:p>
          <a:p>
            <a:pPr marL="0" lvl="0" indent="0">
              <a:lnSpc>
                <a:spcPct val="107000"/>
              </a:lnSpc>
              <a:buNone/>
            </a:pPr>
            <a:endParaRPr lang="en-GB" sz="2400" dirty="0">
              <a:solidFill>
                <a:srgbClr val="660066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rgbClr val="660066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Statutory presumption in favour of bail</a:t>
            </a:r>
          </a:p>
          <a:p>
            <a:pPr marL="0" lvl="0" indent="0">
              <a:lnSpc>
                <a:spcPct val="107000"/>
              </a:lnSpc>
              <a:buNone/>
            </a:pPr>
            <a:endParaRPr lang="en-GB" sz="2400" dirty="0">
              <a:solidFill>
                <a:srgbClr val="660066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rgbClr val="660066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Bail Conditions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D8BF53-FCD7-EBB9-0F6B-0D319BFA03BA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PUBLIC PROSECUTION SERVICE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E44085-DA7B-76CB-BC57-3F4D33F14A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326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CAB29-4581-3017-234E-4FBB4BEAC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Criminal Evidence (NI) Order 1999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94E67-7686-43FB-7EEB-040072692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902982"/>
                </a:solidFill>
                <a:latin typeface="+mj-lt"/>
              </a:rPr>
              <a:t>Special Measures</a:t>
            </a:r>
          </a:p>
          <a:p>
            <a:endParaRPr lang="en-GB" dirty="0">
              <a:solidFill>
                <a:srgbClr val="902982"/>
              </a:solidFill>
              <a:latin typeface="+mj-lt"/>
            </a:endParaRPr>
          </a:p>
          <a:p>
            <a:r>
              <a:rPr lang="en-GB" dirty="0">
                <a:solidFill>
                  <a:srgbClr val="902982"/>
                </a:solidFill>
                <a:latin typeface="+mj-lt"/>
              </a:rPr>
              <a:t>Aim to improve the quality of the evidence</a:t>
            </a:r>
          </a:p>
          <a:p>
            <a:endParaRPr lang="en-GB" dirty="0">
              <a:solidFill>
                <a:srgbClr val="902982"/>
              </a:solidFill>
              <a:latin typeface="+mj-lt"/>
            </a:endParaRPr>
          </a:p>
          <a:p>
            <a:r>
              <a:rPr lang="en-GB" dirty="0">
                <a:solidFill>
                  <a:srgbClr val="902982"/>
                </a:solidFill>
                <a:latin typeface="+mj-lt"/>
              </a:rPr>
              <a:t>Terms of completeness, coherence and accuracy.</a:t>
            </a:r>
          </a:p>
          <a:p>
            <a:endParaRPr lang="en-GB" dirty="0">
              <a:solidFill>
                <a:srgbClr val="902982"/>
              </a:solidFill>
              <a:latin typeface="+mj-lt"/>
            </a:endParaRPr>
          </a:p>
          <a:p>
            <a:r>
              <a:rPr lang="en-GB" sz="2800" dirty="0">
                <a:solidFill>
                  <a:srgbClr val="902982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Coherence is judged by the witnesses ability to give answers in context both individually and collectively.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572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4D31C-2763-D99C-DDF3-14479E45C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902982"/>
                </a:solidFill>
              </a:rPr>
              <a:t>Addressing individual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63C99-2C7C-630E-1A48-9D8B75F35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Various special measures available –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    Article 11 -Screens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Article 12 -  Live Link – Remote Evidence</a:t>
            </a:r>
          </a:p>
          <a:p>
            <a:pPr marL="0" indent="0">
              <a:buNone/>
            </a:pPr>
            <a:r>
              <a:rPr lang="en-GB" dirty="0"/>
              <a:t>   </a:t>
            </a:r>
          </a:p>
          <a:p>
            <a:pPr marL="0" indent="0">
              <a:buNone/>
            </a:pPr>
            <a:r>
              <a:rPr lang="en-GB" dirty="0"/>
              <a:t>    Article 14 - Removal of wig and gowns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Article 15 - Video Recorded Evidence in Chief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Article 17 - Registered Intermediary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4930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C1792-7B9B-45E3-EE6D-CA8D240A5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902982"/>
                </a:solidFill>
              </a:rPr>
              <a:t>Registered Intermediaries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5E1C6-2A1B-119F-B626-1A3DE280B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+mj-lt"/>
              </a:rPr>
              <a:t>The Registered Intermediaries (RIs) Schemes assist vulnerable defendants and </a:t>
            </a:r>
            <a:r>
              <a:rPr lang="en-US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+mj-lt"/>
              </a:rPr>
              <a:t>defence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+mj-lt"/>
              </a:rPr>
              <a:t> witnesses, as well as victims and prosecution witnesses, with significant communication difficulties.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+mj-lt"/>
              </a:rPr>
              <a:t>Assist to communicate their answers more effectively during police interview and when giving evidence at trial. </a:t>
            </a:r>
          </a:p>
          <a:p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latin typeface="+mj-lt"/>
              </a:rPr>
              <a:t>T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+mj-lt"/>
              </a:rPr>
              <a:t>he RI Schemes currently operate in respect of criminal cases being heard in all Crown, Magistrates’ and Youth courts.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+mj-lt"/>
              </a:rPr>
              <a:t>The vulnerable person’s communication difficulties could arise due, for example, to a learning disability, Autistic Spectrum Disorder, mental health issue, neurological disorder or a physical disability, or by virtue of their young age.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1900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492FE8-9E30-61BC-E2E9-EDEF080E1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051" y="206065"/>
            <a:ext cx="4285606" cy="2317751"/>
          </a:xfrm>
          <a:solidFill>
            <a:srgbClr val="902982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New Youth Justice</a:t>
            </a:r>
            <a:br>
              <a:rPr lang="en-GB" sz="40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Initiatives</a:t>
            </a:r>
            <a:br>
              <a:rPr lang="en-GB" sz="40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2771983-0FBA-6BBC-2EA2-8F8CBC120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8790" y="1320754"/>
            <a:ext cx="6674137" cy="5315992"/>
          </a:xfrm>
          <a:solidFill>
            <a:srgbClr val="902982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PPS is involved in a range of initiatives to improve children’s experience of Youth Justice System, including:</a:t>
            </a:r>
            <a:endParaRPr lang="en-GB" sz="24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Streamlining of the Youth Engagement Scheme.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Development of an informal Youth Court Pilot.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Development of a single Community Order.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Expansion of the Police Community Resolution Scheme.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Improvement of bail and custody provision for young people</a:t>
            </a:r>
          </a:p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B8BC10-6FE5-F201-48B9-3B038EB6C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304" y="2939456"/>
            <a:ext cx="4483099" cy="3712479"/>
          </a:xfrm>
          <a:solidFill>
            <a:srgbClr val="902982"/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Not always possible to prevent children coming into the Youth Justice System </a:t>
            </a:r>
            <a:endParaRPr lang="en-US" sz="2400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 example, persistent offenders, serious nature of offending, exhausted diversionary options</a:t>
            </a:r>
            <a:endParaRPr lang="en-GB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D8BF53-FCD7-EBB9-0F6B-0D319BFA03BA}"/>
              </a:ext>
            </a:extLst>
          </p:cNvPr>
          <p:cNvSpPr txBox="1"/>
          <p:nvPr/>
        </p:nvSpPr>
        <p:spPr>
          <a:xfrm>
            <a:off x="9334443" y="74258"/>
            <a:ext cx="2589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GB" sz="2800" dirty="0">
                <a:solidFill>
                  <a:schemeClr val="bg1"/>
                </a:solidFill>
                <a:latin typeface="Impact" panose="020B0806030902050204" pitchFamily="34" charset="0"/>
              </a:rPr>
              <a:t>PUBLIC PROSECUTION SERVICE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E44085-DA7B-76CB-BC57-3F4D33F14A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4301" y="221255"/>
            <a:ext cx="3488627" cy="70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63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2144</TotalTime>
  <Words>718</Words>
  <Application>Microsoft Office PowerPoint</Application>
  <PresentationFormat>Widescreen</PresentationFormat>
  <Paragraphs>156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Impact</vt:lpstr>
      <vt:lpstr>Symbol</vt:lpstr>
      <vt:lpstr>Wingdings</vt:lpstr>
      <vt:lpstr>Office Theme</vt:lpstr>
      <vt:lpstr>Child Friendly Practice &amp; Procedure in the Youth Court</vt:lpstr>
      <vt:lpstr>                                                                      Prosecution at Court</vt:lpstr>
      <vt:lpstr>The Youth Court in Northern Ireland</vt:lpstr>
      <vt:lpstr>Bail Provision for Young People in Northern Ireland</vt:lpstr>
      <vt:lpstr>Bail Provision for Young People in Northern Ireland</vt:lpstr>
      <vt:lpstr>The Criminal Evidence (NI) Order 1999</vt:lpstr>
      <vt:lpstr>Addressing individual need</vt:lpstr>
      <vt:lpstr>Registered Intermediaries</vt:lpstr>
      <vt:lpstr>     New Youth Justice  Initiatives </vt:lpstr>
      <vt:lpstr>                                                                      Youth Court Sentencing</vt:lpstr>
      <vt:lpstr> Future of Youth Justice in Northern Ireland </vt:lpstr>
      <vt:lpstr>Questions?   Thank you for your time….</vt:lpstr>
      <vt:lpstr>PowerPoint Presentation</vt:lpstr>
    </vt:vector>
  </TitlesOfParts>
  <Company>PPS 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UNIT</dc:title>
  <dc:creator>mcloughlinc</dc:creator>
  <cp:lastModifiedBy>Chambers, Linda</cp:lastModifiedBy>
  <cp:revision>102</cp:revision>
  <dcterms:created xsi:type="dcterms:W3CDTF">2018-06-06T13:31:40Z</dcterms:created>
  <dcterms:modified xsi:type="dcterms:W3CDTF">2024-09-09T15:58:56Z</dcterms:modified>
</cp:coreProperties>
</file>