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9.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87" r:id="rId4"/>
    <p:sldId id="258" r:id="rId5"/>
    <p:sldId id="280" r:id="rId6"/>
    <p:sldId id="284" r:id="rId7"/>
    <p:sldId id="281" r:id="rId8"/>
    <p:sldId id="283" r:id="rId9"/>
    <p:sldId id="282" r:id="rId10"/>
    <p:sldId id="288" r:id="rId11"/>
    <p:sldId id="289" r:id="rId12"/>
    <p:sldId id="29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529D"/>
    <a:srgbClr val="902982"/>
    <a:srgbClr val="D3398A"/>
    <a:srgbClr val="C513D3"/>
    <a:srgbClr val="FF66FF"/>
    <a:srgbClr val="C9A4E4"/>
    <a:srgbClr val="401B5B"/>
    <a:srgbClr val="8915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18" autoAdjust="0"/>
    <p:restoredTop sz="80500" autoAdjust="0"/>
  </p:normalViewPr>
  <p:slideViewPr>
    <p:cSldViewPr snapToGrid="0">
      <p:cViewPr varScale="1">
        <p:scale>
          <a:sx n="84" d="100"/>
          <a:sy n="84" d="100"/>
        </p:scale>
        <p:origin x="470" y="67"/>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106" d="100"/>
          <a:sy n="106" d="100"/>
        </p:scale>
        <p:origin x="3438"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r>
              <a:rPr lang="en-US" dirty="0"/>
              <a:t>files RECEIVED</a:t>
            </a:r>
            <a:r>
              <a:rPr lang="en-US" baseline="0" dirty="0"/>
              <a:t> </a:t>
            </a:r>
            <a:r>
              <a:rPr lang="en-US" dirty="0"/>
              <a:t>by PPS function</a:t>
            </a:r>
          </a:p>
        </c:rich>
      </c:tx>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dLblPos val="outEnd"/>
          <c:showLegendKey val="0"/>
          <c:showVal val="0"/>
          <c:showCatName val="0"/>
          <c:showSerName val="0"/>
          <c:showPercent val="1"/>
          <c:showBubbleSize val="0"/>
          <c:showLeaderLines val="0"/>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r>
              <a:rPr lang="en-US" dirty="0"/>
              <a:t>files RECEIVED</a:t>
            </a:r>
            <a:r>
              <a:rPr lang="en-US" baseline="0" dirty="0"/>
              <a:t> </a:t>
            </a:r>
            <a:r>
              <a:rPr lang="en-US" dirty="0"/>
              <a:t>by PPS function</a:t>
            </a:r>
          </a:p>
        </c:rich>
      </c:tx>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dLblPos val="outEnd"/>
          <c:showLegendKey val="0"/>
          <c:showVal val="0"/>
          <c:showCatName val="0"/>
          <c:showSerName val="0"/>
          <c:showPercent val="1"/>
          <c:showBubbleSize val="0"/>
          <c:showLeaderLines val="0"/>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r>
              <a:rPr lang="en-US" dirty="0"/>
              <a:t>files RECEIVED</a:t>
            </a:r>
            <a:r>
              <a:rPr lang="en-US" baseline="0" dirty="0"/>
              <a:t> </a:t>
            </a:r>
            <a:r>
              <a:rPr lang="en-US" dirty="0"/>
              <a:t>by PPS function</a:t>
            </a:r>
          </a:p>
        </c:rich>
      </c:tx>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dLblPos val="outEnd"/>
          <c:showLegendKey val="0"/>
          <c:showVal val="0"/>
          <c:showCatName val="0"/>
          <c:showSerName val="0"/>
          <c:showPercent val="1"/>
          <c:showBubbleSize val="0"/>
          <c:showLeaderLines val="0"/>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r>
              <a:rPr lang="en-US" dirty="0"/>
              <a:t>files RECEIVED</a:t>
            </a:r>
            <a:r>
              <a:rPr lang="en-US" baseline="0" dirty="0"/>
              <a:t> </a:t>
            </a:r>
            <a:r>
              <a:rPr lang="en-US" dirty="0"/>
              <a:t>by PPS function</a:t>
            </a:r>
          </a:p>
        </c:rich>
      </c:tx>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dLblPos val="outEnd"/>
          <c:showLegendKey val="0"/>
          <c:showVal val="0"/>
          <c:showCatName val="0"/>
          <c:showSerName val="0"/>
          <c:showPercent val="1"/>
          <c:showBubbleSize val="0"/>
          <c:showLeaderLines val="0"/>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r>
              <a:rPr lang="en-US" dirty="0"/>
              <a:t>files RECEIVED</a:t>
            </a:r>
            <a:r>
              <a:rPr lang="en-US" baseline="0" dirty="0"/>
              <a:t> </a:t>
            </a:r>
            <a:r>
              <a:rPr lang="en-US" dirty="0"/>
              <a:t>by PPS function</a:t>
            </a:r>
          </a:p>
        </c:rich>
      </c:tx>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dLblPos val="outEnd"/>
          <c:showLegendKey val="0"/>
          <c:showVal val="0"/>
          <c:showCatName val="0"/>
          <c:showSerName val="0"/>
          <c:showPercent val="1"/>
          <c:showBubbleSize val="0"/>
          <c:showLeaderLines val="0"/>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B65A45-B879-4DEC-8B10-FF9D4DA9E60F}" type="datetimeFigureOut">
              <a:rPr lang="en-GB" smtClean="0"/>
              <a:t>11/09/2024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7A299F-4EF0-4429-8572-7A666A73C147}" type="slidenum">
              <a:rPr lang="en-GB" smtClean="0"/>
              <a:t>‹#›</a:t>
            </a:fld>
            <a:endParaRPr lang="en-GB"/>
          </a:p>
        </p:txBody>
      </p:sp>
    </p:spTree>
    <p:extLst>
      <p:ext uri="{BB962C8B-B14F-4D97-AF65-F5344CB8AC3E}">
        <p14:creationId xmlns:p14="http://schemas.microsoft.com/office/powerpoint/2010/main" val="819760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7A299F-4EF0-4429-8572-7A666A73C147}" type="slidenum">
              <a:rPr lang="en-GB" smtClean="0"/>
              <a:t>1</a:t>
            </a:fld>
            <a:endParaRPr lang="en-GB"/>
          </a:p>
        </p:txBody>
      </p:sp>
    </p:spTree>
    <p:extLst>
      <p:ext uri="{BB962C8B-B14F-4D97-AF65-F5344CB8AC3E}">
        <p14:creationId xmlns:p14="http://schemas.microsoft.com/office/powerpoint/2010/main" val="2748773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77A299F-4EF0-4429-8572-7A666A73C147}" type="slidenum">
              <a:rPr lang="en-GB" smtClean="0"/>
              <a:t>2</a:t>
            </a:fld>
            <a:endParaRPr lang="en-GB"/>
          </a:p>
        </p:txBody>
      </p:sp>
    </p:spTree>
    <p:extLst>
      <p:ext uri="{BB962C8B-B14F-4D97-AF65-F5344CB8AC3E}">
        <p14:creationId xmlns:p14="http://schemas.microsoft.com/office/powerpoint/2010/main" val="699745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77A299F-4EF0-4429-8572-7A666A73C147}" type="slidenum">
              <a:rPr lang="en-GB" smtClean="0"/>
              <a:t>3</a:t>
            </a:fld>
            <a:endParaRPr lang="en-GB"/>
          </a:p>
        </p:txBody>
      </p:sp>
    </p:spTree>
    <p:extLst>
      <p:ext uri="{BB962C8B-B14F-4D97-AF65-F5344CB8AC3E}">
        <p14:creationId xmlns:p14="http://schemas.microsoft.com/office/powerpoint/2010/main" val="2689517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80000"/>
              </a:lnSpc>
              <a:spcBef>
                <a:spcPts val="0"/>
              </a:spcBef>
              <a:spcAft>
                <a:spcPts val="0"/>
              </a:spcAft>
              <a:buClrTx/>
              <a:buSzTx/>
              <a:buFont typeface="Arial" panose="020B0604020202020204" pitchFamily="34" charset="0"/>
              <a:buNone/>
              <a:tabLst/>
              <a:defRPr/>
            </a:pPr>
            <a:endParaRPr lang="en-GB" altLang="en-US" sz="1200" baseline="0" dirty="0"/>
          </a:p>
        </p:txBody>
      </p:sp>
      <p:sp>
        <p:nvSpPr>
          <p:cNvPr id="4" name="Slide Number Placeholder 3"/>
          <p:cNvSpPr>
            <a:spLocks noGrp="1"/>
          </p:cNvSpPr>
          <p:nvPr>
            <p:ph type="sldNum" sz="quarter" idx="10"/>
          </p:nvPr>
        </p:nvSpPr>
        <p:spPr/>
        <p:txBody>
          <a:bodyPr/>
          <a:lstStyle/>
          <a:p>
            <a:fld id="{077A299F-4EF0-4429-8572-7A666A73C147}" type="slidenum">
              <a:rPr lang="en-GB" smtClean="0"/>
              <a:t>4</a:t>
            </a:fld>
            <a:endParaRPr lang="en-GB"/>
          </a:p>
        </p:txBody>
      </p:sp>
    </p:spTree>
    <p:extLst>
      <p:ext uri="{BB962C8B-B14F-4D97-AF65-F5344CB8AC3E}">
        <p14:creationId xmlns:p14="http://schemas.microsoft.com/office/powerpoint/2010/main" val="2711540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77A299F-4EF0-4429-8572-7A666A73C147}" type="slidenum">
              <a:rPr lang="en-GB" smtClean="0"/>
              <a:t>5</a:t>
            </a:fld>
            <a:endParaRPr lang="en-GB"/>
          </a:p>
        </p:txBody>
      </p:sp>
    </p:spTree>
    <p:extLst>
      <p:ext uri="{BB962C8B-B14F-4D97-AF65-F5344CB8AC3E}">
        <p14:creationId xmlns:p14="http://schemas.microsoft.com/office/powerpoint/2010/main" val="3262277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77A299F-4EF0-4429-8572-7A666A73C147}" type="slidenum">
              <a:rPr lang="en-GB" smtClean="0"/>
              <a:t>6</a:t>
            </a:fld>
            <a:endParaRPr lang="en-GB"/>
          </a:p>
        </p:txBody>
      </p:sp>
    </p:spTree>
    <p:extLst>
      <p:ext uri="{BB962C8B-B14F-4D97-AF65-F5344CB8AC3E}">
        <p14:creationId xmlns:p14="http://schemas.microsoft.com/office/powerpoint/2010/main" val="3135529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77A299F-4EF0-4429-8572-7A666A73C147}" type="slidenum">
              <a:rPr lang="en-GB" smtClean="0"/>
              <a:t>7</a:t>
            </a:fld>
            <a:endParaRPr lang="en-GB"/>
          </a:p>
        </p:txBody>
      </p:sp>
    </p:spTree>
    <p:extLst>
      <p:ext uri="{BB962C8B-B14F-4D97-AF65-F5344CB8AC3E}">
        <p14:creationId xmlns:p14="http://schemas.microsoft.com/office/powerpoint/2010/main" val="1852661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77A299F-4EF0-4429-8572-7A666A73C147}" type="slidenum">
              <a:rPr lang="en-GB" smtClean="0"/>
              <a:t>8</a:t>
            </a:fld>
            <a:endParaRPr lang="en-GB"/>
          </a:p>
        </p:txBody>
      </p:sp>
    </p:spTree>
    <p:extLst>
      <p:ext uri="{BB962C8B-B14F-4D97-AF65-F5344CB8AC3E}">
        <p14:creationId xmlns:p14="http://schemas.microsoft.com/office/powerpoint/2010/main" val="7945968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77A299F-4EF0-4429-8572-7A666A73C147}" type="slidenum">
              <a:rPr lang="en-GB" smtClean="0"/>
              <a:t>9</a:t>
            </a:fld>
            <a:endParaRPr lang="en-GB"/>
          </a:p>
        </p:txBody>
      </p:sp>
    </p:spTree>
    <p:extLst>
      <p:ext uri="{BB962C8B-B14F-4D97-AF65-F5344CB8AC3E}">
        <p14:creationId xmlns:p14="http://schemas.microsoft.com/office/powerpoint/2010/main" val="1522928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A0DEAFB-CE15-42D9-9563-8991C1AE47DF}"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9DE41-269D-4BA1-AE4A-E7BAF23B313D}" type="slidenum">
              <a:rPr lang="en-GB" smtClean="0"/>
              <a:t>‹#›</a:t>
            </a:fld>
            <a:endParaRPr lang="en-GB"/>
          </a:p>
        </p:txBody>
      </p:sp>
    </p:spTree>
    <p:extLst>
      <p:ext uri="{BB962C8B-B14F-4D97-AF65-F5344CB8AC3E}">
        <p14:creationId xmlns:p14="http://schemas.microsoft.com/office/powerpoint/2010/main" val="446898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A0DEAFB-CE15-42D9-9563-8991C1AE47DF}"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9DE41-269D-4BA1-AE4A-E7BAF23B313D}" type="slidenum">
              <a:rPr lang="en-GB" smtClean="0"/>
              <a:t>‹#›</a:t>
            </a:fld>
            <a:endParaRPr lang="en-GB"/>
          </a:p>
        </p:txBody>
      </p:sp>
    </p:spTree>
    <p:extLst>
      <p:ext uri="{BB962C8B-B14F-4D97-AF65-F5344CB8AC3E}">
        <p14:creationId xmlns:p14="http://schemas.microsoft.com/office/powerpoint/2010/main" val="439097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A0DEAFB-CE15-42D9-9563-8991C1AE47DF}"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9DE41-269D-4BA1-AE4A-E7BAF23B313D}" type="slidenum">
              <a:rPr lang="en-GB" smtClean="0"/>
              <a:t>‹#›</a:t>
            </a:fld>
            <a:endParaRPr lang="en-GB"/>
          </a:p>
        </p:txBody>
      </p:sp>
    </p:spTree>
    <p:extLst>
      <p:ext uri="{BB962C8B-B14F-4D97-AF65-F5344CB8AC3E}">
        <p14:creationId xmlns:p14="http://schemas.microsoft.com/office/powerpoint/2010/main" val="2426617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A0DEAFB-CE15-42D9-9563-8991C1AE47DF}"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9DE41-269D-4BA1-AE4A-E7BAF23B313D}" type="slidenum">
              <a:rPr lang="en-GB" smtClean="0"/>
              <a:t>‹#›</a:t>
            </a:fld>
            <a:endParaRPr lang="en-GB"/>
          </a:p>
        </p:txBody>
      </p:sp>
    </p:spTree>
    <p:extLst>
      <p:ext uri="{BB962C8B-B14F-4D97-AF65-F5344CB8AC3E}">
        <p14:creationId xmlns:p14="http://schemas.microsoft.com/office/powerpoint/2010/main" val="2298300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0DEAFB-CE15-42D9-9563-8991C1AE47DF}"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9DE41-269D-4BA1-AE4A-E7BAF23B313D}" type="slidenum">
              <a:rPr lang="en-GB" smtClean="0"/>
              <a:t>‹#›</a:t>
            </a:fld>
            <a:endParaRPr lang="en-GB"/>
          </a:p>
        </p:txBody>
      </p:sp>
    </p:spTree>
    <p:extLst>
      <p:ext uri="{BB962C8B-B14F-4D97-AF65-F5344CB8AC3E}">
        <p14:creationId xmlns:p14="http://schemas.microsoft.com/office/powerpoint/2010/main" val="3776837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A0DEAFB-CE15-42D9-9563-8991C1AE47DF}" type="datetimeFigureOut">
              <a:rPr lang="en-GB" smtClean="0"/>
              <a:t>11/09/2024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49DE41-269D-4BA1-AE4A-E7BAF23B313D}" type="slidenum">
              <a:rPr lang="en-GB" smtClean="0"/>
              <a:t>‹#›</a:t>
            </a:fld>
            <a:endParaRPr lang="en-GB"/>
          </a:p>
        </p:txBody>
      </p:sp>
    </p:spTree>
    <p:extLst>
      <p:ext uri="{BB962C8B-B14F-4D97-AF65-F5344CB8AC3E}">
        <p14:creationId xmlns:p14="http://schemas.microsoft.com/office/powerpoint/2010/main" val="604915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A0DEAFB-CE15-42D9-9563-8991C1AE47DF}" type="datetimeFigureOut">
              <a:rPr lang="en-GB" smtClean="0"/>
              <a:t>11/09/2024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49DE41-269D-4BA1-AE4A-E7BAF23B313D}" type="slidenum">
              <a:rPr lang="en-GB" smtClean="0"/>
              <a:t>‹#›</a:t>
            </a:fld>
            <a:endParaRPr lang="en-GB"/>
          </a:p>
        </p:txBody>
      </p:sp>
    </p:spTree>
    <p:extLst>
      <p:ext uri="{BB962C8B-B14F-4D97-AF65-F5344CB8AC3E}">
        <p14:creationId xmlns:p14="http://schemas.microsoft.com/office/powerpoint/2010/main" val="4165025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A0DEAFB-CE15-42D9-9563-8991C1AE47DF}" type="datetimeFigureOut">
              <a:rPr lang="en-GB" smtClean="0"/>
              <a:t>11/09/2024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C49DE41-269D-4BA1-AE4A-E7BAF23B313D}" type="slidenum">
              <a:rPr lang="en-GB" smtClean="0"/>
              <a:t>‹#›</a:t>
            </a:fld>
            <a:endParaRPr lang="en-GB"/>
          </a:p>
        </p:txBody>
      </p:sp>
    </p:spTree>
    <p:extLst>
      <p:ext uri="{BB962C8B-B14F-4D97-AF65-F5344CB8AC3E}">
        <p14:creationId xmlns:p14="http://schemas.microsoft.com/office/powerpoint/2010/main" val="46262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0DEAFB-CE15-42D9-9563-8991C1AE47DF}" type="datetimeFigureOut">
              <a:rPr lang="en-GB" smtClean="0"/>
              <a:t>11/09/2024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C49DE41-269D-4BA1-AE4A-E7BAF23B313D}" type="slidenum">
              <a:rPr lang="en-GB" smtClean="0"/>
              <a:t>‹#›</a:t>
            </a:fld>
            <a:endParaRPr lang="en-GB"/>
          </a:p>
        </p:txBody>
      </p:sp>
    </p:spTree>
    <p:extLst>
      <p:ext uri="{BB962C8B-B14F-4D97-AF65-F5344CB8AC3E}">
        <p14:creationId xmlns:p14="http://schemas.microsoft.com/office/powerpoint/2010/main" val="1166762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0DEAFB-CE15-42D9-9563-8991C1AE47DF}" type="datetimeFigureOut">
              <a:rPr lang="en-GB" smtClean="0"/>
              <a:t>11/09/2024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49DE41-269D-4BA1-AE4A-E7BAF23B313D}" type="slidenum">
              <a:rPr lang="en-GB" smtClean="0"/>
              <a:t>‹#›</a:t>
            </a:fld>
            <a:endParaRPr lang="en-GB"/>
          </a:p>
        </p:txBody>
      </p:sp>
    </p:spTree>
    <p:extLst>
      <p:ext uri="{BB962C8B-B14F-4D97-AF65-F5344CB8AC3E}">
        <p14:creationId xmlns:p14="http://schemas.microsoft.com/office/powerpoint/2010/main" val="3139301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0DEAFB-CE15-42D9-9563-8991C1AE47DF}" type="datetimeFigureOut">
              <a:rPr lang="en-GB" smtClean="0"/>
              <a:t>11/09/2024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49DE41-269D-4BA1-AE4A-E7BAF23B313D}" type="slidenum">
              <a:rPr lang="en-GB" smtClean="0"/>
              <a:t>‹#›</a:t>
            </a:fld>
            <a:endParaRPr lang="en-GB"/>
          </a:p>
        </p:txBody>
      </p:sp>
    </p:spTree>
    <p:extLst>
      <p:ext uri="{BB962C8B-B14F-4D97-AF65-F5344CB8AC3E}">
        <p14:creationId xmlns:p14="http://schemas.microsoft.com/office/powerpoint/2010/main" val="307880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0DEAFB-CE15-42D9-9563-8991C1AE47DF}" type="datetimeFigureOut">
              <a:rPr lang="en-GB" smtClean="0"/>
              <a:t>11/09/2024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49DE41-269D-4BA1-AE4A-E7BAF23B313D}" type="slidenum">
              <a:rPr lang="en-GB" smtClean="0"/>
              <a:t>‹#›</a:t>
            </a:fld>
            <a:endParaRPr lang="en-GB"/>
          </a:p>
        </p:txBody>
      </p:sp>
    </p:spTree>
    <p:extLst>
      <p:ext uri="{BB962C8B-B14F-4D97-AF65-F5344CB8AC3E}">
        <p14:creationId xmlns:p14="http://schemas.microsoft.com/office/powerpoint/2010/main" val="309132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mailto:info@ppsni.gov.uk" TargetMode="External"/><Relationship Id="rId2" Type="http://schemas.openxmlformats.org/officeDocument/2006/relationships/hyperlink" Target="http://www.ppsni.gov.u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ppsni.gov.uk/publications/policy-prosecuting-cases-domestic-abuse-2024"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99301">
              <a:srgbClr val="902982"/>
            </a:gs>
            <a:gs pos="0">
              <a:srgbClr val="D3529D"/>
            </a:gs>
          </a:gsLst>
          <a:path path="circle">
            <a:fillToRect t="100000" r="100000"/>
          </a:path>
          <a:tileRect l="-100000" b="-100000"/>
        </a:gradFill>
        <a:effectLst/>
      </p:bgPr>
    </p:bg>
    <p:spTree>
      <p:nvGrpSpPr>
        <p:cNvPr id="1" name=""/>
        <p:cNvGrpSpPr/>
        <p:nvPr/>
      </p:nvGrpSpPr>
      <p:grpSpPr>
        <a:xfrm>
          <a:off x="0" y="0"/>
          <a:ext cx="0" cy="0"/>
          <a:chOff x="0" y="0"/>
          <a:chExt cx="0" cy="0"/>
        </a:xfrm>
      </p:grpSpPr>
      <p:sp>
        <p:nvSpPr>
          <p:cNvPr id="12" name="Subtitle 2">
            <a:extLst>
              <a:ext uri="{FF2B5EF4-FFF2-40B4-BE49-F238E27FC236}">
                <a16:creationId xmlns:a16="http://schemas.microsoft.com/office/drawing/2014/main" id="{6C439EA4-924B-E88F-08AF-B80D03E1A530}"/>
              </a:ext>
            </a:extLst>
          </p:cNvPr>
          <p:cNvSpPr>
            <a:spLocks noGrp="1"/>
          </p:cNvSpPr>
          <p:nvPr>
            <p:ph type="subTitle" idx="1"/>
          </p:nvPr>
        </p:nvSpPr>
        <p:spPr>
          <a:xfrm>
            <a:off x="197618" y="392045"/>
            <a:ext cx="11825566" cy="4573773"/>
          </a:xfrm>
        </p:spPr>
        <p:txBody>
          <a:bodyPr>
            <a:noAutofit/>
          </a:bodyPr>
          <a:lstStyle/>
          <a:p>
            <a:endParaRPr lang="en-GB" sz="4000" dirty="0">
              <a:solidFill>
                <a:schemeClr val="bg1"/>
              </a:solidFill>
              <a:latin typeface="Arial Black" panose="020B0A04020102020204" pitchFamily="34" charset="0"/>
            </a:endParaRPr>
          </a:p>
          <a:p>
            <a:r>
              <a:rPr lang="en-US" sz="4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Ending Violence Against Women: Inculcating the review of Femicide and other cases in the Criminal Justice System</a:t>
            </a:r>
            <a:endParaRPr lang="en-GB" sz="4000" b="1" dirty="0">
              <a:solidFill>
                <a:schemeClr val="bg1"/>
              </a:solidFill>
              <a:latin typeface="Arial" panose="020B0604020202020204" pitchFamily="34" charset="0"/>
              <a:cs typeface="Arial" panose="020B0604020202020204" pitchFamily="34" charset="0"/>
            </a:endParaRPr>
          </a:p>
          <a:p>
            <a:endParaRPr lang="en-GB" sz="3200" b="1" dirty="0">
              <a:solidFill>
                <a:schemeClr val="bg1"/>
              </a:solidFill>
              <a:latin typeface="Arial" panose="020B0604020202020204" pitchFamily="34" charset="0"/>
              <a:cs typeface="Arial" panose="020B0604020202020204" pitchFamily="34" charset="0"/>
            </a:endParaRPr>
          </a:p>
          <a:p>
            <a:pPr algn="l"/>
            <a:r>
              <a:rPr lang="en-GB" sz="3200" dirty="0">
                <a:solidFill>
                  <a:schemeClr val="bg1"/>
                </a:solidFill>
                <a:latin typeface="Arial Black" panose="020B0A04020102020204" pitchFamily="34" charset="0"/>
              </a:rPr>
              <a:t>18</a:t>
            </a:r>
            <a:r>
              <a:rPr lang="en-GB" sz="3200" baseline="30000" dirty="0">
                <a:solidFill>
                  <a:schemeClr val="bg1"/>
                </a:solidFill>
                <a:latin typeface="Arial Black" panose="020B0A04020102020204" pitchFamily="34" charset="0"/>
              </a:rPr>
              <a:t>th</a:t>
            </a:r>
            <a:r>
              <a:rPr lang="en-GB" sz="3200" dirty="0">
                <a:solidFill>
                  <a:schemeClr val="bg1"/>
                </a:solidFill>
                <a:latin typeface="Arial Black" panose="020B0A04020102020204" pitchFamily="34" charset="0"/>
              </a:rPr>
              <a:t> September 2024</a:t>
            </a:r>
          </a:p>
          <a:p>
            <a:pPr algn="l"/>
            <a:r>
              <a:rPr lang="en-GB" sz="3200" dirty="0">
                <a:solidFill>
                  <a:schemeClr val="bg1"/>
                </a:solidFill>
                <a:latin typeface="Arial Black" panose="020B0A04020102020204" pitchFamily="34" charset="0"/>
              </a:rPr>
              <a:t>Lynne Carlin, Assistant Director</a:t>
            </a:r>
          </a:p>
        </p:txBody>
      </p:sp>
      <p:pic>
        <p:nvPicPr>
          <p:cNvPr id="13" name="Picture 12">
            <a:extLst>
              <a:ext uri="{FF2B5EF4-FFF2-40B4-BE49-F238E27FC236}">
                <a16:creationId xmlns:a16="http://schemas.microsoft.com/office/drawing/2014/main" id="{575482E9-3150-935E-2E0C-904EB435E1A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81276" y="4965818"/>
            <a:ext cx="5596737" cy="1645670"/>
          </a:xfrm>
          <a:prstGeom prst="rect">
            <a:avLst/>
          </a:prstGeom>
        </p:spPr>
      </p:pic>
    </p:spTree>
    <p:extLst>
      <p:ext uri="{BB962C8B-B14F-4D97-AF65-F5344CB8AC3E}">
        <p14:creationId xmlns:p14="http://schemas.microsoft.com/office/powerpoint/2010/main" val="3285491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E057E763-A553-F633-BD6D-B4F9539AC360}"/>
              </a:ext>
            </a:extLst>
          </p:cNvPr>
          <p:cNvPicPr>
            <a:picLocks noGrp="1" noChangeAspect="1"/>
          </p:cNvPicPr>
          <p:nvPr>
            <p:ph sz="half" idx="1"/>
          </p:nvPr>
        </p:nvPicPr>
        <p:blipFill>
          <a:blip r:embed="rId2"/>
          <a:stretch>
            <a:fillRect/>
          </a:stretch>
        </p:blipFill>
        <p:spPr>
          <a:xfrm>
            <a:off x="384048" y="425249"/>
            <a:ext cx="3941064" cy="5588323"/>
          </a:xfrm>
          <a:ln>
            <a:solidFill>
              <a:schemeClr val="tx1"/>
            </a:solidFill>
          </a:ln>
        </p:spPr>
      </p:pic>
      <p:sp>
        <p:nvSpPr>
          <p:cNvPr id="4" name="Content Placeholder 3">
            <a:extLst>
              <a:ext uri="{FF2B5EF4-FFF2-40B4-BE49-F238E27FC236}">
                <a16:creationId xmlns:a16="http://schemas.microsoft.com/office/drawing/2014/main" id="{FEC5ECD8-DB05-0C56-AE50-797F4163AC1B}"/>
              </a:ext>
            </a:extLst>
          </p:cNvPr>
          <p:cNvSpPr>
            <a:spLocks noGrp="1"/>
          </p:cNvSpPr>
          <p:nvPr>
            <p:ph sz="half" idx="2"/>
          </p:nvPr>
        </p:nvSpPr>
        <p:spPr>
          <a:xfrm>
            <a:off x="4882896" y="425249"/>
            <a:ext cx="6470904" cy="5588324"/>
          </a:xfrm>
        </p:spPr>
        <p:txBody>
          <a:bodyPr>
            <a:normAutofit/>
          </a:bodyPr>
          <a:lstStyle/>
          <a:p>
            <a:r>
              <a:rPr lang="en-GB" sz="2600" kern="100" dirty="0">
                <a:effectLst/>
                <a:latin typeface="Arial" panose="020B0604020202020204" pitchFamily="34" charset="0"/>
                <a:ea typeface="Aptos" panose="020B0004020202020204" pitchFamily="34" charset="0"/>
                <a:cs typeface="Arial" panose="020B0604020202020204" pitchFamily="34" charset="0"/>
              </a:rPr>
              <a:t>“</a:t>
            </a:r>
            <a:r>
              <a:rPr lang="en-GB" sz="2400" kern="100" dirty="0">
                <a:effectLst/>
                <a:latin typeface="Arial" panose="020B0604020202020204" pitchFamily="34" charset="0"/>
                <a:ea typeface="Aptos" panose="020B0004020202020204" pitchFamily="34" charset="0"/>
                <a:cs typeface="Arial" panose="020B0604020202020204" pitchFamily="34" charset="0"/>
              </a:rPr>
              <a:t>Amy”- murdered by partner </a:t>
            </a:r>
          </a:p>
          <a:p>
            <a:pPr marL="0" indent="0">
              <a:buNone/>
            </a:pPr>
            <a:endParaRPr lang="en-GB" sz="2400" kern="100" dirty="0">
              <a:effectLst/>
              <a:latin typeface="Arial" panose="020B0604020202020204" pitchFamily="34" charset="0"/>
              <a:ea typeface="Aptos" panose="020B0004020202020204" pitchFamily="34" charset="0"/>
              <a:cs typeface="Arial" panose="020B0604020202020204" pitchFamily="34" charset="0"/>
            </a:endParaRPr>
          </a:p>
          <a:p>
            <a:r>
              <a:rPr lang="en-GB" sz="2400" kern="100" dirty="0">
                <a:effectLst/>
                <a:latin typeface="Arial" panose="020B0604020202020204" pitchFamily="34" charset="0"/>
                <a:ea typeface="Aptos" panose="020B0004020202020204" pitchFamily="34" charset="0"/>
                <a:cs typeface="Arial" panose="020B0604020202020204" pitchFamily="34" charset="0"/>
              </a:rPr>
              <a:t>Known domestic abuser</a:t>
            </a:r>
          </a:p>
          <a:p>
            <a:pPr marL="0" indent="0">
              <a:buNone/>
            </a:pPr>
            <a:endParaRPr lang="en-GB" sz="2400" kern="100" dirty="0">
              <a:effectLst/>
              <a:latin typeface="Arial" panose="020B0604020202020204" pitchFamily="34" charset="0"/>
              <a:ea typeface="Aptos" panose="020B0004020202020204" pitchFamily="34" charset="0"/>
              <a:cs typeface="Arial" panose="020B0604020202020204" pitchFamily="34" charset="0"/>
            </a:endParaRPr>
          </a:p>
          <a:p>
            <a:r>
              <a:rPr lang="en-GB" sz="2400" kern="100" dirty="0">
                <a:effectLst/>
                <a:latin typeface="Arial" panose="020B0604020202020204" pitchFamily="34" charset="0"/>
                <a:ea typeface="Aptos" panose="020B0004020202020204" pitchFamily="34" charset="0"/>
                <a:cs typeface="Arial" panose="020B0604020202020204" pitchFamily="34" charset="0"/>
              </a:rPr>
              <a:t>No reported violence in relationship </a:t>
            </a:r>
          </a:p>
          <a:p>
            <a:pPr marL="0" indent="0">
              <a:buNone/>
            </a:pPr>
            <a:endParaRPr lang="en-GB" sz="2400" kern="100" dirty="0">
              <a:effectLst/>
              <a:latin typeface="Arial" panose="020B0604020202020204" pitchFamily="34" charset="0"/>
              <a:ea typeface="Aptos" panose="020B0004020202020204" pitchFamily="34" charset="0"/>
              <a:cs typeface="Arial" panose="020B0604020202020204" pitchFamily="34" charset="0"/>
            </a:endParaRPr>
          </a:p>
          <a:p>
            <a:pPr>
              <a:lnSpc>
                <a:spcPct val="150000"/>
              </a:lnSpc>
              <a:spcAft>
                <a:spcPts val="800"/>
              </a:spcAft>
            </a:pPr>
            <a:r>
              <a:rPr lang="en-GB" sz="2400" kern="100" dirty="0">
                <a:latin typeface="Arial" panose="020B0604020202020204" pitchFamily="34" charset="0"/>
                <a:ea typeface="Aptos" panose="020B0004020202020204" pitchFamily="34" charset="0"/>
                <a:cs typeface="Arial" panose="020B0604020202020204" pitchFamily="34" charset="0"/>
              </a:rPr>
              <a:t>T</a:t>
            </a:r>
            <a:r>
              <a:rPr lang="en-GB" sz="2400" kern="100" dirty="0">
                <a:effectLst/>
                <a:latin typeface="Arial" panose="020B0604020202020204" pitchFamily="34" charset="0"/>
                <a:ea typeface="Aptos" panose="020B0004020202020204" pitchFamily="34" charset="0"/>
                <a:cs typeface="Arial" panose="020B0604020202020204" pitchFamily="34" charset="0"/>
              </a:rPr>
              <a:t>hreat of harm posed pre-existed relationship </a:t>
            </a:r>
            <a:endParaRPr lang="en-GB" sz="2400" kern="100" dirty="0">
              <a:latin typeface="Arial" panose="020B0604020202020204" pitchFamily="34" charset="0"/>
              <a:ea typeface="Aptos" panose="020B0004020202020204" pitchFamily="34" charset="0"/>
              <a:cs typeface="Arial" panose="020B0604020202020204" pitchFamily="34" charset="0"/>
            </a:endParaRPr>
          </a:p>
          <a:p>
            <a:pPr>
              <a:lnSpc>
                <a:spcPct val="150000"/>
              </a:lnSpc>
              <a:spcAft>
                <a:spcPts val="800"/>
              </a:spcAft>
            </a:pPr>
            <a:r>
              <a:rPr lang="en-GB" sz="2400" kern="100" dirty="0">
                <a:effectLst/>
                <a:latin typeface="Arial" panose="020B0604020202020204" pitchFamily="34" charset="0"/>
                <a:ea typeface="Aptos" panose="020B0004020202020204" pitchFamily="34" charset="0"/>
                <a:cs typeface="Arial" panose="020B0604020202020204" pitchFamily="34" charset="0"/>
              </a:rPr>
              <a:t>Chances to intervene missed</a:t>
            </a:r>
          </a:p>
          <a:p>
            <a:pPr marL="914400" lvl="2" indent="0">
              <a:buNone/>
            </a:pPr>
            <a:endParaRPr lang="en-GB" sz="2600" kern="100" dirty="0">
              <a:effectLst/>
              <a:latin typeface="Arial" panose="020B0604020202020204" pitchFamily="34" charset="0"/>
              <a:ea typeface="Aptos" panose="020B0004020202020204" pitchFamily="34" charset="0"/>
              <a:cs typeface="Arial" panose="020B0604020202020204" pitchFamily="34" charset="0"/>
            </a:endParaRPr>
          </a:p>
          <a:p>
            <a:pPr lvl="2"/>
            <a:endParaRPr lang="en-GB" sz="2600" kern="100" dirty="0">
              <a:effectLst/>
              <a:latin typeface="Arial" panose="020B0604020202020204" pitchFamily="34" charset="0"/>
              <a:ea typeface="Aptos" panose="020B0004020202020204" pitchFamily="34" charset="0"/>
              <a:cs typeface="Arial" panose="020B0604020202020204" pitchFamily="34" charset="0"/>
            </a:endParaRPr>
          </a:p>
          <a:p>
            <a:endParaRPr lang="en-GB" dirty="0"/>
          </a:p>
        </p:txBody>
      </p:sp>
      <p:sp>
        <p:nvSpPr>
          <p:cNvPr id="5" name="Footer Placeholder 4">
            <a:extLst>
              <a:ext uri="{FF2B5EF4-FFF2-40B4-BE49-F238E27FC236}">
                <a16:creationId xmlns:a16="http://schemas.microsoft.com/office/drawing/2014/main" id="{190D5C17-4FA1-CE98-724C-1AB4A8EF6AD8}"/>
              </a:ext>
            </a:extLst>
          </p:cNvPr>
          <p:cNvSpPr>
            <a:spLocks noGrp="1"/>
          </p:cNvSpPr>
          <p:nvPr>
            <p:ph type="ftr" sz="quarter" idx="11"/>
          </p:nvPr>
        </p:nvSpPr>
        <p:spPr>
          <a:xfrm>
            <a:off x="0" y="6356350"/>
            <a:ext cx="12192000" cy="501650"/>
          </a:xfrm>
          <a:solidFill>
            <a:srgbClr val="D3529D"/>
          </a:solidFill>
        </p:spPr>
        <p:txBody>
          <a:bodyPr/>
          <a:lstStyle/>
          <a:p>
            <a:endParaRPr lang="en-GB" dirty="0"/>
          </a:p>
        </p:txBody>
      </p:sp>
    </p:spTree>
    <p:extLst>
      <p:ext uri="{BB962C8B-B14F-4D97-AF65-F5344CB8AC3E}">
        <p14:creationId xmlns:p14="http://schemas.microsoft.com/office/powerpoint/2010/main" val="3805387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3B8BCE49-0DA2-861D-4423-1C3748BADD71}"/>
              </a:ext>
            </a:extLst>
          </p:cNvPr>
          <p:cNvSpPr>
            <a:spLocks noGrp="1"/>
          </p:cNvSpPr>
          <p:nvPr>
            <p:ph type="ftr" sz="quarter" idx="11"/>
          </p:nvPr>
        </p:nvSpPr>
        <p:spPr>
          <a:xfrm>
            <a:off x="0" y="6356350"/>
            <a:ext cx="12192000" cy="501650"/>
          </a:xfrm>
          <a:solidFill>
            <a:srgbClr val="D3529D"/>
          </a:solidFill>
        </p:spPr>
        <p:txBody>
          <a:bodyPr/>
          <a:lstStyle/>
          <a:p>
            <a:endParaRPr lang="en-GB" dirty="0"/>
          </a:p>
        </p:txBody>
      </p:sp>
      <p:sp>
        <p:nvSpPr>
          <p:cNvPr id="6" name="TextBox 5">
            <a:extLst>
              <a:ext uri="{FF2B5EF4-FFF2-40B4-BE49-F238E27FC236}">
                <a16:creationId xmlns:a16="http://schemas.microsoft.com/office/drawing/2014/main" id="{569A669E-A647-EBBD-7810-3D7351284656}"/>
              </a:ext>
            </a:extLst>
          </p:cNvPr>
          <p:cNvSpPr txBox="1"/>
          <p:nvPr/>
        </p:nvSpPr>
        <p:spPr>
          <a:xfrm rot="10800000" flipV="1">
            <a:off x="704088" y="106110"/>
            <a:ext cx="10809732" cy="5970865"/>
          </a:xfrm>
          <a:prstGeom prst="rect">
            <a:avLst/>
          </a:prstGeom>
          <a:noFill/>
        </p:spPr>
        <p:txBody>
          <a:bodyPr wrap="square" rtlCol="0">
            <a:spAutoFit/>
          </a:bodyPr>
          <a:lstStyle/>
          <a:p>
            <a:pPr marL="914400" lvl="2" indent="0">
              <a:buNone/>
            </a:pPr>
            <a:endParaRPr lang="en-GB" sz="2800" b="1" i="1" kern="100" dirty="0">
              <a:effectLst/>
              <a:latin typeface="Arial" panose="020B0604020202020204" pitchFamily="34" charset="0"/>
              <a:ea typeface="Aptos" panose="020B0004020202020204" pitchFamily="34" charset="0"/>
              <a:cs typeface="Arial" panose="020B0604020202020204" pitchFamily="34" charset="0"/>
            </a:endParaRPr>
          </a:p>
          <a:p>
            <a:pPr marL="914400" lvl="2" indent="0">
              <a:buNone/>
            </a:pPr>
            <a:endParaRPr lang="en-GB" sz="2800" b="1" i="1" kern="100" dirty="0">
              <a:latin typeface="Arial" panose="020B0604020202020204" pitchFamily="34" charset="0"/>
              <a:ea typeface="Aptos" panose="020B0004020202020204" pitchFamily="34" charset="0"/>
              <a:cs typeface="Arial" panose="020B0604020202020204" pitchFamily="34" charset="0"/>
            </a:endParaRPr>
          </a:p>
          <a:p>
            <a:pPr marL="914400" lvl="2" indent="0">
              <a:buNone/>
            </a:pPr>
            <a:r>
              <a:rPr lang="en-GB" sz="2800" b="1" i="1" kern="100" dirty="0">
                <a:effectLst/>
                <a:latin typeface="Arial" panose="020B0604020202020204" pitchFamily="34" charset="0"/>
                <a:ea typeface="Aptos" panose="020B0004020202020204" pitchFamily="34" charset="0"/>
                <a:cs typeface="Arial" panose="020B0604020202020204" pitchFamily="34" charset="0"/>
              </a:rPr>
              <a:t>"Amy's life and murder highlights the need for organisations and society to radically rethink how to address male violence against women and girls.”</a:t>
            </a:r>
          </a:p>
          <a:p>
            <a:pPr marL="914400" lvl="2" indent="0">
              <a:buNone/>
            </a:pPr>
            <a:endParaRPr lang="en-GB" sz="2800" b="1" i="1" kern="100" dirty="0">
              <a:latin typeface="Arial" panose="020B0604020202020204" pitchFamily="34" charset="0"/>
              <a:ea typeface="Aptos" panose="020B0004020202020204" pitchFamily="34" charset="0"/>
              <a:cs typeface="Arial" panose="020B0604020202020204" pitchFamily="34" charset="0"/>
            </a:endParaRPr>
          </a:p>
          <a:p>
            <a:pPr marL="457200" indent="-457200">
              <a:buFont typeface="Arial" panose="020B0604020202020204" pitchFamily="34" charset="0"/>
              <a:buChar char="•"/>
            </a:pPr>
            <a:r>
              <a:rPr lang="en-GB" sz="2400" kern="100" dirty="0">
                <a:latin typeface="Arial" panose="020B0604020202020204" pitchFamily="34" charset="0"/>
                <a:ea typeface="Aptos" panose="020B0004020202020204" pitchFamily="34" charset="0"/>
                <a:cs typeface="Arial" panose="020B0604020202020204" pitchFamily="34" charset="0"/>
              </a:rPr>
              <a:t>I</a:t>
            </a:r>
            <a:r>
              <a:rPr lang="en-GB" sz="2400" dirty="0">
                <a:effectLst/>
                <a:latin typeface="Arial" panose="020B0604020202020204" pitchFamily="34" charset="0"/>
                <a:ea typeface="Aptos" panose="020B0004020202020204" pitchFamily="34" charset="0"/>
              </a:rPr>
              <a:t>ntroduction of the new legislation in NI </a:t>
            </a:r>
            <a:r>
              <a:rPr lang="en-GB" sz="2400" dirty="0">
                <a:latin typeface="Arial" panose="020B0604020202020204" pitchFamily="34" charset="0"/>
                <a:ea typeface="Aptos" panose="020B0004020202020204" pitchFamily="34" charset="0"/>
              </a:rPr>
              <a:t>followed which </a:t>
            </a:r>
            <a:r>
              <a:rPr lang="en-GB" sz="2400" dirty="0">
                <a:effectLst/>
                <a:latin typeface="Arial" panose="020B0604020202020204" pitchFamily="34" charset="0"/>
                <a:ea typeface="Aptos" panose="020B0004020202020204" pitchFamily="34" charset="0"/>
              </a:rPr>
              <a:t>has changed the way the criminal justice system in NI views and responds to domestic abuse</a:t>
            </a:r>
          </a:p>
          <a:p>
            <a:endParaRPr lang="en-GB" sz="2400" dirty="0">
              <a:effectLst/>
              <a:latin typeface="Arial" panose="020B0604020202020204" pitchFamily="34" charset="0"/>
              <a:ea typeface="Aptos" panose="020B0004020202020204" pitchFamily="34" charset="0"/>
            </a:endParaRPr>
          </a:p>
          <a:p>
            <a:pPr marL="457200" indent="-457200">
              <a:buFont typeface="Arial" panose="020B0604020202020204" pitchFamily="34" charset="0"/>
              <a:buChar char="•"/>
            </a:pPr>
            <a:r>
              <a:rPr lang="en-GB" sz="2400" dirty="0">
                <a:latin typeface="Arial" panose="020B0604020202020204" pitchFamily="34" charset="0"/>
                <a:ea typeface="Aptos" panose="020B0004020202020204" pitchFamily="34" charset="0"/>
              </a:rPr>
              <a:t>Enhanced training for police and prosecutors</a:t>
            </a:r>
            <a:endParaRPr lang="en-GB" sz="2400" dirty="0">
              <a:effectLst/>
              <a:latin typeface="Arial" panose="020B0604020202020204" pitchFamily="34" charset="0"/>
              <a:ea typeface="Aptos" panose="020B0004020202020204" pitchFamily="34" charset="0"/>
            </a:endParaRPr>
          </a:p>
          <a:p>
            <a:endParaRPr lang="en-GB" sz="2400" kern="100" dirty="0">
              <a:effectLst/>
              <a:latin typeface="Arial" panose="020B0604020202020204" pitchFamily="34" charset="0"/>
              <a:ea typeface="Aptos" panose="020B0004020202020204" pitchFamily="34" charset="0"/>
              <a:cs typeface="Arial" panose="020B0604020202020204" pitchFamily="34" charset="0"/>
            </a:endParaRPr>
          </a:p>
          <a:p>
            <a:pPr marL="457200" indent="-457200">
              <a:buFont typeface="Arial" panose="020B0604020202020204" pitchFamily="34" charset="0"/>
              <a:buChar char="•"/>
            </a:pPr>
            <a:r>
              <a:rPr lang="en-GB" sz="2400" kern="100" dirty="0">
                <a:latin typeface="Arial" panose="020B0604020202020204" pitchFamily="34" charset="0"/>
                <a:ea typeface="Aptos" panose="020B0004020202020204" pitchFamily="34" charset="0"/>
                <a:cs typeface="Arial" panose="020B0604020202020204" pitchFamily="34" charset="0"/>
              </a:rPr>
              <a:t>Domestic Homicide Reviews and lessons learned key strategic priority </a:t>
            </a:r>
            <a:endParaRPr lang="en-GB" sz="2800" kern="100" dirty="0">
              <a:latin typeface="Arial" panose="020B0604020202020204" pitchFamily="34" charset="0"/>
              <a:ea typeface="Aptos" panose="020B0004020202020204" pitchFamily="34" charset="0"/>
              <a:cs typeface="Arial" panose="020B0604020202020204" pitchFamily="34" charset="0"/>
            </a:endParaRPr>
          </a:p>
          <a:p>
            <a:pPr marL="914400" lvl="2" indent="0">
              <a:buNone/>
            </a:pPr>
            <a:endParaRPr lang="en-GB" sz="2800" b="1" i="1" kern="100" dirty="0">
              <a:latin typeface="Arial" panose="020B0604020202020204" pitchFamily="34" charset="0"/>
              <a:ea typeface="Aptos" panose="020B0004020202020204" pitchFamily="34" charset="0"/>
              <a:cs typeface="Arial" panose="020B0604020202020204" pitchFamily="34" charset="0"/>
            </a:endParaRPr>
          </a:p>
          <a:p>
            <a:pPr marL="914400" lvl="2" indent="0">
              <a:buNone/>
            </a:pPr>
            <a:endParaRPr lang="en-GB" sz="1800" kern="100" dirty="0">
              <a:effectLs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1202586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A241970-9061-EF2B-2903-296FBAD8C048}"/>
              </a:ext>
            </a:extLst>
          </p:cNvPr>
          <p:cNvSpPr>
            <a:spLocks noGrp="1"/>
          </p:cNvSpPr>
          <p:nvPr>
            <p:ph type="ftr" sz="quarter" idx="11"/>
          </p:nvPr>
        </p:nvSpPr>
        <p:spPr>
          <a:xfrm>
            <a:off x="0" y="6356350"/>
            <a:ext cx="12192000" cy="501650"/>
          </a:xfrm>
          <a:solidFill>
            <a:srgbClr val="D3529D"/>
          </a:solidFill>
        </p:spPr>
        <p:txBody>
          <a:bodyPr/>
          <a:lstStyle/>
          <a:p>
            <a:endParaRPr lang="en-GB" dirty="0"/>
          </a:p>
        </p:txBody>
      </p:sp>
      <p:sp>
        <p:nvSpPr>
          <p:cNvPr id="4" name="TextBox 3">
            <a:extLst>
              <a:ext uri="{FF2B5EF4-FFF2-40B4-BE49-F238E27FC236}">
                <a16:creationId xmlns:a16="http://schemas.microsoft.com/office/drawing/2014/main" id="{844943E6-C007-B896-792C-057C35B67E49}"/>
              </a:ext>
            </a:extLst>
          </p:cNvPr>
          <p:cNvSpPr txBox="1"/>
          <p:nvPr/>
        </p:nvSpPr>
        <p:spPr>
          <a:xfrm>
            <a:off x="1271016" y="731520"/>
            <a:ext cx="9601200" cy="4338304"/>
          </a:xfrm>
          <a:prstGeom prst="rect">
            <a:avLst/>
          </a:prstGeom>
          <a:noFill/>
        </p:spPr>
        <p:txBody>
          <a:bodyPr wrap="square">
            <a:spAutoFit/>
          </a:bodyPr>
          <a:lstStyle/>
          <a:p>
            <a:pPr marL="0" indent="0" algn="ctr">
              <a:lnSpc>
                <a:spcPct val="107000"/>
              </a:lnSpc>
              <a:spcAft>
                <a:spcPts val="800"/>
              </a:spcAft>
              <a:buNone/>
            </a:pPr>
            <a:r>
              <a:rPr lang="en-GB" sz="2400" b="1" dirty="0">
                <a:effectLst/>
                <a:latin typeface="Arial" panose="020B0604020202020204" pitchFamily="34" charset="0"/>
                <a:ea typeface="Calibri" panose="020F0502020204030204" pitchFamily="34" charset="0"/>
                <a:cs typeface="Arial" panose="020B0604020202020204" pitchFamily="34" charset="0"/>
              </a:rPr>
              <a:t>More information on our website </a:t>
            </a:r>
            <a:r>
              <a:rPr lang="en-GB" sz="2400" b="1"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www.ppsni.gov.uk</a:t>
            </a:r>
            <a:r>
              <a:rPr lang="en-GB" sz="2400" b="1" dirty="0">
                <a:effectLst/>
                <a:latin typeface="Arial" panose="020B0604020202020204" pitchFamily="34" charset="0"/>
                <a:ea typeface="Calibri" panose="020F0502020204030204" pitchFamily="34" charset="0"/>
                <a:cs typeface="Arial" panose="020B0604020202020204" pitchFamily="34" charset="0"/>
              </a:rPr>
              <a:t> or by contacting </a:t>
            </a:r>
            <a:endParaRPr lang="en-GB" sz="2400" dirty="0">
              <a:effectLst/>
              <a:latin typeface="Arial" panose="020B0604020202020204" pitchFamily="34" charset="0"/>
              <a:ea typeface="Calibri" panose="020F0502020204030204" pitchFamily="34" charset="0"/>
              <a:cs typeface="Arial" panose="020B0604020202020204" pitchFamily="34" charset="0"/>
            </a:endParaRPr>
          </a:p>
          <a:p>
            <a:pPr marL="0" indent="0" algn="ctr">
              <a:lnSpc>
                <a:spcPct val="107000"/>
              </a:lnSpc>
              <a:spcAft>
                <a:spcPts val="800"/>
              </a:spcAft>
              <a:buNone/>
            </a:pPr>
            <a:r>
              <a:rPr lang="en-GB" sz="2400" b="1" dirty="0">
                <a:effectLst/>
                <a:latin typeface="Arial" panose="020B0604020202020204" pitchFamily="34" charset="0"/>
                <a:ea typeface="Calibri" panose="020F0502020204030204" pitchFamily="34" charset="0"/>
                <a:cs typeface="Arial" panose="020B0604020202020204" pitchFamily="34" charset="0"/>
              </a:rPr>
              <a:t>PPS, Policy and information Unit</a:t>
            </a:r>
            <a:endParaRPr lang="en-GB" sz="2400" dirty="0">
              <a:effectLst/>
              <a:latin typeface="Arial" panose="020B0604020202020204" pitchFamily="34" charset="0"/>
              <a:ea typeface="Calibri" panose="020F0502020204030204" pitchFamily="34" charset="0"/>
              <a:cs typeface="Arial" panose="020B0604020202020204" pitchFamily="34" charset="0"/>
            </a:endParaRPr>
          </a:p>
          <a:p>
            <a:pPr marL="0" indent="0" algn="ctr">
              <a:lnSpc>
                <a:spcPct val="107000"/>
              </a:lnSpc>
              <a:spcAft>
                <a:spcPts val="800"/>
              </a:spcAft>
              <a:buNone/>
            </a:pPr>
            <a:r>
              <a:rPr lang="en-GB" sz="2400" b="1" dirty="0">
                <a:effectLst/>
                <a:latin typeface="Arial" panose="020B0604020202020204" pitchFamily="34" charset="0"/>
                <a:ea typeface="Calibri" panose="020F0502020204030204" pitchFamily="34" charset="0"/>
                <a:cs typeface="Arial" panose="020B0604020202020204" pitchFamily="34" charset="0"/>
              </a:rPr>
              <a:t>Tel: 02890 897100</a:t>
            </a:r>
            <a:endParaRPr lang="en-GB" sz="2400" dirty="0">
              <a:effectLst/>
              <a:latin typeface="Arial" panose="020B0604020202020204" pitchFamily="34" charset="0"/>
              <a:ea typeface="Calibri" panose="020F0502020204030204" pitchFamily="34" charset="0"/>
              <a:cs typeface="Arial" panose="020B0604020202020204" pitchFamily="34" charset="0"/>
            </a:endParaRPr>
          </a:p>
          <a:p>
            <a:pPr marL="0" indent="0" algn="ctr">
              <a:lnSpc>
                <a:spcPct val="107000"/>
              </a:lnSpc>
              <a:spcAft>
                <a:spcPts val="800"/>
              </a:spcAft>
              <a:buNone/>
            </a:pPr>
            <a:r>
              <a:rPr lang="en-GB" sz="2400" b="1" dirty="0">
                <a:effectLst/>
                <a:latin typeface="Arial" panose="020B0604020202020204" pitchFamily="34" charset="0"/>
                <a:ea typeface="Calibri" panose="020F0502020204030204" pitchFamily="34" charset="0"/>
                <a:cs typeface="Arial" panose="020B0604020202020204" pitchFamily="34" charset="0"/>
              </a:rPr>
              <a:t>Deaf/Hard of hearing (SMS): 07795 675528</a:t>
            </a:r>
            <a:endParaRPr lang="en-GB" sz="2400" dirty="0">
              <a:effectLst/>
              <a:latin typeface="Arial" panose="020B0604020202020204" pitchFamily="34" charset="0"/>
              <a:ea typeface="Calibri" panose="020F0502020204030204" pitchFamily="34" charset="0"/>
              <a:cs typeface="Arial" panose="020B0604020202020204" pitchFamily="34" charset="0"/>
            </a:endParaRPr>
          </a:p>
          <a:p>
            <a:pPr marL="0" indent="0" algn="ctr">
              <a:lnSpc>
                <a:spcPct val="107000"/>
              </a:lnSpc>
              <a:spcAft>
                <a:spcPts val="800"/>
              </a:spcAft>
              <a:buNone/>
            </a:pPr>
            <a:r>
              <a:rPr lang="en-GB" sz="2400" b="1" dirty="0">
                <a:effectLst/>
                <a:latin typeface="Arial" panose="020B0604020202020204" pitchFamily="34" charset="0"/>
                <a:ea typeface="Calibri" panose="020F0502020204030204" pitchFamily="34" charset="0"/>
                <a:cs typeface="Arial" panose="020B0604020202020204" pitchFamily="34" charset="0"/>
              </a:rPr>
              <a:t>Email: </a:t>
            </a:r>
            <a:r>
              <a:rPr lang="en-GB" sz="2400" b="1"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info@ppsni.gov.uk</a:t>
            </a:r>
            <a:endParaRPr lang="en-GB" sz="2400" dirty="0">
              <a:effectLst/>
              <a:latin typeface="Arial" panose="020B0604020202020204" pitchFamily="34" charset="0"/>
              <a:ea typeface="Calibri" panose="020F0502020204030204" pitchFamily="34" charset="0"/>
              <a:cs typeface="Arial" panose="020B0604020202020204" pitchFamily="34" charset="0"/>
            </a:endParaRPr>
          </a:p>
          <a:p>
            <a:pPr marL="0" indent="0" algn="ctr">
              <a:lnSpc>
                <a:spcPct val="107000"/>
              </a:lnSpc>
              <a:spcAft>
                <a:spcPts val="800"/>
              </a:spcAft>
              <a:buNone/>
            </a:pPr>
            <a:r>
              <a:rPr lang="en-GB" sz="2400" b="1" dirty="0">
                <a:effectLst/>
                <a:latin typeface="Arial" panose="020B0604020202020204" pitchFamily="34" charset="0"/>
                <a:ea typeface="Calibri" panose="020F0502020204030204" pitchFamily="34" charset="0"/>
                <a:cs typeface="Arial" panose="020B0604020202020204" pitchFamily="34" charset="0"/>
              </a:rPr>
              <a:t> </a:t>
            </a:r>
            <a:endParaRPr lang="en-GB" sz="2400" dirty="0">
              <a:effectLst/>
              <a:latin typeface="Arial" panose="020B0604020202020204" pitchFamily="34" charset="0"/>
              <a:ea typeface="Calibri" panose="020F0502020204030204" pitchFamily="34" charset="0"/>
              <a:cs typeface="Arial" panose="020B0604020202020204" pitchFamily="34" charset="0"/>
            </a:endParaRPr>
          </a:p>
          <a:p>
            <a:pPr marL="0" indent="0" algn="ctr">
              <a:lnSpc>
                <a:spcPct val="107000"/>
              </a:lnSpc>
              <a:spcAft>
                <a:spcPts val="800"/>
              </a:spcAft>
              <a:buNone/>
            </a:pPr>
            <a:r>
              <a:rPr lang="en-GB" sz="2400" b="1" dirty="0">
                <a:effectLst/>
                <a:latin typeface="Arial" panose="020B0604020202020204" pitchFamily="34" charset="0"/>
                <a:ea typeface="Calibri" panose="020F0502020204030204" pitchFamily="34" charset="0"/>
                <a:cs typeface="Arial" panose="020B0604020202020204" pitchFamily="34" charset="0"/>
              </a:rPr>
              <a:t> </a:t>
            </a:r>
            <a:endParaRPr lang="en-GB" sz="2400" dirty="0">
              <a:effectLst/>
              <a:latin typeface="Arial" panose="020B0604020202020204" pitchFamily="34" charset="0"/>
              <a:ea typeface="Calibri" panose="020F0502020204030204" pitchFamily="34" charset="0"/>
              <a:cs typeface="Arial" panose="020B0604020202020204" pitchFamily="34" charset="0"/>
            </a:endParaRPr>
          </a:p>
          <a:p>
            <a:pPr marL="0" indent="0" algn="ctr">
              <a:lnSpc>
                <a:spcPct val="107000"/>
              </a:lnSpc>
              <a:spcAft>
                <a:spcPts val="800"/>
              </a:spcAft>
              <a:buNone/>
            </a:pPr>
            <a:r>
              <a:rPr lang="en-GB" sz="2400" b="1" dirty="0">
                <a:effectLst/>
                <a:latin typeface="Arial" panose="020B0604020202020204" pitchFamily="34" charset="0"/>
                <a:ea typeface="Calibri" panose="020F0502020204030204" pitchFamily="34" charset="0"/>
                <a:cs typeface="Arial" panose="020B0604020202020204" pitchFamily="34" charset="0"/>
              </a:rPr>
              <a:t>Any questions?</a:t>
            </a:r>
            <a:endParaRPr lang="en-GB" sz="2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39108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7"/>
          <p:cNvSpPr>
            <a:spLocks noGrp="1"/>
          </p:cNvSpPr>
          <p:nvPr>
            <p:ph idx="1"/>
          </p:nvPr>
        </p:nvSpPr>
        <p:spPr>
          <a:xfrm>
            <a:off x="914400" y="1223159"/>
            <a:ext cx="10439399" cy="4953804"/>
          </a:xfrm>
        </p:spPr>
        <p:txBody>
          <a:bodyPr>
            <a:normAutofit/>
          </a:bodyPr>
          <a:lstStyle/>
          <a:p>
            <a:pPr marL="0" indent="0">
              <a:buNone/>
              <a:defRPr/>
            </a:pPr>
            <a:endParaRPr lang="en-GB" altLang="en-US" sz="2800" dirty="0"/>
          </a:p>
          <a:p>
            <a:pPr marL="0" indent="0">
              <a:buNone/>
            </a:pPr>
            <a:endParaRPr lang="en-GB" dirty="0"/>
          </a:p>
        </p:txBody>
      </p:sp>
      <p:sp>
        <p:nvSpPr>
          <p:cNvPr id="2" name="TextBox 1">
            <a:extLst>
              <a:ext uri="{FF2B5EF4-FFF2-40B4-BE49-F238E27FC236}">
                <a16:creationId xmlns:a16="http://schemas.microsoft.com/office/drawing/2014/main" id="{0E5639DA-E06E-640F-8FB5-36A5EB2782DD}"/>
              </a:ext>
            </a:extLst>
          </p:cNvPr>
          <p:cNvSpPr txBox="1"/>
          <p:nvPr/>
        </p:nvSpPr>
        <p:spPr>
          <a:xfrm>
            <a:off x="9334443" y="74258"/>
            <a:ext cx="2589198" cy="1246495"/>
          </a:xfrm>
          <a:prstGeom prst="rect">
            <a:avLst/>
          </a:prstGeom>
          <a:noFill/>
        </p:spPr>
        <p:txBody>
          <a:bodyPr wrap="square" rtlCol="0">
            <a:spAutoFit/>
          </a:bodyPr>
          <a:lstStyle/>
          <a:p>
            <a:pPr algn="r">
              <a:lnSpc>
                <a:spcPts val="3000"/>
              </a:lnSpc>
            </a:pPr>
            <a:r>
              <a:rPr lang="en-GB" sz="2800" dirty="0">
                <a:solidFill>
                  <a:schemeClr val="bg1"/>
                </a:solidFill>
                <a:latin typeface="Impact" panose="020B0806030902050204" pitchFamily="34" charset="0"/>
              </a:rPr>
              <a:t>PUBLIC PROSECUTION SERVICE</a:t>
            </a:r>
          </a:p>
        </p:txBody>
      </p:sp>
      <p:pic>
        <p:nvPicPr>
          <p:cNvPr id="3" name="Picture 2">
            <a:extLst>
              <a:ext uri="{FF2B5EF4-FFF2-40B4-BE49-F238E27FC236}">
                <a16:creationId xmlns:a16="http://schemas.microsoft.com/office/drawing/2014/main" id="{D77E4B69-6173-15CE-000E-FC984A48053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314301" y="221255"/>
            <a:ext cx="3488627" cy="701937"/>
          </a:xfrm>
          <a:prstGeom prst="rect">
            <a:avLst/>
          </a:prstGeom>
        </p:spPr>
      </p:pic>
      <p:sp>
        <p:nvSpPr>
          <p:cNvPr id="5" name="Footer Placeholder 1">
            <a:extLst>
              <a:ext uri="{FF2B5EF4-FFF2-40B4-BE49-F238E27FC236}">
                <a16:creationId xmlns:a16="http://schemas.microsoft.com/office/drawing/2014/main" id="{CE61508D-5692-80BB-FF83-89B71D0D1DA4}"/>
              </a:ext>
            </a:extLst>
          </p:cNvPr>
          <p:cNvSpPr>
            <a:spLocks noGrp="1"/>
          </p:cNvSpPr>
          <p:nvPr>
            <p:ph type="ftr" sz="quarter" idx="11"/>
          </p:nvPr>
        </p:nvSpPr>
        <p:spPr>
          <a:xfrm>
            <a:off x="0" y="6420464"/>
            <a:ext cx="12192000" cy="437535"/>
          </a:xfrm>
          <a:gradFill>
            <a:gsLst>
              <a:gs pos="19000">
                <a:srgbClr val="D3529E"/>
              </a:gs>
              <a:gs pos="100000">
                <a:schemeClr val="accent1">
                  <a:lumMod val="45000"/>
                  <a:lumOff val="55000"/>
                </a:schemeClr>
              </a:gs>
              <a:gs pos="99000">
                <a:srgbClr val="8A277F"/>
              </a:gs>
              <a:gs pos="100000">
                <a:srgbClr val="8A277F"/>
              </a:gs>
              <a:gs pos="100000">
                <a:srgbClr val="8A277F"/>
              </a:gs>
              <a:gs pos="100000">
                <a:schemeClr val="accent1">
                  <a:lumMod val="30000"/>
                  <a:lumOff val="70000"/>
                </a:schemeClr>
              </a:gs>
            </a:gsLst>
            <a:lin ang="4200000" scaled="0"/>
          </a:gradFill>
        </p:spPr>
        <p:txBody>
          <a:bodyPr/>
          <a:lstStyle/>
          <a:p>
            <a:endParaRPr lang="en-GB" dirty="0"/>
          </a:p>
        </p:txBody>
      </p:sp>
      <p:sp>
        <p:nvSpPr>
          <p:cNvPr id="6" name="TextBox 5">
            <a:extLst>
              <a:ext uri="{FF2B5EF4-FFF2-40B4-BE49-F238E27FC236}">
                <a16:creationId xmlns:a16="http://schemas.microsoft.com/office/drawing/2014/main" id="{4B8DBD07-0E22-2983-7F82-22FB5F5DA530}"/>
              </a:ext>
            </a:extLst>
          </p:cNvPr>
          <p:cNvSpPr txBox="1"/>
          <p:nvPr/>
        </p:nvSpPr>
        <p:spPr>
          <a:xfrm>
            <a:off x="389073" y="74258"/>
            <a:ext cx="11269528" cy="9842503"/>
          </a:xfrm>
          <a:prstGeom prst="rect">
            <a:avLst/>
          </a:prstGeom>
          <a:noFill/>
        </p:spPr>
        <p:txBody>
          <a:bodyPr wrap="square">
            <a:spAutoFit/>
          </a:bodyPr>
          <a:lstStyle/>
          <a:p>
            <a:pPr algn="ctr">
              <a:lnSpc>
                <a:spcPct val="107000"/>
              </a:lnSpc>
              <a:spcAft>
                <a:spcPts val="800"/>
              </a:spcAft>
            </a:pPr>
            <a:endParaRPr lang="en-GB" sz="2800" b="1" u="sng" dirty="0"/>
          </a:p>
          <a:p>
            <a:pPr algn="ctr">
              <a:lnSpc>
                <a:spcPct val="107000"/>
              </a:lnSpc>
              <a:spcAft>
                <a:spcPts val="800"/>
              </a:spcAft>
            </a:pPr>
            <a:r>
              <a:rPr lang="en-GB" sz="2800" b="1" u="sng" kern="100" dirty="0">
                <a:effectLst/>
                <a:latin typeface="Arial" panose="020B0604020202020204" pitchFamily="34" charset="0"/>
                <a:ea typeface="Calibri" panose="020F0502020204030204" pitchFamily="34" charset="0"/>
                <a:cs typeface="Arial" panose="020B0604020202020204" pitchFamily="34" charset="0"/>
              </a:rPr>
              <a:t>Domestic </a:t>
            </a:r>
            <a:r>
              <a:rPr lang="en-GB" sz="2800" b="1" u="sng" kern="100" dirty="0">
                <a:latin typeface="Arial" panose="020B0604020202020204" pitchFamily="34" charset="0"/>
                <a:ea typeface="Calibri" panose="020F0502020204030204" pitchFamily="34" charset="0"/>
                <a:cs typeface="Arial" panose="020B0604020202020204" pitchFamily="34" charset="0"/>
              </a:rPr>
              <a:t>Abuse</a:t>
            </a:r>
          </a:p>
          <a:p>
            <a:pPr algn="ctr">
              <a:lnSpc>
                <a:spcPct val="107000"/>
              </a:lnSpc>
              <a:spcAft>
                <a:spcPts val="800"/>
              </a:spcAft>
            </a:pPr>
            <a:endParaRPr lang="en-GB" sz="2000" b="1" u="sng" kern="100" dirty="0">
              <a:effectLst/>
              <a:latin typeface="Arial" panose="020B060402020202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n-GB" sz="2400" dirty="0">
                <a:effectLst/>
                <a:latin typeface="Arial" panose="020B0604020202020204" pitchFamily="34" charset="0"/>
                <a:ea typeface="Aptos" panose="020B0004020202020204" pitchFamily="34" charset="0"/>
                <a:cs typeface="Arial" panose="020B0604020202020204" pitchFamily="34" charset="0"/>
              </a:rPr>
              <a:t>Domestic abuse is a term used to describe a range of behaviour often used by one person to control and dominate another with whom they have, or have had, an intimate or family relationship. </a:t>
            </a:r>
          </a:p>
          <a:p>
            <a:pPr marL="342900" indent="-342900">
              <a:lnSpc>
                <a:spcPct val="107000"/>
              </a:lnSpc>
              <a:spcAft>
                <a:spcPts val="800"/>
              </a:spcAft>
              <a:buFont typeface="Arial" panose="020B0604020202020204" pitchFamily="34" charset="0"/>
              <a:buChar char="•"/>
            </a:pPr>
            <a:endParaRPr lang="en-GB" sz="2400" dirty="0">
              <a:effectLst/>
              <a:latin typeface="Arial" panose="020B0604020202020204" pitchFamily="34" charset="0"/>
              <a:ea typeface="Aptos" panose="020B0004020202020204" pitchFamily="34" charset="0"/>
              <a:cs typeface="Arial" panose="020B0604020202020204" pitchFamily="34" charset="0"/>
            </a:endParaRPr>
          </a:p>
          <a:p>
            <a:pPr lvl="2">
              <a:lnSpc>
                <a:spcPct val="107000"/>
              </a:lnSpc>
              <a:spcAft>
                <a:spcPts val="800"/>
              </a:spcAft>
            </a:pPr>
            <a:r>
              <a:rPr lang="en-GB" sz="2400" b="1" i="1" kern="100" dirty="0">
                <a:latin typeface="Arial" panose="020B0604020202020204" pitchFamily="34" charset="0"/>
                <a:ea typeface="Aptos" panose="020B0004020202020204" pitchFamily="34" charset="0"/>
                <a:cs typeface="Arial" panose="020B0604020202020204" pitchFamily="34" charset="0"/>
              </a:rPr>
              <a:t>“…threatening, controlling, coercive behaviour, violence or abuse (psychological, virtual, physical, verbal, sexual, financial or emotional) inflicted on anyone (irrespective of age, ethnicity, religion, gender, gender identity, sexual orientation or any form of disability) by a current or former intimate partner or family member</a:t>
            </a:r>
            <a:r>
              <a:rPr lang="en-GB" sz="2400" kern="100" dirty="0">
                <a:latin typeface="Arial" panose="020B0604020202020204" pitchFamily="34" charset="0"/>
                <a:ea typeface="Aptos" panose="020B0004020202020204" pitchFamily="34" charset="0"/>
                <a:cs typeface="Arial" panose="020B0604020202020204" pitchFamily="34" charset="0"/>
              </a:rPr>
              <a:t>.”</a:t>
            </a:r>
          </a:p>
          <a:p>
            <a:pPr lvl="2">
              <a:lnSpc>
                <a:spcPct val="107000"/>
              </a:lnSpc>
              <a:spcAft>
                <a:spcPts val="800"/>
              </a:spcAft>
            </a:pPr>
            <a:endParaRPr lang="en-GB" sz="2400" kern="100" dirty="0">
              <a:latin typeface="Arial" panose="020B0604020202020204" pitchFamily="34" charset="0"/>
              <a:ea typeface="Aptos" panose="020B000402020202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endParaRPr lang="en-GB" sz="1800" dirty="0">
              <a:effectLst/>
              <a:latin typeface="Arial" panose="020B0604020202020204" pitchFamily="34" charset="0"/>
              <a:ea typeface="Aptos" panose="020B0004020202020204" pitchFamily="34" charset="0"/>
            </a:endParaRPr>
          </a:p>
          <a:p>
            <a:pPr>
              <a:lnSpc>
                <a:spcPct val="107000"/>
              </a:lnSpc>
              <a:spcAft>
                <a:spcPts val="800"/>
              </a:spcAft>
            </a:pPr>
            <a:endParaRPr lang="en-GB" sz="2400" kern="100" dirty="0">
              <a:effectLst/>
              <a:latin typeface="Arial" panose="020B0604020202020204" pitchFamily="34" charset="0"/>
              <a:ea typeface="Aptos" panose="020B000402020202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endParaRPr lang="en-US" sz="2400" dirty="0">
              <a:effectLst/>
              <a:latin typeface="Arial" panose="020B0604020202020204" pitchFamily="34" charset="0"/>
              <a:ea typeface="Aptos" panose="020B0004020202020204" pitchFamily="34" charset="0"/>
              <a:cs typeface="Arial" panose="020B0604020202020204" pitchFamily="34" charset="0"/>
            </a:endParaRPr>
          </a:p>
          <a:p>
            <a:pPr algn="ctr">
              <a:lnSpc>
                <a:spcPct val="107000"/>
              </a:lnSpc>
              <a:spcAft>
                <a:spcPts val="800"/>
              </a:spcAft>
            </a:pPr>
            <a:endParaRPr lang="en-GB" sz="2000" b="1" u="sng" kern="100" dirty="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en-GB" sz="2000" b="1" u="sng" kern="1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en-GB" sz="2000" b="1" u="sng" kern="100" dirty="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en-GB" sz="2000" b="1" u="sng" kern="1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en-GB" sz="2000" b="1" u="sng"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en-GB" kern="1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72603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ext uri="{D42A27DB-BD31-4B8C-83A1-F6EECF244321}">
                <p14:modId xmlns:p14="http://schemas.microsoft.com/office/powerpoint/2010/main" val="2784234478"/>
              </p:ext>
            </p:extLst>
          </p:nvPr>
        </p:nvGraphicFramePr>
        <p:xfrm>
          <a:off x="5322772" y="1681235"/>
          <a:ext cx="6795434" cy="5102507"/>
        </p:xfrm>
        <a:graphic>
          <a:graphicData uri="http://schemas.openxmlformats.org/drawingml/2006/chart">
            <c:chart xmlns:c="http://schemas.openxmlformats.org/drawingml/2006/chart" xmlns:r="http://schemas.openxmlformats.org/officeDocument/2006/relationships" r:id="rId3"/>
          </a:graphicData>
        </a:graphic>
      </p:graphicFrame>
      <p:sp>
        <p:nvSpPr>
          <p:cNvPr id="11" name="Content Placeholder 17"/>
          <p:cNvSpPr>
            <a:spLocks noGrp="1"/>
          </p:cNvSpPr>
          <p:nvPr>
            <p:ph idx="1"/>
          </p:nvPr>
        </p:nvSpPr>
        <p:spPr>
          <a:xfrm>
            <a:off x="502920" y="1320752"/>
            <a:ext cx="11176462" cy="4447323"/>
          </a:xfrm>
        </p:spPr>
        <p:txBody>
          <a:bodyPr>
            <a:normAutofit/>
          </a:bodyPr>
          <a:lstStyle/>
          <a:p>
            <a:pPr marL="457200" lvl="1" indent="0">
              <a:buNone/>
            </a:pPr>
            <a:endParaRPr lang="pt-BR" dirty="0">
              <a:latin typeface="Arial" panose="020B0604020202020204" pitchFamily="34" charset="0"/>
              <a:cs typeface="Arial" panose="020B0604020202020204" pitchFamily="34" charset="0"/>
            </a:endParaRPr>
          </a:p>
          <a:p>
            <a:pPr lvl="1"/>
            <a:endParaRPr lang="pt-BR" dirty="0">
              <a:latin typeface="Arial" panose="020B0604020202020204" pitchFamily="34" charset="0"/>
              <a:cs typeface="Arial" panose="020B0604020202020204" pitchFamily="34" charset="0"/>
            </a:endParaRPr>
          </a:p>
        </p:txBody>
      </p:sp>
      <p:sp>
        <p:nvSpPr>
          <p:cNvPr id="5" name="Rectangle 4"/>
          <p:cNvSpPr/>
          <p:nvPr/>
        </p:nvSpPr>
        <p:spPr>
          <a:xfrm>
            <a:off x="3977967" y="548970"/>
            <a:ext cx="182880" cy="182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B0C11B7A-3692-756C-4C96-6E9177C5CF63}"/>
              </a:ext>
            </a:extLst>
          </p:cNvPr>
          <p:cNvSpPr txBox="1"/>
          <p:nvPr/>
        </p:nvSpPr>
        <p:spPr>
          <a:xfrm>
            <a:off x="9334443" y="74258"/>
            <a:ext cx="2589198" cy="1246495"/>
          </a:xfrm>
          <a:prstGeom prst="rect">
            <a:avLst/>
          </a:prstGeom>
          <a:noFill/>
        </p:spPr>
        <p:txBody>
          <a:bodyPr wrap="square" rtlCol="0">
            <a:spAutoFit/>
          </a:bodyPr>
          <a:lstStyle/>
          <a:p>
            <a:pPr algn="r">
              <a:lnSpc>
                <a:spcPts val="3000"/>
              </a:lnSpc>
            </a:pPr>
            <a:r>
              <a:rPr lang="en-GB" sz="2800" dirty="0">
                <a:solidFill>
                  <a:schemeClr val="bg1"/>
                </a:solidFill>
                <a:latin typeface="Impact" panose="020B0806030902050204" pitchFamily="34" charset="0"/>
              </a:rPr>
              <a:t>PUBLIC PROSECUTION SERVICE</a:t>
            </a:r>
          </a:p>
        </p:txBody>
      </p:sp>
      <p:pic>
        <p:nvPicPr>
          <p:cNvPr id="8" name="Picture 7">
            <a:extLst>
              <a:ext uri="{FF2B5EF4-FFF2-40B4-BE49-F238E27FC236}">
                <a16:creationId xmlns:a16="http://schemas.microsoft.com/office/drawing/2014/main" id="{7B5A776A-C6BA-825F-18D3-CBCDC7001781}"/>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314301" y="221255"/>
            <a:ext cx="3488627" cy="701937"/>
          </a:xfrm>
          <a:prstGeom prst="rect">
            <a:avLst/>
          </a:prstGeom>
        </p:spPr>
      </p:pic>
      <p:sp>
        <p:nvSpPr>
          <p:cNvPr id="10" name="Footer Placeholder 1">
            <a:extLst>
              <a:ext uri="{FF2B5EF4-FFF2-40B4-BE49-F238E27FC236}">
                <a16:creationId xmlns:a16="http://schemas.microsoft.com/office/drawing/2014/main" id="{035B3E1C-C5A1-ECA1-34D9-8E4ACDF986E2}"/>
              </a:ext>
            </a:extLst>
          </p:cNvPr>
          <p:cNvSpPr>
            <a:spLocks noGrp="1"/>
          </p:cNvSpPr>
          <p:nvPr>
            <p:ph type="ftr" sz="quarter" idx="11"/>
          </p:nvPr>
        </p:nvSpPr>
        <p:spPr>
          <a:xfrm>
            <a:off x="0" y="6420464"/>
            <a:ext cx="12192000" cy="437535"/>
          </a:xfrm>
          <a:gradFill>
            <a:gsLst>
              <a:gs pos="19000">
                <a:srgbClr val="D3529E"/>
              </a:gs>
              <a:gs pos="100000">
                <a:schemeClr val="accent1">
                  <a:lumMod val="45000"/>
                  <a:lumOff val="55000"/>
                </a:schemeClr>
              </a:gs>
              <a:gs pos="99000">
                <a:srgbClr val="8A277F"/>
              </a:gs>
              <a:gs pos="100000">
                <a:srgbClr val="8A277F"/>
              </a:gs>
              <a:gs pos="100000">
                <a:srgbClr val="8A277F"/>
              </a:gs>
              <a:gs pos="100000">
                <a:schemeClr val="accent1">
                  <a:lumMod val="30000"/>
                  <a:lumOff val="70000"/>
                </a:schemeClr>
              </a:gs>
            </a:gsLst>
            <a:lin ang="4200000" scaled="0"/>
          </a:gradFill>
        </p:spPr>
        <p:txBody>
          <a:bodyPr/>
          <a:lstStyle/>
          <a:p>
            <a:endParaRPr lang="en-GB" dirty="0"/>
          </a:p>
        </p:txBody>
      </p:sp>
      <p:sp>
        <p:nvSpPr>
          <p:cNvPr id="3" name="TextBox 2">
            <a:extLst>
              <a:ext uri="{FF2B5EF4-FFF2-40B4-BE49-F238E27FC236}">
                <a16:creationId xmlns:a16="http://schemas.microsoft.com/office/drawing/2014/main" id="{0A2AD549-7956-00FF-D6E7-B6D67A991655}"/>
              </a:ext>
            </a:extLst>
          </p:cNvPr>
          <p:cNvSpPr txBox="1"/>
          <p:nvPr/>
        </p:nvSpPr>
        <p:spPr>
          <a:xfrm>
            <a:off x="740664" y="841248"/>
            <a:ext cx="10771632" cy="5909310"/>
          </a:xfrm>
          <a:prstGeom prst="rect">
            <a:avLst/>
          </a:prstGeom>
          <a:noFill/>
        </p:spPr>
        <p:txBody>
          <a:bodyPr wrap="square" rtlCol="0">
            <a:spAutoFit/>
          </a:bodyPr>
          <a:lstStyle/>
          <a:p>
            <a:pPr marL="285750" indent="-285750">
              <a:buFont typeface="Arial" panose="020B0604020202020204" pitchFamily="34" charset="0"/>
              <a:buChar char="•"/>
            </a:pPr>
            <a:r>
              <a:rPr lang="en-US" sz="2400" dirty="0">
                <a:effectLst/>
                <a:latin typeface="Arial" panose="020B0604020202020204" pitchFamily="34" charset="0"/>
                <a:ea typeface="Aptos" panose="020B0004020202020204" pitchFamily="34" charset="0"/>
              </a:rPr>
              <a:t>2023 - 33,071 reported domestic abuse incidents </a:t>
            </a:r>
          </a:p>
          <a:p>
            <a:endParaRPr lang="en-US" sz="2400" dirty="0">
              <a:effectLst/>
              <a:latin typeface="Arial" panose="020B0604020202020204" pitchFamily="34" charset="0"/>
              <a:ea typeface="Aptos" panose="020B0004020202020204" pitchFamily="34" charset="0"/>
            </a:endParaRPr>
          </a:p>
          <a:p>
            <a:pPr marL="285750" indent="-285750">
              <a:buFont typeface="Arial" panose="020B0604020202020204" pitchFamily="34" charset="0"/>
              <a:buChar char="•"/>
            </a:pPr>
            <a:r>
              <a:rPr lang="en-US" sz="2400" dirty="0">
                <a:latin typeface="Arial" panose="020B0604020202020204" pitchFamily="34" charset="0"/>
                <a:ea typeface="Aptos" panose="020B0004020202020204" pitchFamily="34" charset="0"/>
              </a:rPr>
              <a:t>17 homicides, 8 women as a result of domestic abuse </a:t>
            </a:r>
          </a:p>
          <a:p>
            <a:endParaRPr lang="en-US" sz="2400" dirty="0">
              <a:latin typeface="Arial" panose="020B0604020202020204" pitchFamily="34" charset="0"/>
              <a:ea typeface="Aptos" panose="020B0004020202020204" pitchFamily="34" charset="0"/>
            </a:endParaRPr>
          </a:p>
          <a:p>
            <a:pPr marL="285750" indent="-285750">
              <a:buFont typeface="Arial" panose="020B0604020202020204" pitchFamily="34" charset="0"/>
              <a:buChar char="•"/>
            </a:pPr>
            <a:r>
              <a:rPr lang="en-GB" sz="2400" dirty="0">
                <a:effectLst/>
                <a:latin typeface="Arial" panose="020B0604020202020204" pitchFamily="34" charset="0"/>
                <a:ea typeface="Aptos" panose="020B0004020202020204" pitchFamily="34" charset="0"/>
              </a:rPr>
              <a:t>Ending Violence Against Women and Girls Strategy; Stopping Domestic and Sexual Violence and Abuse Strategy</a:t>
            </a:r>
          </a:p>
          <a:p>
            <a:endParaRPr lang="en-GB" sz="2400" dirty="0">
              <a:effectLst/>
              <a:latin typeface="Arial" panose="020B0604020202020204" pitchFamily="34" charset="0"/>
              <a:ea typeface="Aptos" panose="020B0004020202020204" pitchFamily="34" charset="0"/>
            </a:endParaRPr>
          </a:p>
          <a:p>
            <a:pPr marL="285750" indent="-285750">
              <a:buFont typeface="Arial" panose="020B0604020202020204" pitchFamily="34" charset="0"/>
              <a:buChar char="•"/>
            </a:pPr>
            <a:r>
              <a:rPr lang="en-GB" sz="2400" dirty="0">
                <a:effectLst/>
                <a:latin typeface="Arial" panose="020B0604020202020204" pitchFamily="34" charset="0"/>
                <a:ea typeface="Aptos" panose="020B0004020202020204" pitchFamily="34" charset="0"/>
              </a:rPr>
              <a:t>Domestic Abuse and Civil Proceedings Act (Northern Ireland) 2021</a:t>
            </a:r>
          </a:p>
          <a:p>
            <a:endParaRPr lang="en-GB" sz="2400" dirty="0">
              <a:effectLst/>
              <a:latin typeface="Arial" panose="020B0604020202020204" pitchFamily="34" charset="0"/>
              <a:ea typeface="Aptos" panose="020B0004020202020204" pitchFamily="34" charset="0"/>
            </a:endParaRPr>
          </a:p>
          <a:p>
            <a:pPr marL="285750" indent="-285750">
              <a:buFont typeface="Arial" panose="020B0604020202020204" pitchFamily="34" charset="0"/>
              <a:buChar char="•"/>
            </a:pPr>
            <a:r>
              <a:rPr lang="en-GB" sz="2400" dirty="0">
                <a:latin typeface="Arial" panose="020B0604020202020204" pitchFamily="34" charset="0"/>
                <a:ea typeface="Aptos" panose="020B0004020202020204" pitchFamily="34" charset="0"/>
              </a:rPr>
              <a:t>Course of abusive behaviour- includes </a:t>
            </a:r>
            <a:r>
              <a:rPr lang="en-GB" sz="2400" b="1" dirty="0">
                <a:effectLst/>
                <a:latin typeface="Arial" panose="020B0604020202020204" pitchFamily="34" charset="0"/>
                <a:ea typeface="Aptos" panose="020B0004020202020204" pitchFamily="34" charset="0"/>
              </a:rPr>
              <a:t>controlling or coercive </a:t>
            </a:r>
            <a:r>
              <a:rPr lang="en-GB" sz="2400" dirty="0">
                <a:effectLst/>
                <a:latin typeface="Arial" panose="020B0604020202020204" pitchFamily="34" charset="0"/>
                <a:ea typeface="Aptos" panose="020B0004020202020204" pitchFamily="34" charset="0"/>
              </a:rPr>
              <a:t>behaviour, </a:t>
            </a:r>
            <a:r>
              <a:rPr lang="en-GB" sz="2400" b="1" dirty="0">
                <a:effectLst/>
                <a:latin typeface="Arial" panose="020B0604020202020204" pitchFamily="34" charset="0"/>
                <a:ea typeface="Aptos" panose="020B0004020202020204" pitchFamily="34" charset="0"/>
              </a:rPr>
              <a:t>psychological</a:t>
            </a:r>
            <a:r>
              <a:rPr lang="en-GB" sz="2400" dirty="0">
                <a:effectLst/>
                <a:latin typeface="Arial" panose="020B0604020202020204" pitchFamily="34" charset="0"/>
                <a:ea typeface="Aptos" panose="020B0004020202020204" pitchFamily="34" charset="0"/>
              </a:rPr>
              <a:t> abuse, </a:t>
            </a:r>
            <a:r>
              <a:rPr lang="en-GB" sz="2400" b="1" dirty="0">
                <a:effectLst/>
                <a:latin typeface="Arial" panose="020B0604020202020204" pitchFamily="34" charset="0"/>
                <a:ea typeface="Aptos" panose="020B0004020202020204" pitchFamily="34" charset="0"/>
              </a:rPr>
              <a:t>emotional </a:t>
            </a:r>
            <a:r>
              <a:rPr lang="en-GB" sz="2400" dirty="0">
                <a:effectLst/>
                <a:latin typeface="Arial" panose="020B0604020202020204" pitchFamily="34" charset="0"/>
                <a:ea typeface="Aptos" panose="020B0004020202020204" pitchFamily="34" charset="0"/>
              </a:rPr>
              <a:t>abuse, </a:t>
            </a:r>
            <a:r>
              <a:rPr lang="en-GB" sz="2400" b="1" dirty="0">
                <a:effectLst/>
                <a:latin typeface="Arial" panose="020B0604020202020204" pitchFamily="34" charset="0"/>
                <a:ea typeface="Aptos" panose="020B0004020202020204" pitchFamily="34" charset="0"/>
              </a:rPr>
              <a:t>financial</a:t>
            </a:r>
            <a:r>
              <a:rPr lang="en-GB" sz="2400" dirty="0">
                <a:effectLst/>
                <a:latin typeface="Arial" panose="020B0604020202020204" pitchFamily="34" charset="0"/>
                <a:ea typeface="Aptos" panose="020B0004020202020204" pitchFamily="34" charset="0"/>
              </a:rPr>
              <a:t> and </a:t>
            </a:r>
            <a:r>
              <a:rPr lang="en-GB" sz="2400" b="1" dirty="0">
                <a:effectLst/>
                <a:latin typeface="Arial" panose="020B0604020202020204" pitchFamily="34" charset="0"/>
                <a:ea typeface="Aptos" panose="020B0004020202020204" pitchFamily="34" charset="0"/>
              </a:rPr>
              <a:t>economic</a:t>
            </a:r>
            <a:r>
              <a:rPr lang="en-GB" sz="2400" dirty="0">
                <a:effectLst/>
                <a:latin typeface="Arial" panose="020B0604020202020204" pitchFamily="34" charset="0"/>
                <a:ea typeface="Aptos" panose="020B0004020202020204" pitchFamily="34" charset="0"/>
              </a:rPr>
              <a:t> abuse </a:t>
            </a:r>
          </a:p>
          <a:p>
            <a:pPr marL="285750" indent="-285750">
              <a:buFont typeface="Arial" panose="020B0604020202020204" pitchFamily="34" charset="0"/>
              <a:buChar char="•"/>
            </a:pPr>
            <a:endParaRPr lang="en-GB" sz="2400" dirty="0">
              <a:latin typeface="Arial" panose="020B0604020202020204" pitchFamily="34" charset="0"/>
              <a:ea typeface="Aptos" panose="020B0004020202020204" pitchFamily="34" charset="0"/>
            </a:endParaRPr>
          </a:p>
          <a:p>
            <a:pPr marL="285750" indent="-285750">
              <a:buFont typeface="Arial" panose="020B0604020202020204" pitchFamily="34" charset="0"/>
              <a:buChar char="•"/>
            </a:pPr>
            <a:r>
              <a:rPr lang="en-US" sz="2400" dirty="0">
                <a:latin typeface="Arial" panose="020B0604020202020204" pitchFamily="34" charset="0"/>
                <a:cs typeface="Arial" panose="020B0604020202020204" pitchFamily="34" charset="0"/>
                <a:hlinkClick r:id="rId5"/>
              </a:rPr>
              <a:t>Policy for Prosecuting Cases of Domestic Abuse (2024) | Public Prosecution Service for Northern Ireland (ppsni.gov.uk)</a:t>
            </a:r>
            <a:endParaRPr lang="en-US" sz="2400" dirty="0">
              <a:latin typeface="Arial" panose="020B0604020202020204" pitchFamily="34" charset="0"/>
              <a:cs typeface="Arial" panose="020B0604020202020204" pitchFamily="34" charset="0"/>
            </a:endParaRPr>
          </a:p>
          <a:p>
            <a:endParaRPr lang="en-GB" sz="2400" dirty="0">
              <a:effectLst/>
              <a:latin typeface="Arial" panose="020B0604020202020204" pitchFamily="34" charset="0"/>
              <a:ea typeface="Aptos" panose="020B00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565556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7"/>
          <p:cNvSpPr>
            <a:spLocks noGrp="1"/>
          </p:cNvSpPr>
          <p:nvPr>
            <p:ph idx="1"/>
          </p:nvPr>
        </p:nvSpPr>
        <p:spPr>
          <a:xfrm>
            <a:off x="838200" y="636763"/>
            <a:ext cx="10515600" cy="5691301"/>
          </a:xfrm>
        </p:spPr>
        <p:txBody>
          <a:bodyPr>
            <a:normAutofit/>
          </a:bodyPr>
          <a:lstStyle/>
          <a:p>
            <a:pPr marL="0" indent="0">
              <a:buNone/>
            </a:pPr>
            <a:endParaRPr lang="en-GB" dirty="0"/>
          </a:p>
          <a:p>
            <a:endParaRPr lang="en-GB" dirty="0"/>
          </a:p>
        </p:txBody>
      </p:sp>
      <p:sp>
        <p:nvSpPr>
          <p:cNvPr id="2" name="TextBox 1">
            <a:extLst>
              <a:ext uri="{FF2B5EF4-FFF2-40B4-BE49-F238E27FC236}">
                <a16:creationId xmlns:a16="http://schemas.microsoft.com/office/drawing/2014/main" id="{376D5291-BAD1-A7E9-B1EE-B4E7667C7C02}"/>
              </a:ext>
            </a:extLst>
          </p:cNvPr>
          <p:cNvSpPr txBox="1"/>
          <p:nvPr/>
        </p:nvSpPr>
        <p:spPr>
          <a:xfrm>
            <a:off x="9334443" y="74258"/>
            <a:ext cx="2589198" cy="1246495"/>
          </a:xfrm>
          <a:prstGeom prst="rect">
            <a:avLst/>
          </a:prstGeom>
          <a:noFill/>
        </p:spPr>
        <p:txBody>
          <a:bodyPr wrap="square" rtlCol="0">
            <a:spAutoFit/>
          </a:bodyPr>
          <a:lstStyle/>
          <a:p>
            <a:pPr algn="r">
              <a:lnSpc>
                <a:spcPts val="3000"/>
              </a:lnSpc>
            </a:pPr>
            <a:r>
              <a:rPr lang="en-GB" sz="2800" dirty="0">
                <a:solidFill>
                  <a:schemeClr val="bg1"/>
                </a:solidFill>
                <a:latin typeface="Impact" panose="020B0806030902050204" pitchFamily="34" charset="0"/>
              </a:rPr>
              <a:t>PUBLIC PROSECUTION SERVICE</a:t>
            </a:r>
          </a:p>
        </p:txBody>
      </p:sp>
      <p:pic>
        <p:nvPicPr>
          <p:cNvPr id="3" name="Picture 2">
            <a:extLst>
              <a:ext uri="{FF2B5EF4-FFF2-40B4-BE49-F238E27FC236}">
                <a16:creationId xmlns:a16="http://schemas.microsoft.com/office/drawing/2014/main" id="{7460B3AB-C715-BBD7-30F0-A646FD45EB53}"/>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314301" y="221255"/>
            <a:ext cx="3488627" cy="701937"/>
          </a:xfrm>
          <a:prstGeom prst="rect">
            <a:avLst/>
          </a:prstGeom>
        </p:spPr>
      </p:pic>
      <p:sp>
        <p:nvSpPr>
          <p:cNvPr id="5" name="Footer Placeholder 1">
            <a:extLst>
              <a:ext uri="{FF2B5EF4-FFF2-40B4-BE49-F238E27FC236}">
                <a16:creationId xmlns:a16="http://schemas.microsoft.com/office/drawing/2014/main" id="{9E896B0D-4BA0-C533-2705-AE774F1137A4}"/>
              </a:ext>
            </a:extLst>
          </p:cNvPr>
          <p:cNvSpPr>
            <a:spLocks noGrp="1"/>
          </p:cNvSpPr>
          <p:nvPr>
            <p:ph type="ftr" sz="quarter" idx="11"/>
          </p:nvPr>
        </p:nvSpPr>
        <p:spPr>
          <a:xfrm>
            <a:off x="0" y="6420464"/>
            <a:ext cx="12192000" cy="437535"/>
          </a:xfrm>
          <a:gradFill>
            <a:gsLst>
              <a:gs pos="19000">
                <a:srgbClr val="D3529E"/>
              </a:gs>
              <a:gs pos="100000">
                <a:schemeClr val="accent1">
                  <a:lumMod val="45000"/>
                  <a:lumOff val="55000"/>
                </a:schemeClr>
              </a:gs>
              <a:gs pos="99000">
                <a:srgbClr val="8A277F"/>
              </a:gs>
              <a:gs pos="100000">
                <a:srgbClr val="8A277F"/>
              </a:gs>
              <a:gs pos="100000">
                <a:srgbClr val="8A277F"/>
              </a:gs>
              <a:gs pos="100000">
                <a:schemeClr val="accent1">
                  <a:lumMod val="30000"/>
                  <a:lumOff val="70000"/>
                </a:schemeClr>
              </a:gs>
            </a:gsLst>
            <a:lin ang="4200000" scaled="0"/>
          </a:gradFill>
        </p:spPr>
        <p:txBody>
          <a:bodyPr/>
          <a:lstStyle/>
          <a:p>
            <a:endParaRPr lang="en-GB" dirty="0"/>
          </a:p>
        </p:txBody>
      </p:sp>
      <p:sp>
        <p:nvSpPr>
          <p:cNvPr id="4" name="TextBox 3">
            <a:extLst>
              <a:ext uri="{FF2B5EF4-FFF2-40B4-BE49-F238E27FC236}">
                <a16:creationId xmlns:a16="http://schemas.microsoft.com/office/drawing/2014/main" id="{C7F777B4-DDD6-DBBC-B2DA-19DC94AD4ACF}"/>
              </a:ext>
            </a:extLst>
          </p:cNvPr>
          <p:cNvSpPr txBox="1"/>
          <p:nvPr/>
        </p:nvSpPr>
        <p:spPr>
          <a:xfrm>
            <a:off x="268359" y="722376"/>
            <a:ext cx="11655281" cy="6628994"/>
          </a:xfrm>
          <a:prstGeom prst="rect">
            <a:avLst/>
          </a:prstGeom>
          <a:noFill/>
        </p:spPr>
        <p:txBody>
          <a:bodyPr wrap="square" rtlCol="0">
            <a:spAutoFit/>
          </a:bodyPr>
          <a:lstStyle/>
          <a:p>
            <a:pPr algn="ctr"/>
            <a:endParaRPr lang="en-US" sz="2800" b="1" u="sng" dirty="0">
              <a:effectLst/>
              <a:latin typeface="Arial" panose="020B0604020202020204" pitchFamily="34" charset="0"/>
              <a:ea typeface="Aptos" panose="020B0004020202020204" pitchFamily="34" charset="0"/>
            </a:endParaRPr>
          </a:p>
          <a:p>
            <a:pPr algn="ctr"/>
            <a:r>
              <a:rPr lang="en-US" sz="2800" b="1" u="sng" dirty="0">
                <a:effectLst/>
                <a:latin typeface="Arial" panose="020B0604020202020204" pitchFamily="34" charset="0"/>
                <a:ea typeface="Aptos" panose="020B0004020202020204" pitchFamily="34" charset="0"/>
              </a:rPr>
              <a:t>Domestic Homicide Reviews</a:t>
            </a:r>
          </a:p>
          <a:p>
            <a:endParaRPr lang="en-US" sz="2000" dirty="0">
              <a:effectLst/>
              <a:latin typeface="Arial" panose="020B0604020202020204" pitchFamily="34" charset="0"/>
              <a:ea typeface="Aptos" panose="020B0004020202020204" pitchFamily="34" charset="0"/>
            </a:endParaRPr>
          </a:p>
          <a:p>
            <a:pPr marL="342900" indent="-342900">
              <a:lnSpc>
                <a:spcPct val="107000"/>
              </a:lnSpc>
              <a:spcAft>
                <a:spcPts val="800"/>
              </a:spcAft>
              <a:buFont typeface="Arial" panose="020B0604020202020204" pitchFamily="34" charset="0"/>
              <a:buChar char="•"/>
            </a:pPr>
            <a:r>
              <a:rPr lang="en-US" sz="2400" dirty="0">
                <a:solidFill>
                  <a:srgbClr val="111111"/>
                </a:solidFill>
                <a:latin typeface="Arial" panose="020B0604020202020204" pitchFamily="34" charset="0"/>
                <a:cs typeface="Arial" panose="020B0604020202020204" pitchFamily="34" charset="0"/>
              </a:rPr>
              <a:t>Section 9 of the Domestic Violence, Crime and Victims Act 2004</a:t>
            </a:r>
            <a:endParaRPr lang="en-US" sz="2400" dirty="0">
              <a:latin typeface="Arial" panose="020B060402020202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en-US" sz="2400" dirty="0">
                <a:solidFill>
                  <a:srgbClr val="111111"/>
                </a:solidFill>
                <a:latin typeface="Arial" panose="020B0604020202020204" pitchFamily="34" charset="0"/>
                <a:cs typeface="Arial" panose="020B0604020202020204" pitchFamily="34" charset="0"/>
              </a:rPr>
              <a:t>A </a:t>
            </a:r>
            <a:r>
              <a:rPr lang="en-US" sz="2400" b="0" i="0" dirty="0">
                <a:solidFill>
                  <a:srgbClr val="111111"/>
                </a:solidFill>
                <a:effectLst/>
                <a:latin typeface="Arial" panose="020B0604020202020204" pitchFamily="34" charset="0"/>
                <a:cs typeface="Arial" panose="020B0604020202020204" pitchFamily="34" charset="0"/>
              </a:rPr>
              <a:t>‘domestic homicide review’ is a review of the circumstances in which the death of a person aged 16 or over has, or appears to have, resulted from violence, abuse or neglect by </a:t>
            </a:r>
          </a:p>
          <a:p>
            <a:pPr marL="1714500" lvl="3" indent="-342900">
              <a:lnSpc>
                <a:spcPct val="107000"/>
              </a:lnSpc>
              <a:spcAft>
                <a:spcPts val="800"/>
              </a:spcAft>
              <a:buFont typeface="Arial" panose="020B0604020202020204" pitchFamily="34" charset="0"/>
              <a:buChar char="•"/>
            </a:pPr>
            <a:r>
              <a:rPr lang="en-US" sz="2400" b="0" i="0" dirty="0">
                <a:solidFill>
                  <a:srgbClr val="111111"/>
                </a:solidFill>
                <a:effectLst/>
                <a:latin typeface="Arial" panose="020B0604020202020204" pitchFamily="34" charset="0"/>
                <a:cs typeface="Arial" panose="020B0604020202020204" pitchFamily="34" charset="0"/>
              </a:rPr>
              <a:t>a person to whom they were related; </a:t>
            </a:r>
          </a:p>
          <a:p>
            <a:pPr marL="1714500" lvl="3" indent="-342900">
              <a:lnSpc>
                <a:spcPct val="107000"/>
              </a:lnSpc>
              <a:spcAft>
                <a:spcPts val="800"/>
              </a:spcAft>
              <a:buFont typeface="Arial" panose="020B0604020202020204" pitchFamily="34" charset="0"/>
              <a:buChar char="•"/>
            </a:pPr>
            <a:r>
              <a:rPr lang="en-US" sz="2400" b="0" i="0" dirty="0">
                <a:solidFill>
                  <a:srgbClr val="111111"/>
                </a:solidFill>
                <a:effectLst/>
                <a:latin typeface="Arial" panose="020B0604020202020204" pitchFamily="34" charset="0"/>
                <a:cs typeface="Arial" panose="020B0604020202020204" pitchFamily="34" charset="0"/>
              </a:rPr>
              <a:t>a person with whom they were or had been in an intimate personal relationship; or </a:t>
            </a:r>
          </a:p>
          <a:p>
            <a:pPr marL="1714500" lvl="3" indent="-342900">
              <a:lnSpc>
                <a:spcPct val="107000"/>
              </a:lnSpc>
              <a:spcAft>
                <a:spcPts val="800"/>
              </a:spcAft>
              <a:buFont typeface="Arial" panose="020B0604020202020204" pitchFamily="34" charset="0"/>
              <a:buChar char="•"/>
            </a:pPr>
            <a:r>
              <a:rPr lang="en-US" sz="2400" b="0" i="0" dirty="0">
                <a:solidFill>
                  <a:srgbClr val="111111"/>
                </a:solidFill>
                <a:effectLst/>
                <a:latin typeface="Arial" panose="020B0604020202020204" pitchFamily="34" charset="0"/>
                <a:cs typeface="Arial" panose="020B0604020202020204" pitchFamily="34" charset="0"/>
              </a:rPr>
              <a:t>a member of the same household.</a:t>
            </a:r>
            <a:endParaRPr lang="en-US" sz="2400" dirty="0">
              <a:latin typeface="Arial" panose="020B0604020202020204" pitchFamily="34" charset="0"/>
              <a:ea typeface="Aptos" panose="020B0004020202020204" pitchFamily="34" charset="0"/>
            </a:endParaRPr>
          </a:p>
          <a:p>
            <a:pPr marL="285750" indent="-285750">
              <a:buFont typeface="Arial" panose="020B0604020202020204" pitchFamily="34" charset="0"/>
              <a:buChar char="•"/>
            </a:pPr>
            <a:r>
              <a:rPr lang="en-US" sz="2400" dirty="0">
                <a:effectLst/>
                <a:latin typeface="Arial" panose="020B0604020202020204" pitchFamily="34" charset="0"/>
                <a:ea typeface="Aptos" panose="020B0004020202020204" pitchFamily="34" charset="0"/>
              </a:rPr>
              <a:t>Aim – to prevent future domestic homicides by establishing the lessons learned </a:t>
            </a:r>
          </a:p>
          <a:p>
            <a:endParaRPr lang="en-US" sz="2400" dirty="0">
              <a:effectLst/>
              <a:latin typeface="Arial" panose="020B0604020202020204" pitchFamily="34" charset="0"/>
              <a:ea typeface="Aptos" panose="020B0004020202020204" pitchFamily="34" charset="0"/>
            </a:endParaRPr>
          </a:p>
          <a:p>
            <a:endParaRPr lang="en-US" sz="2400" dirty="0">
              <a:latin typeface="Arial" panose="020B0604020202020204" pitchFamily="34" charset="0"/>
              <a:ea typeface="Aptos" panose="020B0004020202020204" pitchFamily="34" charset="0"/>
            </a:endParaRPr>
          </a:p>
          <a:p>
            <a:endParaRPr lang="en-US" sz="2000" dirty="0">
              <a:effectLst/>
              <a:latin typeface="Arial" panose="020B0604020202020204" pitchFamily="34" charset="0"/>
              <a:ea typeface="Aptos" panose="020B0004020202020204" pitchFamily="34" charset="0"/>
            </a:endParaRPr>
          </a:p>
          <a:p>
            <a:endParaRPr lang="en-GB" dirty="0"/>
          </a:p>
        </p:txBody>
      </p:sp>
    </p:spTree>
    <p:extLst>
      <p:ext uri="{BB962C8B-B14F-4D97-AF65-F5344CB8AC3E}">
        <p14:creationId xmlns:p14="http://schemas.microsoft.com/office/powerpoint/2010/main" val="3764485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7"/>
          <p:cNvSpPr>
            <a:spLocks noGrp="1"/>
          </p:cNvSpPr>
          <p:nvPr>
            <p:ph idx="1"/>
          </p:nvPr>
        </p:nvSpPr>
        <p:spPr>
          <a:xfrm>
            <a:off x="1161288" y="1236140"/>
            <a:ext cx="9646920" cy="5102507"/>
          </a:xfrm>
        </p:spPr>
        <p:txBody>
          <a:bodyPr>
            <a:normAutofit fontScale="92500"/>
          </a:bodyPr>
          <a:lstStyle/>
          <a:p>
            <a:pPr marL="285750" indent="-285750">
              <a:lnSpc>
                <a:spcPct val="150000"/>
              </a:lnSpc>
            </a:pPr>
            <a:r>
              <a:rPr lang="en-US" sz="2400" dirty="0">
                <a:latin typeface="Arial" panose="020B0604020202020204" pitchFamily="34" charset="0"/>
                <a:ea typeface="Aptos" panose="020B0004020202020204" pitchFamily="34" charset="0"/>
                <a:cs typeface="Arial" panose="020B0604020202020204" pitchFamily="34" charset="0"/>
              </a:rPr>
              <a:t>Independent chair- appointed by DOJ</a:t>
            </a:r>
          </a:p>
          <a:p>
            <a:pPr marL="285750" indent="-285750">
              <a:lnSpc>
                <a:spcPct val="150000"/>
              </a:lnSpc>
            </a:pPr>
            <a:r>
              <a:rPr lang="en-US" sz="2400" dirty="0">
                <a:latin typeface="Arial" panose="020B0604020202020204" pitchFamily="34" charset="0"/>
                <a:ea typeface="Aptos" panose="020B0004020202020204" pitchFamily="34" charset="0"/>
                <a:cs typeface="Arial" panose="020B0604020202020204" pitchFamily="34" charset="0"/>
              </a:rPr>
              <a:t>Panel</a:t>
            </a:r>
            <a:r>
              <a:rPr lang="en-GB" sz="2400" dirty="0">
                <a:effectLst/>
                <a:latin typeface="Arial" panose="020B0604020202020204" pitchFamily="34" charset="0"/>
                <a:ea typeface="Aptos" panose="020B0004020202020204" pitchFamily="34" charset="0"/>
                <a:cs typeface="Arial" panose="020B0604020202020204" pitchFamily="34" charset="0"/>
              </a:rPr>
              <a:t> of representatives from statutory and voluntary and community organisations </a:t>
            </a:r>
            <a:endParaRPr lang="en-GB" sz="2400" dirty="0">
              <a:latin typeface="Arial" panose="020B0604020202020204" pitchFamily="34" charset="0"/>
              <a:ea typeface="Aptos" panose="020B0004020202020204" pitchFamily="34" charset="0"/>
              <a:cs typeface="Arial" panose="020B0604020202020204" pitchFamily="34" charset="0"/>
            </a:endParaRPr>
          </a:p>
          <a:p>
            <a:pPr marL="285750" indent="-285750">
              <a:lnSpc>
                <a:spcPct val="150000"/>
              </a:lnSpc>
            </a:pPr>
            <a:r>
              <a:rPr lang="en-GB" sz="2400" dirty="0">
                <a:effectLst/>
                <a:latin typeface="Arial" panose="020B0604020202020204" pitchFamily="34" charset="0"/>
                <a:ea typeface="Aptos" panose="020B0004020202020204" pitchFamily="34" charset="0"/>
                <a:cs typeface="Arial" panose="020B0604020202020204" pitchFamily="34" charset="0"/>
              </a:rPr>
              <a:t>Panel gather and review information pertinent to the case </a:t>
            </a:r>
          </a:p>
          <a:p>
            <a:pPr marL="285750" indent="-285750">
              <a:lnSpc>
                <a:spcPct val="150000"/>
              </a:lnSpc>
            </a:pPr>
            <a:r>
              <a:rPr lang="en-GB" sz="2400" kern="100" dirty="0">
                <a:latin typeface="Arial" panose="020B0604020202020204" pitchFamily="34" charset="0"/>
                <a:ea typeface="Aptos" panose="020B0004020202020204" pitchFamily="34" charset="0"/>
                <a:cs typeface="Arial" panose="020B0604020202020204" pitchFamily="34" charset="0"/>
              </a:rPr>
              <a:t>L</a:t>
            </a:r>
            <a:r>
              <a:rPr lang="en-GB" sz="2400" kern="100" dirty="0">
                <a:effectLst/>
                <a:latin typeface="Arial" panose="020B0604020202020204" pitchFamily="34" charset="0"/>
                <a:ea typeface="Aptos" panose="020B0004020202020204" pitchFamily="34" charset="0"/>
                <a:cs typeface="Arial" panose="020B0604020202020204" pitchFamily="34" charset="0"/>
              </a:rPr>
              <a:t>earning within and between organisations to improve services and to identify </a:t>
            </a:r>
            <a:r>
              <a:rPr lang="en-US" sz="2400" kern="100" dirty="0">
                <a:effectLst/>
                <a:latin typeface="Arial" panose="020B0604020202020204" pitchFamily="34" charset="0"/>
                <a:ea typeface="Aptos" panose="020B0004020202020204" pitchFamily="34" charset="0"/>
                <a:cs typeface="Arial" panose="020B0604020202020204" pitchFamily="34" charset="0"/>
              </a:rPr>
              <a:t>the actions needed to change practice where issues are identified. </a:t>
            </a:r>
          </a:p>
          <a:p>
            <a:pPr marL="285750" indent="-285750">
              <a:lnSpc>
                <a:spcPct val="150000"/>
              </a:lnSpc>
            </a:pPr>
            <a:r>
              <a:rPr lang="en-US" sz="2400" kern="100" dirty="0">
                <a:latin typeface="Arial" panose="020B0604020202020204" pitchFamily="34" charset="0"/>
                <a:ea typeface="Aptos" panose="020B0004020202020204" pitchFamily="34" charset="0"/>
                <a:cs typeface="Arial" panose="020B0604020202020204" pitchFamily="34" charset="0"/>
              </a:rPr>
              <a:t>Can recommend changes to policies and procedures where required</a:t>
            </a:r>
          </a:p>
          <a:p>
            <a:pPr marL="285750" indent="-285750">
              <a:lnSpc>
                <a:spcPct val="150000"/>
              </a:lnSpc>
            </a:pPr>
            <a:r>
              <a:rPr lang="en-US" sz="2400" kern="100" dirty="0">
                <a:latin typeface="Arial" panose="020B0604020202020204" pitchFamily="34" charset="0"/>
                <a:ea typeface="Aptos" panose="020B0004020202020204" pitchFamily="34" charset="0"/>
                <a:cs typeface="Arial" panose="020B0604020202020204" pitchFamily="34" charset="0"/>
              </a:rPr>
              <a:t>Identifies good practice as well as issues </a:t>
            </a:r>
            <a:endParaRPr lang="en-GB" sz="2400" kern="100" dirty="0">
              <a:latin typeface="Arial" panose="020B0604020202020204" pitchFamily="34" charset="0"/>
              <a:ea typeface="Aptos" panose="020B0004020202020204" pitchFamily="34" charset="0"/>
              <a:cs typeface="Arial" panose="020B0604020202020204" pitchFamily="34" charset="0"/>
            </a:endParaRPr>
          </a:p>
          <a:p>
            <a:pPr marL="0" indent="0">
              <a:buNone/>
            </a:pPr>
            <a:endParaRPr lang="en-US" dirty="0"/>
          </a:p>
        </p:txBody>
      </p:sp>
      <p:sp>
        <p:nvSpPr>
          <p:cNvPr id="5" name="Rectangle 4"/>
          <p:cNvSpPr/>
          <p:nvPr/>
        </p:nvSpPr>
        <p:spPr>
          <a:xfrm>
            <a:off x="5619732" y="360766"/>
            <a:ext cx="182880" cy="182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B0C11B7A-3692-756C-4C96-6E9177C5CF63}"/>
              </a:ext>
            </a:extLst>
          </p:cNvPr>
          <p:cNvSpPr txBox="1"/>
          <p:nvPr/>
        </p:nvSpPr>
        <p:spPr>
          <a:xfrm>
            <a:off x="9334443" y="74258"/>
            <a:ext cx="2589198" cy="1246495"/>
          </a:xfrm>
          <a:prstGeom prst="rect">
            <a:avLst/>
          </a:prstGeom>
          <a:noFill/>
        </p:spPr>
        <p:txBody>
          <a:bodyPr wrap="square" rtlCol="0">
            <a:spAutoFit/>
          </a:bodyPr>
          <a:lstStyle/>
          <a:p>
            <a:pPr algn="r">
              <a:lnSpc>
                <a:spcPts val="3000"/>
              </a:lnSpc>
            </a:pPr>
            <a:r>
              <a:rPr lang="en-GB" sz="2800" dirty="0">
                <a:solidFill>
                  <a:schemeClr val="bg1"/>
                </a:solidFill>
                <a:latin typeface="Impact" panose="020B0806030902050204" pitchFamily="34" charset="0"/>
              </a:rPr>
              <a:t>PUBLIC PROSECUTION SERVICE</a:t>
            </a:r>
          </a:p>
        </p:txBody>
      </p:sp>
      <p:pic>
        <p:nvPicPr>
          <p:cNvPr id="8" name="Picture 7">
            <a:extLst>
              <a:ext uri="{FF2B5EF4-FFF2-40B4-BE49-F238E27FC236}">
                <a16:creationId xmlns:a16="http://schemas.microsoft.com/office/drawing/2014/main" id="{7B5A776A-C6BA-825F-18D3-CBCDC700178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314301" y="221255"/>
            <a:ext cx="3488627" cy="701937"/>
          </a:xfrm>
          <a:prstGeom prst="rect">
            <a:avLst/>
          </a:prstGeom>
        </p:spPr>
      </p:pic>
      <p:sp>
        <p:nvSpPr>
          <p:cNvPr id="10" name="Footer Placeholder 1">
            <a:extLst>
              <a:ext uri="{FF2B5EF4-FFF2-40B4-BE49-F238E27FC236}">
                <a16:creationId xmlns:a16="http://schemas.microsoft.com/office/drawing/2014/main" id="{035B3E1C-C5A1-ECA1-34D9-8E4ACDF986E2}"/>
              </a:ext>
            </a:extLst>
          </p:cNvPr>
          <p:cNvSpPr>
            <a:spLocks noGrp="1"/>
          </p:cNvSpPr>
          <p:nvPr>
            <p:ph type="ftr" sz="quarter" idx="11"/>
          </p:nvPr>
        </p:nvSpPr>
        <p:spPr>
          <a:xfrm>
            <a:off x="0" y="6420464"/>
            <a:ext cx="12192000" cy="437536"/>
          </a:xfrm>
          <a:gradFill>
            <a:gsLst>
              <a:gs pos="19000">
                <a:srgbClr val="D3529E"/>
              </a:gs>
              <a:gs pos="100000">
                <a:schemeClr val="accent1">
                  <a:lumMod val="45000"/>
                  <a:lumOff val="55000"/>
                </a:schemeClr>
              </a:gs>
              <a:gs pos="99000">
                <a:srgbClr val="8A277F"/>
              </a:gs>
              <a:gs pos="100000">
                <a:srgbClr val="8A277F"/>
              </a:gs>
              <a:gs pos="100000">
                <a:srgbClr val="8A277F"/>
              </a:gs>
              <a:gs pos="100000">
                <a:schemeClr val="accent1">
                  <a:lumMod val="30000"/>
                  <a:lumOff val="70000"/>
                </a:schemeClr>
              </a:gs>
            </a:gsLst>
            <a:lin ang="4200000" scaled="0"/>
          </a:gradFill>
        </p:spPr>
        <p:txBody>
          <a:bodyPr/>
          <a:lstStyle/>
          <a:p>
            <a:endParaRPr lang="en-GB" dirty="0"/>
          </a:p>
        </p:txBody>
      </p:sp>
    </p:spTree>
    <p:extLst>
      <p:ext uri="{BB962C8B-B14F-4D97-AF65-F5344CB8AC3E}">
        <p14:creationId xmlns:p14="http://schemas.microsoft.com/office/powerpoint/2010/main" val="119627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nvGraphicFramePr>
        <p:xfrm>
          <a:off x="5322772" y="1673677"/>
          <a:ext cx="6795434" cy="5102507"/>
        </p:xfrm>
        <a:graphic>
          <a:graphicData uri="http://schemas.openxmlformats.org/drawingml/2006/chart">
            <c:chart xmlns:c="http://schemas.openxmlformats.org/drawingml/2006/chart" xmlns:r="http://schemas.openxmlformats.org/officeDocument/2006/relationships" r:id="rId3"/>
          </a:graphicData>
        </a:graphic>
      </p:graphicFrame>
      <p:sp>
        <p:nvSpPr>
          <p:cNvPr id="11" name="Content Placeholder 17"/>
          <p:cNvSpPr>
            <a:spLocks noGrp="1"/>
          </p:cNvSpPr>
          <p:nvPr>
            <p:ph idx="1"/>
          </p:nvPr>
        </p:nvSpPr>
        <p:spPr>
          <a:xfrm>
            <a:off x="1133857" y="1467750"/>
            <a:ext cx="9829800" cy="4722738"/>
          </a:xfrm>
        </p:spPr>
        <p:txBody>
          <a:bodyPr>
            <a:normAutofit fontScale="62500" lnSpcReduction="20000"/>
          </a:bodyPr>
          <a:lstStyle/>
          <a:p>
            <a:pPr marL="285750" indent="-285750">
              <a:lnSpc>
                <a:spcPct val="110000"/>
              </a:lnSpc>
            </a:pPr>
            <a:r>
              <a:rPr lang="en-US" sz="3400" dirty="0">
                <a:latin typeface="Arial" panose="020B0604020202020204" pitchFamily="34" charset="0"/>
                <a:cs typeface="Arial" panose="020B0604020202020204" pitchFamily="34" charset="0"/>
              </a:rPr>
              <a:t>Chair has power to issue requests for information to any </a:t>
            </a:r>
            <a:r>
              <a:rPr lang="en-US" sz="3400" dirty="0" err="1">
                <a:latin typeface="Arial" panose="020B0604020202020204" pitchFamily="34" charset="0"/>
                <a:cs typeface="Arial" panose="020B0604020202020204" pitchFamily="34" charset="0"/>
              </a:rPr>
              <a:t>organisation</a:t>
            </a:r>
            <a:r>
              <a:rPr lang="en-US" sz="3400" dirty="0">
                <a:latin typeface="Arial" panose="020B0604020202020204" pitchFamily="34" charset="0"/>
                <a:cs typeface="Arial" panose="020B0604020202020204" pitchFamily="34" charset="0"/>
              </a:rPr>
              <a:t>, agency or individual which it believes may have had involvement with the victim, alleged perpetrator and their family; </a:t>
            </a:r>
          </a:p>
          <a:p>
            <a:pPr marL="0" indent="0">
              <a:lnSpc>
                <a:spcPct val="110000"/>
              </a:lnSpc>
              <a:buNone/>
            </a:pPr>
            <a:endParaRPr lang="en-US" sz="3400" dirty="0">
              <a:latin typeface="Arial" panose="020B0604020202020204" pitchFamily="34" charset="0"/>
              <a:cs typeface="Arial" panose="020B0604020202020204" pitchFamily="34" charset="0"/>
            </a:endParaRPr>
          </a:p>
          <a:p>
            <a:pPr marL="285750" indent="-285750">
              <a:lnSpc>
                <a:spcPct val="110000"/>
              </a:lnSpc>
            </a:pPr>
            <a:r>
              <a:rPr lang="en-US" sz="3400" dirty="0">
                <a:latin typeface="Arial" panose="020B0604020202020204" pitchFamily="34" charset="0"/>
                <a:cs typeface="Arial" panose="020B0604020202020204" pitchFamily="34" charset="0"/>
              </a:rPr>
              <a:t>Chair can invite, on a case-by-case basis, any </a:t>
            </a:r>
            <a:r>
              <a:rPr lang="en-US" sz="3400" dirty="0" err="1">
                <a:latin typeface="Arial" panose="020B0604020202020204" pitchFamily="34" charset="0"/>
                <a:cs typeface="Arial" panose="020B0604020202020204" pitchFamily="34" charset="0"/>
              </a:rPr>
              <a:t>organisation</a:t>
            </a:r>
            <a:r>
              <a:rPr lang="en-US" sz="3400" dirty="0">
                <a:latin typeface="Arial" panose="020B0604020202020204" pitchFamily="34" charset="0"/>
                <a:cs typeface="Arial" panose="020B0604020202020204" pitchFamily="34" charset="0"/>
              </a:rPr>
              <a:t> to join a DHR panel and request that any </a:t>
            </a:r>
            <a:r>
              <a:rPr lang="en-US" sz="3400" dirty="0" err="1">
                <a:latin typeface="Arial" panose="020B0604020202020204" pitchFamily="34" charset="0"/>
                <a:cs typeface="Arial" panose="020B0604020202020204" pitchFamily="34" charset="0"/>
              </a:rPr>
              <a:t>organisation</a:t>
            </a:r>
            <a:r>
              <a:rPr lang="en-US" sz="3400" dirty="0">
                <a:latin typeface="Arial" panose="020B0604020202020204" pitchFamily="34" charset="0"/>
                <a:cs typeface="Arial" panose="020B0604020202020204" pitchFamily="34" charset="0"/>
              </a:rPr>
              <a:t> completes an Internal Learning Review (ILR)</a:t>
            </a:r>
          </a:p>
          <a:p>
            <a:pPr marL="0" indent="0">
              <a:lnSpc>
                <a:spcPct val="110000"/>
              </a:lnSpc>
              <a:buNone/>
            </a:pPr>
            <a:endParaRPr lang="en-US" sz="3400" dirty="0">
              <a:latin typeface="Arial" panose="020B0604020202020204" pitchFamily="34" charset="0"/>
              <a:cs typeface="Arial" panose="020B0604020202020204" pitchFamily="34" charset="0"/>
            </a:endParaRPr>
          </a:p>
          <a:p>
            <a:pPr>
              <a:lnSpc>
                <a:spcPct val="110000"/>
              </a:lnSpc>
            </a:pPr>
            <a:r>
              <a:rPr lang="en-US" sz="3400" dirty="0">
                <a:latin typeface="Arial" panose="020B0604020202020204" pitchFamily="34" charset="0"/>
                <a:cs typeface="Arial" panose="020B0604020202020204" pitchFamily="34" charset="0"/>
              </a:rPr>
              <a:t>PPS is not one of the specified </a:t>
            </a:r>
            <a:r>
              <a:rPr lang="en-US" sz="3400" dirty="0" err="1">
                <a:latin typeface="Arial" panose="020B0604020202020204" pitchFamily="34" charset="0"/>
                <a:cs typeface="Arial" panose="020B0604020202020204" pitchFamily="34" charset="0"/>
              </a:rPr>
              <a:t>organisations</a:t>
            </a:r>
            <a:r>
              <a:rPr lang="en-US" sz="3400" dirty="0">
                <a:latin typeface="Arial" panose="020B0604020202020204" pitchFamily="34" charset="0"/>
                <a:cs typeface="Arial" panose="020B0604020202020204" pitchFamily="34" charset="0"/>
              </a:rPr>
              <a:t> under the 2004 Act required to establish or participate in a DHR</a:t>
            </a:r>
          </a:p>
          <a:p>
            <a:pPr marL="0" indent="0">
              <a:lnSpc>
                <a:spcPct val="110000"/>
              </a:lnSpc>
              <a:buNone/>
            </a:pPr>
            <a:endParaRPr lang="en-US" sz="3400" dirty="0">
              <a:latin typeface="Arial" panose="020B0604020202020204" pitchFamily="34" charset="0"/>
              <a:cs typeface="Arial" panose="020B0604020202020204" pitchFamily="34" charset="0"/>
            </a:endParaRPr>
          </a:p>
          <a:p>
            <a:pPr>
              <a:lnSpc>
                <a:spcPct val="110000"/>
              </a:lnSpc>
            </a:pPr>
            <a:r>
              <a:rPr lang="en-US" sz="3400" dirty="0">
                <a:latin typeface="Arial" panose="020B0604020202020204" pitchFamily="34" charset="0"/>
                <a:cs typeface="Arial" panose="020B0604020202020204" pitchFamily="34" charset="0"/>
              </a:rPr>
              <a:t>3 ILR conducted to date, more in progress</a:t>
            </a:r>
          </a:p>
          <a:p>
            <a:endParaRPr lang="en-US" sz="2400" dirty="0">
              <a:latin typeface="Arial" panose="020B0604020202020204" pitchFamily="34" charset="0"/>
              <a:cs typeface="Arial" panose="020B0604020202020204" pitchFamily="34" charset="0"/>
            </a:endParaRPr>
          </a:p>
        </p:txBody>
      </p:sp>
      <p:sp>
        <p:nvSpPr>
          <p:cNvPr id="5" name="Rectangle 4"/>
          <p:cNvSpPr/>
          <p:nvPr/>
        </p:nvSpPr>
        <p:spPr>
          <a:xfrm>
            <a:off x="615054" y="129815"/>
            <a:ext cx="182880" cy="182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B0C11B7A-3692-756C-4C96-6E9177C5CF63}"/>
              </a:ext>
            </a:extLst>
          </p:cNvPr>
          <p:cNvSpPr txBox="1"/>
          <p:nvPr/>
        </p:nvSpPr>
        <p:spPr>
          <a:xfrm>
            <a:off x="9334443" y="74258"/>
            <a:ext cx="2589198" cy="1246495"/>
          </a:xfrm>
          <a:prstGeom prst="rect">
            <a:avLst/>
          </a:prstGeom>
          <a:noFill/>
        </p:spPr>
        <p:txBody>
          <a:bodyPr wrap="square" rtlCol="0">
            <a:spAutoFit/>
          </a:bodyPr>
          <a:lstStyle/>
          <a:p>
            <a:pPr algn="r">
              <a:lnSpc>
                <a:spcPts val="3000"/>
              </a:lnSpc>
            </a:pPr>
            <a:r>
              <a:rPr lang="en-GB" sz="2800" dirty="0">
                <a:solidFill>
                  <a:schemeClr val="bg1"/>
                </a:solidFill>
                <a:latin typeface="Impact" panose="020B0806030902050204" pitchFamily="34" charset="0"/>
              </a:rPr>
              <a:t>PUBLIC PROSECUTION SERVICE</a:t>
            </a:r>
          </a:p>
        </p:txBody>
      </p:sp>
      <p:pic>
        <p:nvPicPr>
          <p:cNvPr id="8" name="Picture 7">
            <a:extLst>
              <a:ext uri="{FF2B5EF4-FFF2-40B4-BE49-F238E27FC236}">
                <a16:creationId xmlns:a16="http://schemas.microsoft.com/office/drawing/2014/main" id="{7B5A776A-C6BA-825F-18D3-CBCDC7001781}"/>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314301" y="221255"/>
            <a:ext cx="3488627" cy="701937"/>
          </a:xfrm>
          <a:prstGeom prst="rect">
            <a:avLst/>
          </a:prstGeom>
        </p:spPr>
      </p:pic>
      <p:sp>
        <p:nvSpPr>
          <p:cNvPr id="10" name="Footer Placeholder 1">
            <a:extLst>
              <a:ext uri="{FF2B5EF4-FFF2-40B4-BE49-F238E27FC236}">
                <a16:creationId xmlns:a16="http://schemas.microsoft.com/office/drawing/2014/main" id="{035B3E1C-C5A1-ECA1-34D9-8E4ACDF986E2}"/>
              </a:ext>
            </a:extLst>
          </p:cNvPr>
          <p:cNvSpPr>
            <a:spLocks noGrp="1"/>
          </p:cNvSpPr>
          <p:nvPr>
            <p:ph type="ftr" sz="quarter" idx="11"/>
          </p:nvPr>
        </p:nvSpPr>
        <p:spPr>
          <a:xfrm>
            <a:off x="0" y="6420464"/>
            <a:ext cx="12192000" cy="437535"/>
          </a:xfrm>
          <a:gradFill>
            <a:gsLst>
              <a:gs pos="19000">
                <a:srgbClr val="D3529E"/>
              </a:gs>
              <a:gs pos="100000">
                <a:schemeClr val="accent1">
                  <a:lumMod val="45000"/>
                  <a:lumOff val="55000"/>
                </a:schemeClr>
              </a:gs>
              <a:gs pos="99000">
                <a:srgbClr val="8A277F"/>
              </a:gs>
              <a:gs pos="100000">
                <a:srgbClr val="8A277F"/>
              </a:gs>
              <a:gs pos="100000">
                <a:srgbClr val="8A277F"/>
              </a:gs>
              <a:gs pos="100000">
                <a:schemeClr val="accent1">
                  <a:lumMod val="30000"/>
                  <a:lumOff val="70000"/>
                </a:schemeClr>
              </a:gs>
            </a:gsLst>
            <a:lin ang="4200000" scaled="0"/>
          </a:gradFill>
        </p:spPr>
        <p:txBody>
          <a:bodyPr/>
          <a:lstStyle/>
          <a:p>
            <a:endParaRPr lang="en-GB" dirty="0"/>
          </a:p>
        </p:txBody>
      </p:sp>
    </p:spTree>
    <p:extLst>
      <p:ext uri="{BB962C8B-B14F-4D97-AF65-F5344CB8AC3E}">
        <p14:creationId xmlns:p14="http://schemas.microsoft.com/office/powerpoint/2010/main" val="1534007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ext uri="{D42A27DB-BD31-4B8C-83A1-F6EECF244321}">
                <p14:modId xmlns:p14="http://schemas.microsoft.com/office/powerpoint/2010/main" val="2795166871"/>
              </p:ext>
            </p:extLst>
          </p:nvPr>
        </p:nvGraphicFramePr>
        <p:xfrm>
          <a:off x="5322772" y="1673677"/>
          <a:ext cx="6795434" cy="5102507"/>
        </p:xfrm>
        <a:graphic>
          <a:graphicData uri="http://schemas.openxmlformats.org/drawingml/2006/chart">
            <c:chart xmlns:c="http://schemas.openxmlformats.org/drawingml/2006/chart" xmlns:r="http://schemas.openxmlformats.org/officeDocument/2006/relationships" r:id="rId3"/>
          </a:graphicData>
        </a:graphic>
      </p:graphicFrame>
      <p:sp>
        <p:nvSpPr>
          <p:cNvPr id="11" name="Content Placeholder 17"/>
          <p:cNvSpPr>
            <a:spLocks noGrp="1"/>
          </p:cNvSpPr>
          <p:nvPr>
            <p:ph idx="1"/>
          </p:nvPr>
        </p:nvSpPr>
        <p:spPr>
          <a:xfrm>
            <a:off x="850392" y="1070189"/>
            <a:ext cx="10305288" cy="4863019"/>
          </a:xfrm>
        </p:spPr>
        <p:txBody>
          <a:bodyPr>
            <a:normAutofit lnSpcReduction="10000"/>
          </a:bodyPr>
          <a:lstStyle/>
          <a:p>
            <a:pPr>
              <a:lnSpc>
                <a:spcPct val="150000"/>
              </a:lnSpc>
            </a:pPr>
            <a:r>
              <a:rPr lang="en-US" sz="2400" dirty="0">
                <a:latin typeface="Arial" panose="020B0604020202020204" pitchFamily="34" charset="0"/>
                <a:cs typeface="Arial" panose="020B0604020202020204" pitchFamily="34" charset="0"/>
              </a:rPr>
              <a:t>A Domestic Homicide Review will not</a:t>
            </a:r>
            <a:r>
              <a:rPr lang="en-US" sz="2900" dirty="0">
                <a:latin typeface="Arial" panose="020B0604020202020204" pitchFamily="34" charset="0"/>
                <a:cs typeface="Arial" panose="020B0604020202020204" pitchFamily="34" charset="0"/>
              </a:rPr>
              <a:t>: </a:t>
            </a:r>
          </a:p>
          <a:p>
            <a:pPr lvl="2">
              <a:lnSpc>
                <a:spcPct val="150000"/>
              </a:lnSpc>
            </a:pPr>
            <a:r>
              <a:rPr lang="en-US" sz="2400" dirty="0">
                <a:latin typeface="Arial" panose="020B0604020202020204" pitchFamily="34" charset="0"/>
                <a:cs typeface="Arial" panose="020B0604020202020204" pitchFamily="34" charset="0"/>
              </a:rPr>
              <a:t>determine how the victim died or who was culpable</a:t>
            </a:r>
          </a:p>
          <a:p>
            <a:pPr lvl="2">
              <a:lnSpc>
                <a:spcPct val="150000"/>
              </a:lnSpc>
            </a:pPr>
            <a:r>
              <a:rPr lang="en-US" sz="2400" dirty="0">
                <a:latin typeface="Arial" panose="020B0604020202020204" pitchFamily="34" charset="0"/>
                <a:cs typeface="Arial" panose="020B0604020202020204" pitchFamily="34" charset="0"/>
              </a:rPr>
              <a:t>apportion blame</a:t>
            </a:r>
          </a:p>
          <a:p>
            <a:pPr lvl="2">
              <a:lnSpc>
                <a:spcPct val="150000"/>
              </a:lnSpc>
            </a:pPr>
            <a:r>
              <a:rPr lang="en-US" sz="2400" dirty="0">
                <a:latin typeface="Arial" panose="020B0604020202020204" pitchFamily="34" charset="0"/>
                <a:cs typeface="Arial" panose="020B0604020202020204" pitchFamily="34" charset="0"/>
              </a:rPr>
              <a:t>form part of a disciplinary inquiry or process</a:t>
            </a:r>
          </a:p>
          <a:p>
            <a:pPr lvl="2">
              <a:lnSpc>
                <a:spcPct val="150000"/>
              </a:lnSpc>
            </a:pPr>
            <a:r>
              <a:rPr lang="en-US" sz="2400" dirty="0">
                <a:latin typeface="Arial" panose="020B0604020202020204" pitchFamily="34" charset="0"/>
                <a:cs typeface="Arial" panose="020B0604020202020204" pitchFamily="34" charset="0"/>
              </a:rPr>
              <a:t>include an analysis of individual prosecutorial decisions</a:t>
            </a:r>
            <a:endParaRPr lang="en-GB" sz="2400" dirty="0">
              <a:latin typeface="Arial" panose="020B0604020202020204" pitchFamily="34" charset="0"/>
              <a:cs typeface="Arial" panose="020B0604020202020204" pitchFamily="34" charset="0"/>
            </a:endParaRPr>
          </a:p>
          <a:p>
            <a:pPr>
              <a:lnSpc>
                <a:spcPct val="150000"/>
              </a:lnSpc>
            </a:pPr>
            <a:r>
              <a:rPr lang="en-US" sz="2400" dirty="0">
                <a:latin typeface="Arial" panose="020B0604020202020204" pitchFamily="34" charset="0"/>
                <a:cs typeface="Arial" panose="020B0604020202020204" pitchFamily="34" charset="0"/>
              </a:rPr>
              <a:t>Ongoing criminal proceedings must not be compromised- paused or restricted scope </a:t>
            </a:r>
          </a:p>
          <a:p>
            <a:pPr>
              <a:lnSpc>
                <a:spcPct val="150000"/>
              </a:lnSpc>
            </a:pPr>
            <a:r>
              <a:rPr lang="en-US" sz="2400" dirty="0">
                <a:latin typeface="Arial" panose="020B0604020202020204" pitchFamily="34" charset="0"/>
                <a:cs typeface="Arial" panose="020B0604020202020204" pitchFamily="34" charset="0"/>
              </a:rPr>
              <a:t>Panel</a:t>
            </a:r>
            <a:r>
              <a:rPr lang="en-US" sz="2400" b="1" dirty="0">
                <a:latin typeface="Arial" panose="020B0604020202020204" pitchFamily="34" charset="0"/>
                <a:cs typeface="Arial" panose="020B0604020202020204" pitchFamily="34" charset="0"/>
              </a:rPr>
              <a:t> must</a:t>
            </a:r>
            <a:r>
              <a:rPr lang="en-US" sz="2400" dirty="0">
                <a:latin typeface="Arial" panose="020B0604020202020204" pitchFamily="34" charset="0"/>
                <a:cs typeface="Arial" panose="020B0604020202020204" pitchFamily="34" charset="0"/>
              </a:rPr>
              <a:t> inform police and prosecution if speak to witnesses</a:t>
            </a:r>
          </a:p>
          <a:p>
            <a:pPr>
              <a:lnSpc>
                <a:spcPct val="150000"/>
              </a:lnSpc>
            </a:pPr>
            <a:endParaRPr lang="en-US" sz="2400" dirty="0">
              <a:latin typeface="Arial" panose="020B0604020202020204" pitchFamily="34" charset="0"/>
              <a:cs typeface="Arial" panose="020B0604020202020204" pitchFamily="34" charset="0"/>
            </a:endParaRPr>
          </a:p>
        </p:txBody>
      </p:sp>
      <p:sp>
        <p:nvSpPr>
          <p:cNvPr id="5" name="Rectangle 4"/>
          <p:cNvSpPr/>
          <p:nvPr/>
        </p:nvSpPr>
        <p:spPr>
          <a:xfrm>
            <a:off x="5474259" y="514625"/>
            <a:ext cx="182880" cy="182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B0C11B7A-3692-756C-4C96-6E9177C5CF63}"/>
              </a:ext>
            </a:extLst>
          </p:cNvPr>
          <p:cNvSpPr txBox="1"/>
          <p:nvPr/>
        </p:nvSpPr>
        <p:spPr>
          <a:xfrm>
            <a:off x="9334443" y="74258"/>
            <a:ext cx="2589198" cy="1246495"/>
          </a:xfrm>
          <a:prstGeom prst="rect">
            <a:avLst/>
          </a:prstGeom>
          <a:noFill/>
        </p:spPr>
        <p:txBody>
          <a:bodyPr wrap="square" rtlCol="0">
            <a:spAutoFit/>
          </a:bodyPr>
          <a:lstStyle/>
          <a:p>
            <a:pPr algn="r">
              <a:lnSpc>
                <a:spcPts val="3000"/>
              </a:lnSpc>
            </a:pPr>
            <a:r>
              <a:rPr lang="en-GB" sz="2800" dirty="0">
                <a:solidFill>
                  <a:schemeClr val="bg1"/>
                </a:solidFill>
                <a:latin typeface="Impact" panose="020B0806030902050204" pitchFamily="34" charset="0"/>
              </a:rPr>
              <a:t>PUBLIC PROSECUTION SERVICE</a:t>
            </a:r>
          </a:p>
        </p:txBody>
      </p:sp>
      <p:pic>
        <p:nvPicPr>
          <p:cNvPr id="8" name="Picture 7">
            <a:extLst>
              <a:ext uri="{FF2B5EF4-FFF2-40B4-BE49-F238E27FC236}">
                <a16:creationId xmlns:a16="http://schemas.microsoft.com/office/drawing/2014/main" id="{7B5A776A-C6BA-825F-18D3-CBCDC7001781}"/>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314301" y="221255"/>
            <a:ext cx="3488627" cy="701937"/>
          </a:xfrm>
          <a:prstGeom prst="rect">
            <a:avLst/>
          </a:prstGeom>
        </p:spPr>
      </p:pic>
      <p:sp>
        <p:nvSpPr>
          <p:cNvPr id="10" name="Footer Placeholder 1">
            <a:extLst>
              <a:ext uri="{FF2B5EF4-FFF2-40B4-BE49-F238E27FC236}">
                <a16:creationId xmlns:a16="http://schemas.microsoft.com/office/drawing/2014/main" id="{035B3E1C-C5A1-ECA1-34D9-8E4ACDF986E2}"/>
              </a:ext>
            </a:extLst>
          </p:cNvPr>
          <p:cNvSpPr>
            <a:spLocks noGrp="1"/>
          </p:cNvSpPr>
          <p:nvPr>
            <p:ph type="ftr" sz="quarter" idx="11"/>
          </p:nvPr>
        </p:nvSpPr>
        <p:spPr>
          <a:xfrm>
            <a:off x="0" y="6420464"/>
            <a:ext cx="12192000" cy="437535"/>
          </a:xfrm>
          <a:gradFill>
            <a:gsLst>
              <a:gs pos="19000">
                <a:srgbClr val="D3529E"/>
              </a:gs>
              <a:gs pos="100000">
                <a:schemeClr val="accent1">
                  <a:lumMod val="45000"/>
                  <a:lumOff val="55000"/>
                </a:schemeClr>
              </a:gs>
              <a:gs pos="99000">
                <a:srgbClr val="8A277F"/>
              </a:gs>
              <a:gs pos="100000">
                <a:srgbClr val="8A277F"/>
              </a:gs>
              <a:gs pos="100000">
                <a:srgbClr val="8A277F"/>
              </a:gs>
              <a:gs pos="100000">
                <a:schemeClr val="accent1">
                  <a:lumMod val="30000"/>
                  <a:lumOff val="70000"/>
                </a:schemeClr>
              </a:gs>
            </a:gsLst>
            <a:lin ang="4200000" scaled="0"/>
          </a:gradFill>
        </p:spPr>
        <p:txBody>
          <a:bodyPr/>
          <a:lstStyle/>
          <a:p>
            <a:endParaRPr lang="en-GB" dirty="0"/>
          </a:p>
        </p:txBody>
      </p:sp>
    </p:spTree>
    <p:extLst>
      <p:ext uri="{BB962C8B-B14F-4D97-AF65-F5344CB8AC3E}">
        <p14:creationId xmlns:p14="http://schemas.microsoft.com/office/powerpoint/2010/main" val="3178223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nvGraphicFramePr>
        <p:xfrm>
          <a:off x="5322772" y="1673677"/>
          <a:ext cx="6795434" cy="5102507"/>
        </p:xfrm>
        <a:graphic>
          <a:graphicData uri="http://schemas.openxmlformats.org/drawingml/2006/chart">
            <c:chart xmlns:c="http://schemas.openxmlformats.org/drawingml/2006/chart" xmlns:r="http://schemas.openxmlformats.org/officeDocument/2006/relationships" r:id="rId3"/>
          </a:graphicData>
        </a:graphic>
      </p:graphicFrame>
      <p:sp>
        <p:nvSpPr>
          <p:cNvPr id="11" name="Content Placeholder 17"/>
          <p:cNvSpPr>
            <a:spLocks noGrp="1"/>
          </p:cNvSpPr>
          <p:nvPr>
            <p:ph idx="1"/>
          </p:nvPr>
        </p:nvSpPr>
        <p:spPr>
          <a:xfrm rot="10800000" flipV="1">
            <a:off x="550714" y="1516798"/>
            <a:ext cx="11003975" cy="4304087"/>
          </a:xfrm>
        </p:spPr>
        <p:txBody>
          <a:bodyPr>
            <a:normAutofit/>
          </a:bodyPr>
          <a:lstStyle/>
          <a:p>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
        <p:nvSpPr>
          <p:cNvPr id="5" name="Rectangle 4"/>
          <p:cNvSpPr/>
          <p:nvPr/>
        </p:nvSpPr>
        <p:spPr>
          <a:xfrm>
            <a:off x="3988359" y="1037115"/>
            <a:ext cx="182880" cy="182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B0C11B7A-3692-756C-4C96-6E9177C5CF63}"/>
              </a:ext>
            </a:extLst>
          </p:cNvPr>
          <p:cNvSpPr txBox="1"/>
          <p:nvPr/>
        </p:nvSpPr>
        <p:spPr>
          <a:xfrm>
            <a:off x="9334443" y="74258"/>
            <a:ext cx="2589198" cy="1246495"/>
          </a:xfrm>
          <a:prstGeom prst="rect">
            <a:avLst/>
          </a:prstGeom>
          <a:noFill/>
        </p:spPr>
        <p:txBody>
          <a:bodyPr wrap="square" rtlCol="0">
            <a:spAutoFit/>
          </a:bodyPr>
          <a:lstStyle/>
          <a:p>
            <a:pPr algn="r">
              <a:lnSpc>
                <a:spcPts val="3000"/>
              </a:lnSpc>
            </a:pPr>
            <a:r>
              <a:rPr lang="en-GB" sz="2800" dirty="0">
                <a:solidFill>
                  <a:schemeClr val="bg1"/>
                </a:solidFill>
                <a:latin typeface="Impact" panose="020B0806030902050204" pitchFamily="34" charset="0"/>
              </a:rPr>
              <a:t>PUBLIC PROSECUTION SERVICE</a:t>
            </a:r>
          </a:p>
        </p:txBody>
      </p:sp>
      <p:pic>
        <p:nvPicPr>
          <p:cNvPr id="8" name="Picture 7">
            <a:extLst>
              <a:ext uri="{FF2B5EF4-FFF2-40B4-BE49-F238E27FC236}">
                <a16:creationId xmlns:a16="http://schemas.microsoft.com/office/drawing/2014/main" id="{7B5A776A-C6BA-825F-18D3-CBCDC7001781}"/>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314301" y="221255"/>
            <a:ext cx="3488627" cy="701937"/>
          </a:xfrm>
          <a:prstGeom prst="rect">
            <a:avLst/>
          </a:prstGeom>
        </p:spPr>
      </p:pic>
      <p:sp>
        <p:nvSpPr>
          <p:cNvPr id="10" name="Footer Placeholder 1">
            <a:extLst>
              <a:ext uri="{FF2B5EF4-FFF2-40B4-BE49-F238E27FC236}">
                <a16:creationId xmlns:a16="http://schemas.microsoft.com/office/drawing/2014/main" id="{035B3E1C-C5A1-ECA1-34D9-8E4ACDF986E2}"/>
              </a:ext>
            </a:extLst>
          </p:cNvPr>
          <p:cNvSpPr>
            <a:spLocks noGrp="1"/>
          </p:cNvSpPr>
          <p:nvPr>
            <p:ph type="ftr" sz="quarter" idx="11"/>
          </p:nvPr>
        </p:nvSpPr>
        <p:spPr>
          <a:xfrm>
            <a:off x="0" y="6420464"/>
            <a:ext cx="12192000" cy="437535"/>
          </a:xfrm>
          <a:gradFill>
            <a:gsLst>
              <a:gs pos="19000">
                <a:srgbClr val="D3529E"/>
              </a:gs>
              <a:gs pos="100000">
                <a:schemeClr val="accent1">
                  <a:lumMod val="45000"/>
                  <a:lumOff val="55000"/>
                </a:schemeClr>
              </a:gs>
              <a:gs pos="99000">
                <a:srgbClr val="8A277F"/>
              </a:gs>
              <a:gs pos="100000">
                <a:srgbClr val="8A277F"/>
              </a:gs>
              <a:gs pos="100000">
                <a:srgbClr val="8A277F"/>
              </a:gs>
              <a:gs pos="100000">
                <a:schemeClr val="accent1">
                  <a:lumMod val="30000"/>
                  <a:lumOff val="70000"/>
                </a:schemeClr>
              </a:gs>
            </a:gsLst>
            <a:lin ang="4200000" scaled="0"/>
          </a:gradFill>
        </p:spPr>
        <p:txBody>
          <a:bodyPr/>
          <a:lstStyle/>
          <a:p>
            <a:endParaRPr lang="en-GB" dirty="0"/>
          </a:p>
        </p:txBody>
      </p:sp>
      <p:sp>
        <p:nvSpPr>
          <p:cNvPr id="4" name="TextBox 3">
            <a:extLst>
              <a:ext uri="{FF2B5EF4-FFF2-40B4-BE49-F238E27FC236}">
                <a16:creationId xmlns:a16="http://schemas.microsoft.com/office/drawing/2014/main" id="{9A904FFE-DE4E-6685-5487-098F8A2EB956}"/>
              </a:ext>
            </a:extLst>
          </p:cNvPr>
          <p:cNvSpPr txBox="1"/>
          <p:nvPr/>
        </p:nvSpPr>
        <p:spPr>
          <a:xfrm>
            <a:off x="914400" y="917218"/>
            <a:ext cx="10177272" cy="875753"/>
          </a:xfrm>
          <a:prstGeom prst="rect">
            <a:avLst/>
          </a:prstGeom>
          <a:noFill/>
        </p:spPr>
        <p:txBody>
          <a:bodyPr wrap="square">
            <a:spAutoFit/>
          </a:bodyPr>
          <a:lstStyle/>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algn="just">
              <a:lnSpc>
                <a:spcPct val="170000"/>
              </a:lnSpc>
            </a:pPr>
            <a:endParaRPr lang="en-US" dirty="0"/>
          </a:p>
        </p:txBody>
      </p:sp>
      <p:sp>
        <p:nvSpPr>
          <p:cNvPr id="7" name="TextBox 6">
            <a:extLst>
              <a:ext uri="{FF2B5EF4-FFF2-40B4-BE49-F238E27FC236}">
                <a16:creationId xmlns:a16="http://schemas.microsoft.com/office/drawing/2014/main" id="{DD1C88B4-BEE0-045A-A274-A8767976F85A}"/>
              </a:ext>
            </a:extLst>
          </p:cNvPr>
          <p:cNvSpPr txBox="1"/>
          <p:nvPr/>
        </p:nvSpPr>
        <p:spPr>
          <a:xfrm>
            <a:off x="914400" y="640081"/>
            <a:ext cx="10540958" cy="5570756"/>
          </a:xfrm>
          <a:prstGeom prst="rect">
            <a:avLst/>
          </a:prstGeom>
          <a:noFill/>
        </p:spPr>
        <p:txBody>
          <a:bodyPr wrap="square">
            <a:spAutoFit/>
          </a:bodyPr>
          <a:lstStyle/>
          <a:p>
            <a:pPr algn="ctr"/>
            <a:r>
              <a:rPr lang="en-US" sz="2800" b="1" u="sng" dirty="0">
                <a:latin typeface="Arial" panose="020B0604020202020204" pitchFamily="34" charset="0"/>
                <a:cs typeface="Arial" panose="020B0604020202020204" pitchFamily="34" charset="0"/>
              </a:rPr>
              <a:t>Internal Learning Review</a:t>
            </a:r>
          </a:p>
          <a:p>
            <a:endParaRPr lang="en-US" sz="28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Aim of the Internal Learning Review (ILR) is to: </a:t>
            </a:r>
          </a:p>
          <a:p>
            <a:endParaRPr lang="en-US" sz="2000" dirty="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look at individual and </a:t>
            </a:r>
            <a:r>
              <a:rPr lang="en-US" sz="2000" dirty="0" err="1">
                <a:latin typeface="Arial" panose="020B0604020202020204" pitchFamily="34" charset="0"/>
                <a:cs typeface="Arial" panose="020B0604020202020204" pitchFamily="34" charset="0"/>
              </a:rPr>
              <a:t>organisational</a:t>
            </a:r>
            <a:r>
              <a:rPr lang="en-US" sz="2000" dirty="0">
                <a:latin typeface="Arial" panose="020B0604020202020204" pitchFamily="34" charset="0"/>
                <a:cs typeface="Arial" panose="020B0604020202020204" pitchFamily="34" charset="0"/>
              </a:rPr>
              <a:t> practice and context</a:t>
            </a:r>
          </a:p>
          <a:p>
            <a:pPr lvl="1"/>
            <a:endParaRPr lang="en-US" sz="2000" dirty="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identify if practice needs to be changed or improved, </a:t>
            </a:r>
          </a:p>
          <a:p>
            <a:pPr marL="800100" lvl="1"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support professionals to carry out their work to the highest standards and achieve the best outcome; </a:t>
            </a:r>
          </a:p>
          <a:p>
            <a:pPr marL="800100" lvl="1"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identify how and when those changes or improvements will be brought about; and</a:t>
            </a:r>
          </a:p>
          <a:p>
            <a:pPr marL="800100" lvl="1"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identify examples of good practice within agencies. </a:t>
            </a:r>
          </a:p>
          <a:p>
            <a:pPr lvl="1"/>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Purpose of the ILR is to identify learning points for the </a:t>
            </a:r>
            <a:r>
              <a:rPr lang="en-US" sz="2000" dirty="0" err="1">
                <a:latin typeface="Arial" panose="020B0604020202020204" pitchFamily="34" charset="0"/>
                <a:cs typeface="Arial" panose="020B0604020202020204" pitchFamily="34" charset="0"/>
              </a:rPr>
              <a:t>organisation</a:t>
            </a:r>
            <a:r>
              <a:rPr lang="en-US" sz="2000" dirty="0">
                <a:latin typeface="Arial" panose="020B0604020202020204" pitchFamily="34" charset="0"/>
                <a:cs typeface="Arial" panose="020B0604020202020204" pitchFamily="34" charset="0"/>
              </a:rPr>
              <a:t> not to dissect individual cases retrospectively </a:t>
            </a:r>
          </a:p>
        </p:txBody>
      </p:sp>
    </p:spTree>
    <p:extLst>
      <p:ext uri="{BB962C8B-B14F-4D97-AF65-F5344CB8AC3E}">
        <p14:creationId xmlns:p14="http://schemas.microsoft.com/office/powerpoint/2010/main" val="3826610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ext uri="{D42A27DB-BD31-4B8C-83A1-F6EECF244321}">
                <p14:modId xmlns:p14="http://schemas.microsoft.com/office/powerpoint/2010/main" val="4126854191"/>
              </p:ext>
            </p:extLst>
          </p:nvPr>
        </p:nvGraphicFramePr>
        <p:xfrm>
          <a:off x="4974336" y="1005841"/>
          <a:ext cx="7143870" cy="5770344"/>
        </p:xfrm>
        <a:graphic>
          <a:graphicData uri="http://schemas.openxmlformats.org/drawingml/2006/chart">
            <c:chart xmlns:c="http://schemas.openxmlformats.org/drawingml/2006/chart" xmlns:r="http://schemas.openxmlformats.org/officeDocument/2006/relationships" r:id="rId3"/>
          </a:graphicData>
        </a:graphic>
      </p:graphicFrame>
      <p:sp>
        <p:nvSpPr>
          <p:cNvPr id="11" name="Content Placeholder 17"/>
          <p:cNvSpPr>
            <a:spLocks noGrp="1"/>
          </p:cNvSpPr>
          <p:nvPr>
            <p:ph sz="half" idx="1"/>
          </p:nvPr>
        </p:nvSpPr>
        <p:spPr/>
        <p:txBody>
          <a:bodyPr>
            <a:normAutofit fontScale="92500" lnSpcReduction="10000"/>
          </a:bodyPr>
          <a:lstStyle/>
          <a:p>
            <a:pPr algn="just">
              <a:lnSpc>
                <a:spcPct val="100000"/>
              </a:lnSpc>
            </a:pPr>
            <a:endParaRPr lang="en-US" sz="2600" dirty="0">
              <a:latin typeface="Arial" panose="020B0604020202020204" pitchFamily="34" charset="0"/>
              <a:cs typeface="Arial" panose="020B0604020202020204" pitchFamily="34" charset="0"/>
            </a:endParaRPr>
          </a:p>
          <a:p>
            <a:pPr marL="0" indent="0" algn="just">
              <a:lnSpc>
                <a:spcPct val="170000"/>
              </a:lnSpc>
              <a:buNone/>
            </a:pPr>
            <a:endParaRPr lang="en-GB" dirty="0"/>
          </a:p>
        </p:txBody>
      </p:sp>
      <p:sp>
        <p:nvSpPr>
          <p:cNvPr id="19" name="Content Placeholder 18">
            <a:extLst>
              <a:ext uri="{FF2B5EF4-FFF2-40B4-BE49-F238E27FC236}">
                <a16:creationId xmlns:a16="http://schemas.microsoft.com/office/drawing/2014/main" id="{F54037E8-C0A8-C815-096E-503CA9E499ED}"/>
              </a:ext>
            </a:extLst>
          </p:cNvPr>
          <p:cNvSpPr>
            <a:spLocks noGrp="1"/>
          </p:cNvSpPr>
          <p:nvPr>
            <p:ph sz="half" idx="2"/>
          </p:nvPr>
        </p:nvSpPr>
        <p:spPr>
          <a:xfrm>
            <a:off x="5139892" y="1070189"/>
            <a:ext cx="6213908" cy="5106774"/>
          </a:xfrm>
        </p:spPr>
        <p:txBody>
          <a:bodyPr>
            <a:normAutofit fontScale="92500" lnSpcReduction="10000"/>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3 ILRs to date</a:t>
            </a:r>
          </a:p>
          <a:p>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Reports from concluded reviews published </a:t>
            </a:r>
          </a:p>
          <a:p>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“Ellen” – murdered by adult son </a:t>
            </a:r>
          </a:p>
          <a:p>
            <a:pPr marL="0" indent="0">
              <a:buNone/>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History of physical and emotional abuse </a:t>
            </a:r>
          </a:p>
          <a:p>
            <a:pPr marL="0" indent="0">
              <a:buNone/>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 Identified as at high risk of domestic  </a:t>
            </a:r>
          </a:p>
          <a:p>
            <a:pPr marL="0" indent="0">
              <a:buNone/>
            </a:pPr>
            <a:r>
              <a:rPr lang="en-US" sz="2400" dirty="0">
                <a:latin typeface="Arial" panose="020B0604020202020204" pitchFamily="34" charset="0"/>
                <a:cs typeface="Arial" panose="020B0604020202020204" pitchFamily="34" charset="0"/>
              </a:rPr>
              <a:t>     abuse</a:t>
            </a:r>
          </a:p>
          <a:p>
            <a:endParaRPr lang="en-US" sz="2400" dirty="0">
              <a:latin typeface="Arial" panose="020B0604020202020204" pitchFamily="34" charset="0"/>
              <a:cs typeface="Arial" panose="020B0604020202020204" pitchFamily="34" charset="0"/>
            </a:endParaRPr>
          </a:p>
          <a:p>
            <a:pPr marL="342900" indent="-342900"/>
            <a:r>
              <a:rPr lang="en-GB" sz="2400" kern="100" dirty="0">
                <a:effectLst/>
                <a:latin typeface="Arial" panose="020B0604020202020204" pitchFamily="34" charset="0"/>
                <a:ea typeface="Aptos" panose="020B0004020202020204" pitchFamily="34" charset="0"/>
                <a:cs typeface="Arial" panose="020B0604020202020204" pitchFamily="34" charset="0"/>
              </a:rPr>
              <a:t>"Chances to intervene were missed and responses were inadequate."</a:t>
            </a:r>
          </a:p>
          <a:p>
            <a:pPr marL="0" indent="0">
              <a:buNone/>
            </a:pPr>
            <a:endParaRPr lang="en-GB" dirty="0"/>
          </a:p>
        </p:txBody>
      </p:sp>
      <p:sp>
        <p:nvSpPr>
          <p:cNvPr id="10" name="Footer Placeholder 1">
            <a:extLst>
              <a:ext uri="{FF2B5EF4-FFF2-40B4-BE49-F238E27FC236}">
                <a16:creationId xmlns:a16="http://schemas.microsoft.com/office/drawing/2014/main" id="{035B3E1C-C5A1-ECA1-34D9-8E4ACDF986E2}"/>
              </a:ext>
            </a:extLst>
          </p:cNvPr>
          <p:cNvSpPr>
            <a:spLocks noGrp="1"/>
          </p:cNvSpPr>
          <p:nvPr>
            <p:ph type="ftr" sz="quarter" idx="11"/>
          </p:nvPr>
        </p:nvSpPr>
        <p:spPr>
          <a:xfrm>
            <a:off x="-64008" y="6356350"/>
            <a:ext cx="12256008" cy="501650"/>
          </a:xfrm>
          <a:gradFill>
            <a:gsLst>
              <a:gs pos="19000">
                <a:srgbClr val="D3529E"/>
              </a:gs>
              <a:gs pos="100000">
                <a:schemeClr val="accent1">
                  <a:lumMod val="45000"/>
                  <a:lumOff val="55000"/>
                </a:schemeClr>
              </a:gs>
              <a:gs pos="99000">
                <a:srgbClr val="8A277F"/>
              </a:gs>
              <a:gs pos="100000">
                <a:srgbClr val="8A277F"/>
              </a:gs>
              <a:gs pos="100000">
                <a:srgbClr val="8A277F"/>
              </a:gs>
              <a:gs pos="100000">
                <a:schemeClr val="accent1">
                  <a:lumMod val="30000"/>
                  <a:lumOff val="70000"/>
                </a:schemeClr>
              </a:gs>
            </a:gsLst>
            <a:lin ang="4200000" scaled="0"/>
          </a:gradFill>
        </p:spPr>
        <p:txBody>
          <a:bodyPr/>
          <a:lstStyle/>
          <a:p>
            <a:endParaRPr lang="en-GB" dirty="0">
              <a:solidFill>
                <a:srgbClr val="D3529D"/>
              </a:solidFill>
            </a:endParaRPr>
          </a:p>
        </p:txBody>
      </p:sp>
      <p:sp>
        <p:nvSpPr>
          <p:cNvPr id="5" name="Rectangle 4"/>
          <p:cNvSpPr/>
          <p:nvPr/>
        </p:nvSpPr>
        <p:spPr>
          <a:xfrm>
            <a:off x="5139892" y="480783"/>
            <a:ext cx="182880" cy="182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B0C11B7A-3692-756C-4C96-6E9177C5CF63}"/>
              </a:ext>
            </a:extLst>
          </p:cNvPr>
          <p:cNvSpPr txBox="1"/>
          <p:nvPr/>
        </p:nvSpPr>
        <p:spPr>
          <a:xfrm>
            <a:off x="9334443" y="74258"/>
            <a:ext cx="2589198" cy="1246495"/>
          </a:xfrm>
          <a:prstGeom prst="rect">
            <a:avLst/>
          </a:prstGeom>
          <a:noFill/>
        </p:spPr>
        <p:txBody>
          <a:bodyPr wrap="square" rtlCol="0">
            <a:spAutoFit/>
          </a:bodyPr>
          <a:lstStyle/>
          <a:p>
            <a:pPr algn="r">
              <a:lnSpc>
                <a:spcPts val="3000"/>
              </a:lnSpc>
            </a:pPr>
            <a:r>
              <a:rPr lang="en-GB" sz="2800" dirty="0">
                <a:solidFill>
                  <a:schemeClr val="bg1"/>
                </a:solidFill>
                <a:latin typeface="Impact" panose="020B0806030902050204" pitchFamily="34" charset="0"/>
              </a:rPr>
              <a:t>PUBLIC PROSECUTION SERVICE</a:t>
            </a:r>
          </a:p>
        </p:txBody>
      </p:sp>
      <p:pic>
        <p:nvPicPr>
          <p:cNvPr id="8" name="Picture 7">
            <a:extLst>
              <a:ext uri="{FF2B5EF4-FFF2-40B4-BE49-F238E27FC236}">
                <a16:creationId xmlns:a16="http://schemas.microsoft.com/office/drawing/2014/main" id="{7B5A776A-C6BA-825F-18D3-CBCDC7001781}"/>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314301" y="221255"/>
            <a:ext cx="3488627" cy="701937"/>
          </a:xfrm>
          <a:prstGeom prst="rect">
            <a:avLst/>
          </a:prstGeom>
        </p:spPr>
      </p:pic>
      <p:pic>
        <p:nvPicPr>
          <p:cNvPr id="21" name="Picture 20">
            <a:extLst>
              <a:ext uri="{FF2B5EF4-FFF2-40B4-BE49-F238E27FC236}">
                <a16:creationId xmlns:a16="http://schemas.microsoft.com/office/drawing/2014/main" id="{61212962-E68E-BB4C-43E1-E6D4A5AE7D8F}"/>
              </a:ext>
            </a:extLst>
          </p:cNvPr>
          <p:cNvPicPr>
            <a:picLocks noChangeAspect="1"/>
          </p:cNvPicPr>
          <p:nvPr/>
        </p:nvPicPr>
        <p:blipFill>
          <a:blip r:embed="rId5"/>
          <a:stretch>
            <a:fillRect/>
          </a:stretch>
        </p:blipFill>
        <p:spPr>
          <a:xfrm>
            <a:off x="502920" y="292039"/>
            <a:ext cx="4246167" cy="5800194"/>
          </a:xfrm>
          <a:prstGeom prst="rect">
            <a:avLst/>
          </a:prstGeom>
          <a:ln>
            <a:solidFill>
              <a:schemeClr val="tx1"/>
            </a:solidFill>
          </a:ln>
        </p:spPr>
      </p:pic>
    </p:spTree>
    <p:extLst>
      <p:ext uri="{BB962C8B-B14F-4D97-AF65-F5344CB8AC3E}">
        <p14:creationId xmlns:p14="http://schemas.microsoft.com/office/powerpoint/2010/main" val="32007645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3446</TotalTime>
  <Words>848</Words>
  <Application>Microsoft Office PowerPoint</Application>
  <PresentationFormat>Widescreen</PresentationFormat>
  <Paragraphs>142</Paragraphs>
  <Slides>12</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Arial Black</vt:lpstr>
      <vt:lpstr>Calibri</vt:lpstr>
      <vt:lpstr>Calibri Light</vt:lpstr>
      <vt:lpstr>Impact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PPS NI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COMMUNICATIONS UNIT</dc:title>
  <dc:creator>mcloughlinc</dc:creator>
  <cp:lastModifiedBy>Carlin, Lynne</cp:lastModifiedBy>
  <cp:revision>156</cp:revision>
  <dcterms:created xsi:type="dcterms:W3CDTF">2018-06-06T13:31:40Z</dcterms:created>
  <dcterms:modified xsi:type="dcterms:W3CDTF">2024-09-11T11:01:22Z</dcterms:modified>
</cp:coreProperties>
</file>