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2" r:id="rId2"/>
    <p:sldId id="270" r:id="rId3"/>
    <p:sldId id="271" r:id="rId4"/>
    <p:sldId id="274" r:id="rId5"/>
    <p:sldId id="275" r:id="rId6"/>
    <p:sldId id="272" r:id="rId7"/>
    <p:sldId id="276" r:id="rId8"/>
    <p:sldId id="278" r:id="rId9"/>
    <p:sldId id="287" r:id="rId10"/>
    <p:sldId id="289" r:id="rId11"/>
    <p:sldId id="325" r:id="rId12"/>
    <p:sldId id="324" r:id="rId13"/>
    <p:sldId id="322" r:id="rId14"/>
    <p:sldId id="323" r:id="rId15"/>
    <p:sldId id="340" r:id="rId16"/>
    <p:sldId id="341" r:id="rId17"/>
    <p:sldId id="326" r:id="rId18"/>
    <p:sldId id="327" r:id="rId19"/>
    <p:sldId id="328" r:id="rId20"/>
    <p:sldId id="317" r:id="rId21"/>
    <p:sldId id="329" r:id="rId22"/>
    <p:sldId id="330" r:id="rId23"/>
    <p:sldId id="331" r:id="rId24"/>
    <p:sldId id="310" r:id="rId25"/>
    <p:sldId id="332" r:id="rId26"/>
    <p:sldId id="333" r:id="rId27"/>
    <p:sldId id="335" r:id="rId28"/>
    <p:sldId id="315" r:id="rId29"/>
    <p:sldId id="316" r:id="rId30"/>
    <p:sldId id="337" r:id="rId31"/>
    <p:sldId id="336" r:id="rId32"/>
    <p:sldId id="339" r:id="rId33"/>
    <p:sldId id="305" r:id="rId34"/>
    <p:sldId id="263"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158206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3902284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76342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8269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1405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2120092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3143987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76772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2470650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A9DE52-05A2-454A-A8A5-A03F81477028}" type="datetimeFigureOut">
              <a:rPr lang="en-ZM" smtClean="0"/>
              <a:t>16/09/2024</a:t>
            </a:fld>
            <a:endParaRPr lang="en-ZM"/>
          </a:p>
        </p:txBody>
      </p:sp>
      <p:sp>
        <p:nvSpPr>
          <p:cNvPr id="5" name="Footer Placeholder 4"/>
          <p:cNvSpPr>
            <a:spLocks noGrp="1"/>
          </p:cNvSpPr>
          <p:nvPr>
            <p:ph type="ftr" sz="quarter" idx="11"/>
          </p:nvPr>
        </p:nvSpPr>
        <p:spPr/>
        <p:txBody>
          <a:bodyPr/>
          <a:lstStyle/>
          <a:p>
            <a:endParaRPr lang="en-ZM"/>
          </a:p>
        </p:txBody>
      </p:sp>
      <p:sp>
        <p:nvSpPr>
          <p:cNvPr id="6" name="Slide Number Placeholder 5"/>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5425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A9DE52-05A2-454A-A8A5-A03F81477028}" type="datetimeFigureOut">
              <a:rPr lang="en-ZM" smtClean="0"/>
              <a:t>16/09/2024</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265123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A9DE52-05A2-454A-A8A5-A03F81477028}" type="datetimeFigureOut">
              <a:rPr lang="en-ZM" smtClean="0"/>
              <a:t>16/09/2024</a:t>
            </a:fld>
            <a:endParaRPr lang="en-ZM"/>
          </a:p>
        </p:txBody>
      </p:sp>
      <p:sp>
        <p:nvSpPr>
          <p:cNvPr id="8" name="Footer Placeholder 7"/>
          <p:cNvSpPr>
            <a:spLocks noGrp="1"/>
          </p:cNvSpPr>
          <p:nvPr>
            <p:ph type="ftr" sz="quarter" idx="11"/>
          </p:nvPr>
        </p:nvSpPr>
        <p:spPr/>
        <p:txBody>
          <a:bodyPr/>
          <a:lstStyle/>
          <a:p>
            <a:endParaRPr lang="en-ZM"/>
          </a:p>
        </p:txBody>
      </p:sp>
      <p:sp>
        <p:nvSpPr>
          <p:cNvPr id="9" name="Slide Number Placeholder 8"/>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182193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A9DE52-05A2-454A-A8A5-A03F81477028}" type="datetimeFigureOut">
              <a:rPr lang="en-ZM" smtClean="0"/>
              <a:t>16/09/2024</a:t>
            </a:fld>
            <a:endParaRPr lang="en-ZM"/>
          </a:p>
        </p:txBody>
      </p:sp>
      <p:sp>
        <p:nvSpPr>
          <p:cNvPr id="4" name="Footer Placeholder 3"/>
          <p:cNvSpPr>
            <a:spLocks noGrp="1"/>
          </p:cNvSpPr>
          <p:nvPr>
            <p:ph type="ftr" sz="quarter" idx="11"/>
          </p:nvPr>
        </p:nvSpPr>
        <p:spPr/>
        <p:txBody>
          <a:bodyPr/>
          <a:lstStyle/>
          <a:p>
            <a:endParaRPr lang="en-ZM"/>
          </a:p>
        </p:txBody>
      </p:sp>
      <p:sp>
        <p:nvSpPr>
          <p:cNvPr id="5" name="Slide Number Placeholder 4"/>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101901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9DE52-05A2-454A-A8A5-A03F81477028}" type="datetimeFigureOut">
              <a:rPr lang="en-ZM" smtClean="0"/>
              <a:t>16/09/2024</a:t>
            </a:fld>
            <a:endParaRPr lang="en-ZM"/>
          </a:p>
        </p:txBody>
      </p:sp>
      <p:sp>
        <p:nvSpPr>
          <p:cNvPr id="3" name="Footer Placeholder 2"/>
          <p:cNvSpPr>
            <a:spLocks noGrp="1"/>
          </p:cNvSpPr>
          <p:nvPr>
            <p:ph type="ftr" sz="quarter" idx="11"/>
          </p:nvPr>
        </p:nvSpPr>
        <p:spPr/>
        <p:txBody>
          <a:bodyPr/>
          <a:lstStyle/>
          <a:p>
            <a:endParaRPr lang="en-ZM"/>
          </a:p>
        </p:txBody>
      </p:sp>
      <p:sp>
        <p:nvSpPr>
          <p:cNvPr id="4" name="Slide Number Placeholder 3"/>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1136248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A9DE52-05A2-454A-A8A5-A03F81477028}" type="datetimeFigureOut">
              <a:rPr lang="en-ZM" smtClean="0"/>
              <a:t>16/09/2024</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457438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A9DE52-05A2-454A-A8A5-A03F81477028}" type="datetimeFigureOut">
              <a:rPr lang="en-ZM" smtClean="0"/>
              <a:t>16/09/2024</a:t>
            </a:fld>
            <a:endParaRPr lang="en-ZM"/>
          </a:p>
        </p:txBody>
      </p:sp>
      <p:sp>
        <p:nvSpPr>
          <p:cNvPr id="6" name="Footer Placeholder 5"/>
          <p:cNvSpPr>
            <a:spLocks noGrp="1"/>
          </p:cNvSpPr>
          <p:nvPr>
            <p:ph type="ftr" sz="quarter" idx="11"/>
          </p:nvPr>
        </p:nvSpPr>
        <p:spPr/>
        <p:txBody>
          <a:bodyPr/>
          <a:lstStyle/>
          <a:p>
            <a:endParaRPr lang="en-ZM"/>
          </a:p>
        </p:txBody>
      </p:sp>
      <p:sp>
        <p:nvSpPr>
          <p:cNvPr id="7" name="Slide Number Placeholder 6"/>
          <p:cNvSpPr>
            <a:spLocks noGrp="1"/>
          </p:cNvSpPr>
          <p:nvPr>
            <p:ph type="sldNum" sz="quarter" idx="12"/>
          </p:nvPr>
        </p:nvSpPr>
        <p:spPr/>
        <p:txBody>
          <a:bodyPr/>
          <a:lstStyle/>
          <a:p>
            <a:fld id="{E966C5F1-762A-4CD2-8705-360D7E519452}" type="slidenum">
              <a:rPr lang="en-ZM" smtClean="0"/>
              <a:t>‹#›</a:t>
            </a:fld>
            <a:endParaRPr lang="en-ZM"/>
          </a:p>
        </p:txBody>
      </p:sp>
    </p:spTree>
    <p:extLst>
      <p:ext uri="{BB962C8B-B14F-4D97-AF65-F5344CB8AC3E}">
        <p14:creationId xmlns:p14="http://schemas.microsoft.com/office/powerpoint/2010/main" val="1425847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A9DE52-05A2-454A-A8A5-A03F81477028}" type="datetimeFigureOut">
              <a:rPr lang="en-ZM" smtClean="0"/>
              <a:t>16/09/2024</a:t>
            </a:fld>
            <a:endParaRPr lang="en-ZM"/>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M"/>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66C5F1-762A-4CD2-8705-360D7E519452}" type="slidenum">
              <a:rPr lang="en-ZM" smtClean="0"/>
              <a:t>‹#›</a:t>
            </a:fld>
            <a:endParaRPr lang="en-ZM"/>
          </a:p>
        </p:txBody>
      </p:sp>
    </p:spTree>
    <p:extLst>
      <p:ext uri="{BB962C8B-B14F-4D97-AF65-F5344CB8AC3E}">
        <p14:creationId xmlns:p14="http://schemas.microsoft.com/office/powerpoint/2010/main" val="11002285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431E968-332F-4298-8410-55F87B05CAE0}"/>
              </a:ext>
            </a:extLst>
          </p:cNvPr>
          <p:cNvSpPr>
            <a:spLocks noGrp="1"/>
          </p:cNvSpPr>
          <p:nvPr>
            <p:ph idx="1"/>
          </p:nvPr>
        </p:nvSpPr>
        <p:spPr>
          <a:xfrm>
            <a:off x="677334" y="188259"/>
            <a:ext cx="8596668" cy="6580094"/>
          </a:xfrm>
        </p:spPr>
        <p:txBody>
          <a:bodyPr>
            <a:normAutofit/>
          </a:bodyPr>
          <a:lstStyle/>
          <a:p>
            <a:endParaRPr lang="en-US" dirty="0"/>
          </a:p>
          <a:p>
            <a:pPr marL="1371600" lvl="3" indent="0">
              <a:buNone/>
            </a:pPr>
            <a:endParaRPr lang="en-US" dirty="0"/>
          </a:p>
          <a:p>
            <a:pPr marL="1371600" lvl="3" indent="0">
              <a:buNone/>
            </a:pPr>
            <a:r>
              <a:rPr lang="en-US" sz="3600" b="1" dirty="0"/>
              <a:t>ZAMBIA CORRECTIONAL SERVICE </a:t>
            </a:r>
          </a:p>
          <a:p>
            <a:pPr marL="1371600" lvl="3" indent="0" algn="ctr">
              <a:buNone/>
            </a:pPr>
            <a:r>
              <a:rPr lang="en-US" sz="2400" dirty="0"/>
              <a:t>“Providing quality correctional </a:t>
            </a:r>
            <a:r>
              <a:rPr lang="en-US" sz="2400" dirty="0" smtClean="0"/>
              <a:t>services”</a:t>
            </a:r>
            <a:endParaRPr lang="en-US" sz="2400" dirty="0"/>
          </a:p>
          <a:p>
            <a:pPr marL="1371600" lvl="3" indent="0">
              <a:buNone/>
            </a:pPr>
            <a:endParaRPr lang="en-US" sz="3600" dirty="0"/>
          </a:p>
          <a:p>
            <a:pPr marL="1371600" lvl="3" indent="0">
              <a:buNone/>
            </a:pPr>
            <a:endParaRPr lang="en-US" sz="3600" dirty="0"/>
          </a:p>
          <a:p>
            <a:pPr marL="1371600" lvl="3" indent="0">
              <a:buNone/>
            </a:pPr>
            <a:endParaRPr lang="en-US" sz="3600" dirty="0"/>
          </a:p>
          <a:p>
            <a:pPr marL="1371600" lvl="3" indent="0" algn="ctr">
              <a:buNone/>
            </a:pPr>
            <a:r>
              <a:rPr lang="en-US" sz="2400" dirty="0" smtClean="0">
                <a:solidFill>
                  <a:schemeClr val="tx1"/>
                </a:solidFill>
              </a:rPr>
              <a:t>PRESENTATION ON THE FINDINGS OF THE PRISONS </a:t>
            </a:r>
            <a:r>
              <a:rPr lang="en-US" sz="2400" dirty="0">
                <a:solidFill>
                  <a:schemeClr val="tx1"/>
                </a:solidFill>
              </a:rPr>
              <a:t>AND CORRECTIONAL CENTERS AUDIT </a:t>
            </a:r>
            <a:r>
              <a:rPr lang="en-US" sz="2400" dirty="0" smtClean="0">
                <a:solidFill>
                  <a:schemeClr val="tx1"/>
                </a:solidFill>
              </a:rPr>
              <a:t>REPORT 2023</a:t>
            </a:r>
            <a:endParaRPr lang="en-US" sz="2400" dirty="0">
              <a:solidFill>
                <a:schemeClr val="tx1"/>
              </a:solidFill>
            </a:endParaRPr>
          </a:p>
          <a:p>
            <a:pPr marL="1371600" lvl="3" indent="0" algn="ctr">
              <a:buNone/>
            </a:pPr>
            <a:r>
              <a:rPr lang="en-US" sz="2400" dirty="0" smtClean="0"/>
              <a:t> </a:t>
            </a:r>
            <a:r>
              <a:rPr lang="en-US" sz="2400" dirty="0"/>
              <a:t>PRESENTED BY :</a:t>
            </a:r>
          </a:p>
          <a:p>
            <a:pPr marL="1371600" lvl="3" indent="0" algn="ctr">
              <a:buNone/>
            </a:pPr>
            <a:r>
              <a:rPr lang="en-US" sz="2400" b="1" dirty="0" smtClean="0"/>
              <a:t>ASSISTANT COMMISSIONER- TALENT</a:t>
            </a:r>
            <a:r>
              <a:rPr lang="en-US" sz="2400" b="1" dirty="0"/>
              <a:t> </a:t>
            </a:r>
            <a:r>
              <a:rPr lang="en-US" sz="2400" b="1" dirty="0" smtClean="0"/>
              <a:t>MUDENDA </a:t>
            </a:r>
            <a:endParaRPr lang="en-ZM" sz="2400" b="1" dirty="0"/>
          </a:p>
        </p:txBody>
      </p:sp>
      <p:pic>
        <p:nvPicPr>
          <p:cNvPr id="4" name="Picture 3">
            <a:extLst>
              <a:ext uri="{FF2B5EF4-FFF2-40B4-BE49-F238E27FC236}">
                <a16:creationId xmlns:a16="http://schemas.microsoft.com/office/drawing/2014/main" xmlns="" id="{12ABFF9E-04A7-4CC2-8A64-57C7C8C027B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016189" y="2201396"/>
            <a:ext cx="2411506" cy="1805828"/>
          </a:xfrm>
          <a:prstGeom prst="rect">
            <a:avLst/>
          </a:prstGeom>
          <a:noFill/>
        </p:spPr>
      </p:pic>
    </p:spTree>
    <p:extLst>
      <p:ext uri="{BB962C8B-B14F-4D97-AF65-F5344CB8AC3E}">
        <p14:creationId xmlns:p14="http://schemas.microsoft.com/office/powerpoint/2010/main" val="818994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prstClr val="black">
                    <a:lumMod val="75000"/>
                    <a:lumOff val="25000"/>
                  </a:prstClr>
                </a:solidFill>
              </a:rPr>
              <a:t>Extent of awareness and respect for inmates’ human rights in the Correctional centres.</a:t>
            </a:r>
            <a:endParaRPr lang="en-US" dirty="0"/>
          </a:p>
        </p:txBody>
      </p:sp>
      <p:sp>
        <p:nvSpPr>
          <p:cNvPr id="3" name="Content Placeholder 2"/>
          <p:cNvSpPr>
            <a:spLocks noGrp="1"/>
          </p:cNvSpPr>
          <p:nvPr>
            <p:ph idx="1"/>
          </p:nvPr>
        </p:nvSpPr>
        <p:spPr>
          <a:xfrm>
            <a:off x="512234" y="2541589"/>
            <a:ext cx="8596668" cy="3880773"/>
          </a:xfrm>
        </p:spPr>
        <p:txBody>
          <a:bodyPr>
            <a:normAutofit/>
          </a:bodyPr>
          <a:lstStyle/>
          <a:p>
            <a:r>
              <a:rPr lang="en-US" sz="2000" dirty="0" smtClean="0"/>
              <a:t>The Audit report’s findings were that </a:t>
            </a:r>
            <a:r>
              <a:rPr lang="en-US" sz="2000" dirty="0"/>
              <a:t>levels of awareness and respect for inmates’ human rights and freedoms </a:t>
            </a:r>
            <a:r>
              <a:rPr lang="en-US" sz="2000" dirty="0" smtClean="0"/>
              <a:t>in correctional centres are </a:t>
            </a:r>
            <a:r>
              <a:rPr lang="en-US" sz="2000" dirty="0"/>
              <a:t>low. </a:t>
            </a:r>
            <a:endParaRPr lang="en-US" sz="2000" dirty="0" smtClean="0"/>
          </a:p>
          <a:p>
            <a:pPr marL="0" indent="0">
              <a:buNone/>
            </a:pPr>
            <a:r>
              <a:rPr lang="en-US" sz="2000" dirty="0" smtClean="0"/>
              <a:t>Most </a:t>
            </a:r>
            <a:r>
              <a:rPr lang="en-US" sz="2000" dirty="0"/>
              <a:t>human rights and freedoms of inmates are </a:t>
            </a:r>
            <a:r>
              <a:rPr lang="en-US" sz="2000" dirty="0" smtClean="0"/>
              <a:t>violated Probably </a:t>
            </a:r>
            <a:r>
              <a:rPr lang="en-US" sz="2000" dirty="0"/>
              <a:t>due </a:t>
            </a:r>
            <a:r>
              <a:rPr lang="en-US" sz="2000" dirty="0" smtClean="0"/>
              <a:t>to:</a:t>
            </a:r>
          </a:p>
          <a:p>
            <a:r>
              <a:rPr lang="en-US" sz="2000" dirty="0" smtClean="0"/>
              <a:t> </a:t>
            </a:r>
            <a:r>
              <a:rPr lang="en-US" sz="2000" dirty="0"/>
              <a:t>ignorance, low levels of education, the mindset and perception that an inmate has no </a:t>
            </a:r>
            <a:r>
              <a:rPr lang="en-US" sz="2000" dirty="0" smtClean="0"/>
              <a:t>rights. </a:t>
            </a:r>
          </a:p>
          <a:p>
            <a:r>
              <a:rPr lang="en-US" sz="2000" dirty="0"/>
              <a:t>Due to inadequate infrastructure </a:t>
            </a:r>
            <a:endParaRPr lang="en-US" sz="2000" dirty="0" smtClean="0"/>
          </a:p>
          <a:p>
            <a:r>
              <a:rPr lang="en-US" sz="2000" dirty="0" smtClean="0"/>
              <a:t>inefficiencies </a:t>
            </a:r>
            <a:r>
              <a:rPr lang="en-US" sz="2000" dirty="0"/>
              <a:t>and ineffectiveness in the justice system, </a:t>
            </a:r>
            <a:endParaRPr lang="en-US" sz="2000" dirty="0" smtClean="0"/>
          </a:p>
        </p:txBody>
      </p:sp>
    </p:spTree>
    <p:extLst>
      <p:ext uri="{BB962C8B-B14F-4D97-AF65-F5344CB8AC3E}">
        <p14:creationId xmlns:p14="http://schemas.microsoft.com/office/powerpoint/2010/main" val="1550687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426410"/>
            <a:ext cx="8873544" cy="5324535"/>
          </a:xfrm>
          <a:prstGeom prst="rect">
            <a:avLst/>
          </a:prstGeom>
        </p:spPr>
        <p:txBody>
          <a:bodyPr wrap="square">
            <a:spAutoFit/>
          </a:bodyPr>
          <a:lstStyle/>
          <a:p>
            <a:pPr algn="just"/>
            <a:r>
              <a:rPr lang="en-US" sz="2000" b="1" dirty="0" smtClean="0">
                <a:solidFill>
                  <a:prstClr val="black"/>
                </a:solidFill>
              </a:rPr>
              <a:t>		</a:t>
            </a:r>
            <a:r>
              <a:rPr lang="en-US" sz="2000" b="1" dirty="0" smtClean="0">
                <a:solidFill>
                  <a:schemeClr val="accent2">
                    <a:lumMod val="75000"/>
                  </a:schemeClr>
                </a:solidFill>
              </a:rPr>
              <a:t>THE CHALLENGES FACED BY INMATES IN CORRECTIONAL CENTRES</a:t>
            </a:r>
          </a:p>
          <a:p>
            <a:pPr algn="just"/>
            <a:endParaRPr lang="en-US" sz="2000" b="1" dirty="0" smtClean="0">
              <a:solidFill>
                <a:schemeClr val="accent2">
                  <a:lumMod val="75000"/>
                </a:schemeClr>
              </a:solidFill>
            </a:endParaRPr>
          </a:p>
          <a:p>
            <a:pPr algn="just"/>
            <a:r>
              <a:rPr lang="en-US" sz="2000" dirty="0"/>
              <a:t>Apart from general challenges faced by </a:t>
            </a:r>
            <a:r>
              <a:rPr lang="en-US" sz="2000" dirty="0" smtClean="0"/>
              <a:t>inmates in correctional centres, there are other </a:t>
            </a:r>
            <a:r>
              <a:rPr lang="en-US" sz="2000" dirty="0"/>
              <a:t>unique </a:t>
            </a:r>
            <a:r>
              <a:rPr lang="en-US" sz="2000" dirty="0" smtClean="0"/>
              <a:t>challenges faced by special or vulnerable groups of inmates. Meaning </a:t>
            </a:r>
            <a:r>
              <a:rPr lang="en-US" sz="2000" dirty="0"/>
              <a:t>certain categories of inmates face greater challenges than </a:t>
            </a:r>
            <a:r>
              <a:rPr lang="en-US" sz="2000" dirty="0" smtClean="0"/>
              <a:t>others.</a:t>
            </a:r>
            <a:endParaRPr lang="en-US" sz="2000" dirty="0"/>
          </a:p>
          <a:p>
            <a:pPr algn="just"/>
            <a:endParaRPr lang="en-US" sz="2000" dirty="0" smtClean="0"/>
          </a:p>
          <a:p>
            <a:pPr algn="just"/>
            <a:r>
              <a:rPr lang="en-US" sz="2000" dirty="0" smtClean="0"/>
              <a:t>These  </a:t>
            </a:r>
            <a:r>
              <a:rPr lang="en-US" sz="2000" dirty="0"/>
              <a:t>special or vulnerable groups include:</a:t>
            </a:r>
          </a:p>
          <a:p>
            <a:pPr marL="342900" indent="-342900" algn="just">
              <a:buFont typeface="Wingdings" panose="05000000000000000000" pitchFamily="2" charset="2"/>
              <a:buChar char="§"/>
            </a:pPr>
            <a:r>
              <a:rPr lang="en-US" sz="2000" dirty="0"/>
              <a:t> </a:t>
            </a:r>
            <a:r>
              <a:rPr lang="en-US" sz="2000" dirty="0" smtClean="0"/>
              <a:t>women;</a:t>
            </a:r>
          </a:p>
          <a:p>
            <a:pPr marL="342900" indent="-342900" algn="just">
              <a:buFont typeface="Wingdings" panose="05000000000000000000" pitchFamily="2" charset="2"/>
              <a:buChar char="§"/>
            </a:pPr>
            <a:r>
              <a:rPr lang="en-US" sz="2000" dirty="0" smtClean="0"/>
              <a:t>persons </a:t>
            </a:r>
            <a:r>
              <a:rPr lang="en-US" sz="2000" dirty="0"/>
              <a:t>with disabilities (PWDs</a:t>
            </a:r>
            <a:r>
              <a:rPr lang="en-US" sz="2000" dirty="0" smtClean="0"/>
              <a:t>);</a:t>
            </a:r>
          </a:p>
          <a:p>
            <a:pPr marL="342900" indent="-342900" algn="just">
              <a:buFont typeface="Wingdings" panose="05000000000000000000" pitchFamily="2" charset="2"/>
              <a:buChar char="§"/>
            </a:pPr>
            <a:r>
              <a:rPr lang="en-US" sz="2000" dirty="0" smtClean="0"/>
              <a:t>the </a:t>
            </a:r>
            <a:r>
              <a:rPr lang="en-US" sz="2000" dirty="0"/>
              <a:t>elderly, </a:t>
            </a:r>
            <a:endParaRPr lang="en-US" sz="2000" dirty="0" smtClean="0"/>
          </a:p>
          <a:p>
            <a:pPr marL="342900" indent="-342900" algn="just">
              <a:buFont typeface="Wingdings" panose="05000000000000000000" pitchFamily="2" charset="2"/>
              <a:buChar char="§"/>
            </a:pPr>
            <a:r>
              <a:rPr lang="en-US" sz="2000" dirty="0" err="1" smtClean="0"/>
              <a:t>Remandees</a:t>
            </a:r>
            <a:r>
              <a:rPr lang="en-US" sz="2000" dirty="0" smtClean="0"/>
              <a:t>;</a:t>
            </a:r>
          </a:p>
          <a:p>
            <a:pPr marL="342900" indent="-342900" algn="just">
              <a:buFont typeface="Wingdings" panose="05000000000000000000" pitchFamily="2" charset="2"/>
              <a:buChar char="§"/>
            </a:pPr>
            <a:r>
              <a:rPr lang="en-US" sz="2000" dirty="0" smtClean="0"/>
              <a:t>Children in conflict with law (juveniles);</a:t>
            </a:r>
          </a:p>
          <a:p>
            <a:pPr marL="342900" indent="-342900" algn="just">
              <a:buFont typeface="Wingdings" panose="05000000000000000000" pitchFamily="2" charset="2"/>
              <a:buChar char="§"/>
            </a:pPr>
            <a:r>
              <a:rPr lang="en-US" sz="2000" dirty="0" smtClean="0"/>
              <a:t> </a:t>
            </a:r>
            <a:r>
              <a:rPr lang="en-US" sz="2000" dirty="0"/>
              <a:t>prohibited immigrants (PIs</a:t>
            </a:r>
            <a:r>
              <a:rPr lang="en-US" sz="2000" dirty="0" smtClean="0"/>
              <a:t>).</a:t>
            </a:r>
          </a:p>
          <a:p>
            <a:pPr marL="342900" indent="-342900" algn="just">
              <a:buFont typeface="Wingdings" panose="05000000000000000000" pitchFamily="2" charset="2"/>
              <a:buChar char="§"/>
            </a:pPr>
            <a:r>
              <a:rPr lang="en-US" sz="2000" dirty="0" smtClean="0"/>
              <a:t>Children in contact with law (circumstantial children)</a:t>
            </a:r>
          </a:p>
          <a:p>
            <a:pPr algn="just"/>
            <a:endParaRPr lang="en-US" sz="2000" dirty="0"/>
          </a:p>
          <a:p>
            <a:pPr algn="just"/>
            <a:endParaRPr lang="en-US" sz="2000" dirty="0"/>
          </a:p>
        </p:txBody>
      </p:sp>
    </p:spTree>
    <p:extLst>
      <p:ext uri="{BB962C8B-B14F-4D97-AF65-F5344CB8AC3E}">
        <p14:creationId xmlns:p14="http://schemas.microsoft.com/office/powerpoint/2010/main" val="2061705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8069"/>
            <a:ext cx="9898743" cy="6186309"/>
          </a:xfrm>
          <a:prstGeom prst="rect">
            <a:avLst/>
          </a:prstGeom>
        </p:spPr>
        <p:txBody>
          <a:bodyPr wrap="square">
            <a:spAutoFit/>
          </a:bodyPr>
          <a:lstStyle/>
          <a:p>
            <a:pPr algn="just"/>
            <a:r>
              <a:rPr lang="en-US" b="1" dirty="0" smtClean="0"/>
              <a:t>FEMALE INMATES</a:t>
            </a:r>
          </a:p>
          <a:p>
            <a:pPr algn="just"/>
            <a:endParaRPr lang="en-US" dirty="0" smtClean="0"/>
          </a:p>
          <a:p>
            <a:pPr algn="just"/>
            <a:r>
              <a:rPr lang="en-US" sz="2000" dirty="0" smtClean="0"/>
              <a:t>The </a:t>
            </a:r>
            <a:r>
              <a:rPr lang="en-US" sz="2000" dirty="0"/>
              <a:t>Audit report found that there was:</a:t>
            </a:r>
          </a:p>
          <a:p>
            <a:pPr marL="285750" indent="-285750" algn="just">
              <a:buFont typeface="Wingdings" panose="05000000000000000000" pitchFamily="2" charset="2"/>
              <a:buChar char="Ø"/>
            </a:pPr>
            <a:r>
              <a:rPr lang="en-US" sz="2000" dirty="0"/>
              <a:t>  lack of infrastructure specifically designed for  pregnant  or female inmates with their </a:t>
            </a:r>
            <a:r>
              <a:rPr lang="en-US" sz="2000" dirty="0" smtClean="0"/>
              <a:t>children.</a:t>
            </a:r>
          </a:p>
          <a:p>
            <a:pPr algn="just"/>
            <a:endParaRPr lang="en-US" sz="2000" dirty="0" smtClean="0"/>
          </a:p>
          <a:p>
            <a:pPr marL="285750" indent="-285750" algn="just">
              <a:buFont typeface="Wingdings" panose="05000000000000000000" pitchFamily="2" charset="2"/>
              <a:buChar char="Ø"/>
            </a:pPr>
            <a:r>
              <a:rPr lang="en-US" sz="2000" dirty="0" smtClean="0"/>
              <a:t>Lack </a:t>
            </a:r>
            <a:r>
              <a:rPr lang="en-US" sz="2000" dirty="0"/>
              <a:t>of worship centres for female </a:t>
            </a:r>
            <a:r>
              <a:rPr lang="en-US" sz="2000" dirty="0" smtClean="0"/>
              <a:t>inmates</a:t>
            </a:r>
          </a:p>
          <a:p>
            <a:pPr marL="285750" indent="-285750" algn="just">
              <a:buFont typeface="Wingdings" panose="05000000000000000000" pitchFamily="2" charset="2"/>
              <a:buChar char="Ø"/>
            </a:pPr>
            <a:r>
              <a:rPr lang="en-US" sz="2000" dirty="0" smtClean="0"/>
              <a:t>limited </a:t>
            </a:r>
            <a:r>
              <a:rPr lang="en-US" sz="2000" dirty="0"/>
              <a:t>options for life skill sets compared to male inmates. While male inmates have access to various trades such as carpentry, mechanics, bricklaying, and farming, female inmates are often confined to sewing, which is sometimes dominated by men in most correctional  centres. </a:t>
            </a:r>
            <a:endParaRPr lang="en-US" sz="2000" dirty="0" smtClean="0"/>
          </a:p>
          <a:p>
            <a:pPr algn="just"/>
            <a:endParaRPr lang="en-US" sz="2000" dirty="0" smtClean="0"/>
          </a:p>
          <a:p>
            <a:pPr marL="285750" indent="-285750" algn="just">
              <a:buFont typeface="Wingdings" panose="05000000000000000000" pitchFamily="2" charset="2"/>
              <a:buChar char="Ø"/>
            </a:pPr>
            <a:r>
              <a:rPr lang="en-US" sz="2000" dirty="0"/>
              <a:t>ELDERLY </a:t>
            </a:r>
            <a:r>
              <a:rPr lang="en-US" sz="2000" dirty="0" smtClean="0"/>
              <a:t>INMATES</a:t>
            </a:r>
          </a:p>
          <a:p>
            <a:pPr marL="285750" indent="-285750" algn="just">
              <a:buFont typeface="Wingdings" panose="05000000000000000000" pitchFamily="2" charset="2"/>
              <a:buChar char="Ø"/>
            </a:pPr>
            <a:endParaRPr lang="en-US" sz="2000" dirty="0"/>
          </a:p>
          <a:p>
            <a:pPr marL="285750" indent="-285750" algn="just">
              <a:buFont typeface="Wingdings" panose="05000000000000000000" pitchFamily="2" charset="2"/>
              <a:buChar char="Ø"/>
            </a:pPr>
            <a:r>
              <a:rPr lang="en-US" sz="2000" dirty="0" smtClean="0"/>
              <a:t>One </a:t>
            </a:r>
            <a:r>
              <a:rPr lang="en-US" sz="2000" dirty="0"/>
              <a:t>major challenge is the lack of appropriate medical care and accommodation for age-related health conditions.</a:t>
            </a:r>
          </a:p>
          <a:p>
            <a:pPr marL="285750" indent="-285750" algn="just">
              <a:buFont typeface="Wingdings" panose="05000000000000000000" pitchFamily="2" charset="2"/>
              <a:buChar char="Ø"/>
            </a:pPr>
            <a:r>
              <a:rPr lang="en-US" sz="2000" dirty="0"/>
              <a:t> The audit found that elderly inmates suffered from chronic illnesses such as hypertension, diabetes, and arthritis, which were exacerbated by the prison environment. </a:t>
            </a:r>
          </a:p>
          <a:p>
            <a:pPr marL="285750" indent="-285750" algn="just">
              <a:buFont typeface="Wingdings" panose="05000000000000000000" pitchFamily="2" charset="2"/>
              <a:buChar char="Ø"/>
            </a:pPr>
            <a:endParaRPr lang="en-US" sz="2000" dirty="0"/>
          </a:p>
        </p:txBody>
      </p:sp>
    </p:spTree>
    <p:extLst>
      <p:ext uri="{BB962C8B-B14F-4D97-AF65-F5344CB8AC3E}">
        <p14:creationId xmlns:p14="http://schemas.microsoft.com/office/powerpoint/2010/main" val="695879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7600" y="333137"/>
            <a:ext cx="8026400" cy="5909310"/>
          </a:xfrm>
          <a:prstGeom prst="rect">
            <a:avLst/>
          </a:prstGeom>
        </p:spPr>
        <p:txBody>
          <a:bodyPr wrap="square">
            <a:spAutoFit/>
          </a:bodyPr>
          <a:lstStyle/>
          <a:p>
            <a:r>
              <a:rPr lang="en-US" sz="2000" b="1" dirty="0" smtClean="0"/>
              <a:t>JUVENILES</a:t>
            </a:r>
          </a:p>
          <a:p>
            <a:endParaRPr lang="en-US" sz="2000" dirty="0" smtClean="0"/>
          </a:p>
          <a:p>
            <a:r>
              <a:rPr lang="en-US" sz="2000" dirty="0" smtClean="0"/>
              <a:t>The </a:t>
            </a:r>
            <a:r>
              <a:rPr lang="en-US" sz="2000" dirty="0"/>
              <a:t>audit findings showed that </a:t>
            </a:r>
            <a:endParaRPr lang="en-US" sz="2000" dirty="0" smtClean="0"/>
          </a:p>
          <a:p>
            <a:pPr marL="342900" indent="-342900">
              <a:buFont typeface="Wingdings" panose="05000000000000000000" pitchFamily="2" charset="2"/>
              <a:buChar char="Ø"/>
            </a:pPr>
            <a:r>
              <a:rPr lang="en-US" sz="2000" dirty="0" smtClean="0"/>
              <a:t>some </a:t>
            </a:r>
            <a:r>
              <a:rPr lang="en-US" sz="2000" dirty="0"/>
              <a:t>juveniles  </a:t>
            </a:r>
            <a:r>
              <a:rPr lang="en-US" sz="2000" dirty="0" smtClean="0"/>
              <a:t>shared </a:t>
            </a:r>
            <a:r>
              <a:rPr lang="en-US" sz="2000" dirty="0"/>
              <a:t>cell rooms with adults,</a:t>
            </a:r>
          </a:p>
          <a:p>
            <a:pPr marL="285750" indent="-285750">
              <a:buFont typeface="Wingdings" panose="05000000000000000000" pitchFamily="2" charset="2"/>
              <a:buChar char="Ø"/>
            </a:pPr>
            <a:r>
              <a:rPr lang="en-US" sz="2000" dirty="0"/>
              <a:t>  Are offered sub standard lessons due to inadequate infrastructure and limited number (or not qualified) of </a:t>
            </a:r>
            <a:r>
              <a:rPr lang="en-US" sz="2000" dirty="0" smtClean="0"/>
              <a:t>teachers.</a:t>
            </a:r>
          </a:p>
          <a:p>
            <a:pPr marL="285750" indent="-285750">
              <a:buFont typeface="Wingdings" panose="05000000000000000000" pitchFamily="2" charset="2"/>
              <a:buChar char="Ø"/>
            </a:pPr>
            <a:r>
              <a:rPr lang="en-US" sz="2000" dirty="0" smtClean="0"/>
              <a:t>Lack </a:t>
            </a:r>
            <a:r>
              <a:rPr lang="en-US" sz="2000" dirty="0"/>
              <a:t>of counselling while awaiting </a:t>
            </a:r>
            <a:r>
              <a:rPr lang="en-US" sz="2000" dirty="0" smtClean="0"/>
              <a:t>confirmation</a:t>
            </a:r>
          </a:p>
          <a:p>
            <a:endParaRPr lang="en-US" sz="2000" dirty="0" smtClean="0"/>
          </a:p>
          <a:p>
            <a:r>
              <a:rPr lang="en-US" sz="2000" b="1" dirty="0" smtClean="0"/>
              <a:t>PERSONS WITH DISABILITIES</a:t>
            </a:r>
          </a:p>
          <a:p>
            <a:endParaRPr lang="en-US" sz="2000" b="1" dirty="0" smtClean="0"/>
          </a:p>
          <a:p>
            <a:pPr marL="285750" indent="-285750">
              <a:buFont typeface="Wingdings" panose="05000000000000000000" pitchFamily="2" charset="2"/>
              <a:buChar char="Ø"/>
            </a:pPr>
            <a:r>
              <a:rPr lang="en-US" sz="2000" dirty="0"/>
              <a:t>The audit found that most correctional centres were not designed to accommodate the needs of persons with </a:t>
            </a:r>
            <a:r>
              <a:rPr lang="en-US" sz="2000" dirty="0" smtClean="0"/>
              <a:t>disabilities.</a:t>
            </a:r>
          </a:p>
          <a:p>
            <a:pPr marL="285750" indent="-285750">
              <a:buFont typeface="Wingdings" panose="05000000000000000000" pitchFamily="2" charset="2"/>
              <a:buChar char="Ø"/>
            </a:pPr>
            <a:endParaRPr lang="en-US" sz="2000" dirty="0" smtClean="0"/>
          </a:p>
          <a:p>
            <a:r>
              <a:rPr lang="en-US" sz="2000" b="1" dirty="0" smtClean="0"/>
              <a:t>REMANDEES</a:t>
            </a:r>
          </a:p>
          <a:p>
            <a:pPr marL="285750" indent="-285750">
              <a:buFont typeface="Wingdings" panose="05000000000000000000" pitchFamily="2" charset="2"/>
              <a:buChar char="Ø"/>
            </a:pPr>
            <a:r>
              <a:rPr lang="en-US" sz="2000" dirty="0"/>
              <a:t>The audit found  that </a:t>
            </a:r>
            <a:r>
              <a:rPr lang="en-US" sz="2000" dirty="0" err="1"/>
              <a:t>remandees</a:t>
            </a:r>
            <a:r>
              <a:rPr lang="en-US" sz="2000" dirty="0"/>
              <a:t>’ rights to legal representation, speedy trial, access to health, access to bail and bond were highly infringed.</a:t>
            </a:r>
          </a:p>
          <a:p>
            <a:pPr marL="285750" indent="-285750">
              <a:buFont typeface="Wingdings" panose="05000000000000000000" pitchFamily="2" charset="2"/>
              <a:buChar char="Ø"/>
            </a:pPr>
            <a:endParaRPr lang="en-US" sz="2000" dirty="0"/>
          </a:p>
          <a:p>
            <a:endParaRPr lang="en-US" dirty="0"/>
          </a:p>
        </p:txBody>
      </p:sp>
    </p:spTree>
    <p:extLst>
      <p:ext uri="{BB962C8B-B14F-4D97-AF65-F5344CB8AC3E}">
        <p14:creationId xmlns:p14="http://schemas.microsoft.com/office/powerpoint/2010/main" val="2574769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599" y="-5417"/>
            <a:ext cx="8215086" cy="6555641"/>
          </a:xfrm>
          <a:prstGeom prst="rect">
            <a:avLst/>
          </a:prstGeom>
        </p:spPr>
        <p:txBody>
          <a:bodyPr wrap="square">
            <a:spAutoFit/>
          </a:bodyPr>
          <a:lstStyle/>
          <a:p>
            <a:pPr algn="just"/>
            <a:r>
              <a:rPr lang="en-US" sz="2000" dirty="0" smtClean="0"/>
              <a:t>CIRCUMSTANTIAL CHILDREN</a:t>
            </a:r>
          </a:p>
          <a:p>
            <a:pPr algn="just"/>
            <a:endParaRPr lang="en-US" sz="2000" dirty="0" smtClean="0"/>
          </a:p>
          <a:p>
            <a:pPr algn="just"/>
            <a:r>
              <a:rPr lang="en-US" sz="2000" dirty="0" smtClean="0"/>
              <a:t>These are Children </a:t>
            </a:r>
            <a:r>
              <a:rPr lang="en-US" sz="2000" dirty="0"/>
              <a:t>found in a correctional center due to their mother’s incarceration.</a:t>
            </a:r>
          </a:p>
          <a:p>
            <a:pPr marL="342900" indent="-342900" algn="just">
              <a:buFont typeface="Wingdings" panose="05000000000000000000" pitchFamily="2" charset="2"/>
              <a:buChar char="Ø"/>
            </a:pPr>
            <a:r>
              <a:rPr lang="en-US" sz="2000" dirty="0"/>
              <a:t>The audit found that the conditions in which circumstantial children are held are such that they do have access to education, adequate sleeping space, sufficient meals and freedom to move around and play as they would if they were in a home environment. </a:t>
            </a:r>
          </a:p>
          <a:p>
            <a:pPr marL="342900" indent="-342900" algn="just">
              <a:buFont typeface="Wingdings" panose="05000000000000000000" pitchFamily="2" charset="2"/>
              <a:buChar char="Ø"/>
            </a:pPr>
            <a:r>
              <a:rPr lang="en-US" sz="2000" dirty="0" smtClean="0"/>
              <a:t> </a:t>
            </a:r>
            <a:r>
              <a:rPr lang="en-US" sz="2000" dirty="0"/>
              <a:t>spend most of their time in the company of adults and not fellow children and this has an impact on their psychological and physical development. </a:t>
            </a:r>
          </a:p>
          <a:p>
            <a:pPr algn="just"/>
            <a:endParaRPr lang="en-US" sz="2000" dirty="0" smtClean="0"/>
          </a:p>
          <a:p>
            <a:pPr algn="just"/>
            <a:r>
              <a:rPr lang="en-US" sz="2000" dirty="0" smtClean="0"/>
              <a:t>PROHIBITED IMMIGRANTS </a:t>
            </a:r>
          </a:p>
          <a:p>
            <a:pPr algn="just"/>
            <a:endParaRPr lang="en-US" sz="2000" dirty="0" smtClean="0"/>
          </a:p>
          <a:p>
            <a:pPr marL="342900" indent="-342900" algn="just">
              <a:buFont typeface="Wingdings" panose="05000000000000000000" pitchFamily="2" charset="2"/>
              <a:buChar char="Ø"/>
            </a:pPr>
            <a:r>
              <a:rPr lang="en-US" sz="2000" dirty="0" smtClean="0"/>
              <a:t>Most correctional centres </a:t>
            </a:r>
            <a:r>
              <a:rPr lang="en-US" sz="2000" dirty="0"/>
              <a:t>did not have separate detention cells for </a:t>
            </a:r>
            <a:r>
              <a:rPr lang="en-US" sz="2000" dirty="0" smtClean="0"/>
              <a:t>PIs</a:t>
            </a:r>
          </a:p>
          <a:p>
            <a:pPr marL="342900" indent="-342900" algn="just">
              <a:buFont typeface="Wingdings" panose="05000000000000000000" pitchFamily="2" charset="2"/>
              <a:buChar char="Ø"/>
            </a:pPr>
            <a:r>
              <a:rPr lang="en-US" sz="2000" dirty="0"/>
              <a:t>C</a:t>
            </a:r>
            <a:r>
              <a:rPr lang="en-US" sz="2000" dirty="0" smtClean="0"/>
              <a:t>ommunication </a:t>
            </a:r>
            <a:r>
              <a:rPr lang="en-US" sz="2000" dirty="0"/>
              <a:t>challenges due to language barriers and poor support towards making international phone calls.</a:t>
            </a:r>
          </a:p>
          <a:p>
            <a:pPr marL="342900" indent="-342900" algn="just">
              <a:buFont typeface="Wingdings" panose="05000000000000000000" pitchFamily="2" charset="2"/>
              <a:buChar char="Ø"/>
            </a:pPr>
            <a:endParaRPr lang="en-US" sz="2000" dirty="0"/>
          </a:p>
          <a:p>
            <a:pPr algn="just"/>
            <a:endParaRPr lang="en-US" sz="2000" dirty="0"/>
          </a:p>
        </p:txBody>
      </p:sp>
    </p:spTree>
    <p:extLst>
      <p:ext uri="{BB962C8B-B14F-4D97-AF65-F5344CB8AC3E}">
        <p14:creationId xmlns:p14="http://schemas.microsoft.com/office/powerpoint/2010/main" val="2655483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276" y="1028343"/>
            <a:ext cx="8989454" cy="5355312"/>
          </a:xfrm>
          <a:prstGeom prst="rect">
            <a:avLst/>
          </a:prstGeom>
        </p:spPr>
        <p:txBody>
          <a:bodyPr wrap="square">
            <a:spAutoFit/>
          </a:bodyPr>
          <a:lstStyle/>
          <a:p>
            <a:r>
              <a:rPr lang="en-US" b="1" dirty="0">
                <a:solidFill>
                  <a:schemeClr val="accent1">
                    <a:lumMod val="75000"/>
                  </a:schemeClr>
                </a:solidFill>
              </a:rPr>
              <a:t>THE CHALLENGES FACED </a:t>
            </a:r>
            <a:r>
              <a:rPr lang="en-US" b="1" dirty="0" smtClean="0">
                <a:solidFill>
                  <a:schemeClr val="accent1">
                    <a:lumMod val="75000"/>
                  </a:schemeClr>
                </a:solidFill>
              </a:rPr>
              <a:t> BY INMATES </a:t>
            </a:r>
            <a:r>
              <a:rPr lang="en-US" b="1" dirty="0">
                <a:solidFill>
                  <a:schemeClr val="accent1">
                    <a:lumMod val="75000"/>
                  </a:schemeClr>
                </a:solidFill>
              </a:rPr>
              <a:t>IN </a:t>
            </a:r>
            <a:r>
              <a:rPr lang="en-US" b="1" dirty="0" smtClean="0">
                <a:solidFill>
                  <a:schemeClr val="accent1">
                    <a:lumMod val="75000"/>
                  </a:schemeClr>
                </a:solidFill>
              </a:rPr>
              <a:t> RELATION TO OTHER JUSTICE INSTITUTIONS</a:t>
            </a:r>
          </a:p>
          <a:p>
            <a:endParaRPr lang="en-US" dirty="0"/>
          </a:p>
          <a:p>
            <a:r>
              <a:rPr lang="en-US" dirty="0" smtClean="0"/>
              <a:t>The Audit report reveals that apart </a:t>
            </a:r>
            <a:r>
              <a:rPr lang="en-US" dirty="0"/>
              <a:t>from general challenges faced by inmates </a:t>
            </a:r>
            <a:r>
              <a:rPr lang="en-US" dirty="0" smtClean="0"/>
              <a:t>in relations to </a:t>
            </a:r>
            <a:r>
              <a:rPr lang="en-US" dirty="0"/>
              <a:t>correctional </a:t>
            </a:r>
            <a:r>
              <a:rPr lang="en-US" dirty="0" smtClean="0"/>
              <a:t>service, inmates also face </a:t>
            </a:r>
            <a:r>
              <a:rPr lang="en-US" dirty="0"/>
              <a:t>challenges </a:t>
            </a:r>
            <a:r>
              <a:rPr lang="en-US" dirty="0" smtClean="0"/>
              <a:t> with the following institutions.</a:t>
            </a:r>
          </a:p>
          <a:p>
            <a:pPr marL="285750" indent="-285750">
              <a:buFont typeface="Wingdings" panose="05000000000000000000" pitchFamily="2" charset="2"/>
              <a:buChar char="Ø"/>
            </a:pPr>
            <a:r>
              <a:rPr lang="en-US" dirty="0" smtClean="0"/>
              <a:t>The Police</a:t>
            </a:r>
          </a:p>
          <a:p>
            <a:pPr marL="285750" indent="-285750">
              <a:buFont typeface="Wingdings" panose="05000000000000000000" pitchFamily="2" charset="2"/>
              <a:buChar char="§"/>
            </a:pPr>
            <a:r>
              <a:rPr lang="en-US" dirty="0" smtClean="0"/>
              <a:t>Take too long to investigate the matter</a:t>
            </a:r>
          </a:p>
          <a:p>
            <a:pPr marL="285750" indent="-285750">
              <a:buFont typeface="Wingdings" panose="05000000000000000000" pitchFamily="2" charset="2"/>
              <a:buChar char="§"/>
            </a:pPr>
            <a:r>
              <a:rPr lang="en-US" dirty="0" smtClean="0"/>
              <a:t>Prolonged detention</a:t>
            </a:r>
          </a:p>
          <a:p>
            <a:pPr marL="285750" indent="-285750">
              <a:buFont typeface="Wingdings" panose="05000000000000000000" pitchFamily="2" charset="2"/>
              <a:buChar char="§"/>
            </a:pPr>
            <a:r>
              <a:rPr lang="en-US" dirty="0" smtClean="0"/>
              <a:t>Accused not brought before Court within 48 </a:t>
            </a:r>
            <a:r>
              <a:rPr lang="en-US" dirty="0" err="1" smtClean="0"/>
              <a:t>hrs</a:t>
            </a:r>
            <a:endParaRPr lang="en-US" dirty="0" smtClean="0"/>
          </a:p>
          <a:p>
            <a:pPr marL="285750" indent="-285750">
              <a:buFont typeface="Wingdings" panose="05000000000000000000" pitchFamily="2" charset="2"/>
              <a:buChar char="§"/>
            </a:pPr>
            <a:r>
              <a:rPr lang="en-US" dirty="0" smtClean="0"/>
              <a:t>Missing dockets</a:t>
            </a:r>
          </a:p>
          <a:p>
            <a:pPr marL="285750" indent="-285750">
              <a:buFont typeface="Wingdings" panose="05000000000000000000" pitchFamily="2" charset="2"/>
              <a:buChar char="§"/>
            </a:pPr>
            <a:endParaRPr lang="en-US" dirty="0" smtClean="0"/>
          </a:p>
          <a:p>
            <a:pPr marL="285750" indent="-285750">
              <a:buFont typeface="Wingdings" panose="05000000000000000000" pitchFamily="2" charset="2"/>
              <a:buChar char="Ø"/>
            </a:pPr>
            <a:r>
              <a:rPr lang="en-US" dirty="0" smtClean="0"/>
              <a:t>The </a:t>
            </a:r>
            <a:r>
              <a:rPr lang="en-US" dirty="0"/>
              <a:t>National Prosecution </a:t>
            </a:r>
            <a:r>
              <a:rPr lang="en-US" dirty="0" smtClean="0"/>
              <a:t>Authority</a:t>
            </a:r>
          </a:p>
          <a:p>
            <a:endParaRPr lang="en-US" dirty="0"/>
          </a:p>
          <a:p>
            <a:pPr marL="285750" indent="-285750">
              <a:buFont typeface="Wingdings" panose="05000000000000000000" pitchFamily="2" charset="2"/>
              <a:buChar char="§"/>
            </a:pPr>
            <a:r>
              <a:rPr lang="en-US" dirty="0"/>
              <a:t>Adjournments: NPA are reported by inmates as being responsible for the adjournments at court</a:t>
            </a:r>
            <a:r>
              <a:rPr lang="en-US" dirty="0" smtClean="0"/>
              <a:t>.</a:t>
            </a:r>
          </a:p>
          <a:p>
            <a:pPr marL="285750" indent="-285750">
              <a:buFont typeface="Wingdings" panose="05000000000000000000" pitchFamily="2" charset="2"/>
              <a:buChar char="§"/>
            </a:pPr>
            <a:r>
              <a:rPr lang="en-US" dirty="0"/>
              <a:t>Delays in prosecution: Delays in committing the accused to the High Court or bringing witnesses during trial were partially attributed to the NPA’s inefficiencies</a:t>
            </a:r>
            <a:r>
              <a:rPr lang="en-US" dirty="0" smtClean="0"/>
              <a:t>.</a:t>
            </a:r>
          </a:p>
          <a:p>
            <a:pPr marL="285750" indent="-285750">
              <a:buFont typeface="Wingdings" panose="05000000000000000000" pitchFamily="2" charset="2"/>
              <a:buChar char="§"/>
            </a:pPr>
            <a:r>
              <a:rPr lang="en-US" dirty="0"/>
              <a:t> Misplacement of </a:t>
            </a:r>
            <a:r>
              <a:rPr lang="en-US" dirty="0" smtClean="0"/>
              <a:t>documents</a:t>
            </a:r>
            <a:endParaRPr lang="en-US" dirty="0"/>
          </a:p>
        </p:txBody>
      </p:sp>
    </p:spTree>
    <p:extLst>
      <p:ext uri="{BB962C8B-B14F-4D97-AF65-F5344CB8AC3E}">
        <p14:creationId xmlns:p14="http://schemas.microsoft.com/office/powerpoint/2010/main" val="532487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317" y="1025381"/>
            <a:ext cx="8877837" cy="4801314"/>
          </a:xfrm>
          <a:prstGeom prst="rect">
            <a:avLst/>
          </a:prstGeom>
        </p:spPr>
        <p:txBody>
          <a:bodyPr wrap="square">
            <a:spAutoFit/>
          </a:bodyPr>
          <a:lstStyle/>
          <a:p>
            <a:pPr marL="285750" indent="-285750">
              <a:buFont typeface="Wingdings" panose="05000000000000000000" pitchFamily="2" charset="2"/>
              <a:buChar char="Ø"/>
            </a:pPr>
            <a:r>
              <a:rPr lang="en-US" dirty="0"/>
              <a:t>The Judiciary: </a:t>
            </a:r>
            <a:endParaRPr lang="en-US" dirty="0" smtClean="0"/>
          </a:p>
          <a:p>
            <a:endParaRPr lang="en-US" dirty="0"/>
          </a:p>
          <a:p>
            <a:pPr marL="285750" indent="-285750">
              <a:buFont typeface="Wingdings" panose="05000000000000000000" pitchFamily="2" charset="2"/>
              <a:buChar char="§"/>
            </a:pPr>
            <a:r>
              <a:rPr lang="en-US" dirty="0"/>
              <a:t>Courts hardly grant bail leading to prolonged detention </a:t>
            </a:r>
          </a:p>
          <a:p>
            <a:pPr marL="285750" indent="-285750">
              <a:buFont typeface="Wingdings" panose="05000000000000000000" pitchFamily="2" charset="2"/>
              <a:buChar char="§"/>
            </a:pPr>
            <a:r>
              <a:rPr lang="en-US" dirty="0"/>
              <a:t>Low usage of diversion for children, resulting in young offenders being subject to regular court processes. </a:t>
            </a:r>
            <a:endParaRPr lang="en-US" dirty="0" smtClean="0"/>
          </a:p>
          <a:p>
            <a:pPr marL="285750" indent="-285750">
              <a:buFont typeface="Wingdings" panose="05000000000000000000" pitchFamily="2" charset="2"/>
              <a:buChar char="§"/>
            </a:pPr>
            <a:r>
              <a:rPr lang="en-US" dirty="0" smtClean="0"/>
              <a:t>Delays </a:t>
            </a:r>
            <a:r>
              <a:rPr lang="en-US" dirty="0"/>
              <a:t>in committing matters to the High </a:t>
            </a:r>
            <a:r>
              <a:rPr lang="en-US" dirty="0" smtClean="0"/>
              <a:t>Court</a:t>
            </a:r>
          </a:p>
          <a:p>
            <a:pPr marL="285750" indent="-285750">
              <a:buFont typeface="Wingdings" panose="05000000000000000000" pitchFamily="2" charset="2"/>
              <a:buChar char="§"/>
            </a:pPr>
            <a:r>
              <a:rPr lang="en-US" dirty="0" smtClean="0"/>
              <a:t>delays </a:t>
            </a:r>
            <a:r>
              <a:rPr lang="en-US" dirty="0"/>
              <a:t>at the trial and sentencing stages, contributing to extended periods of incarceration </a:t>
            </a:r>
            <a:endParaRPr lang="en-US" dirty="0" smtClean="0"/>
          </a:p>
          <a:p>
            <a:pPr marL="285750" indent="-285750">
              <a:buFont typeface="Wingdings" panose="05000000000000000000" pitchFamily="2" charset="2"/>
              <a:buChar char="§"/>
            </a:pPr>
            <a:r>
              <a:rPr lang="en-US" dirty="0" smtClean="0"/>
              <a:t>Harsh </a:t>
            </a:r>
            <a:r>
              <a:rPr lang="en-US" dirty="0"/>
              <a:t>bail </a:t>
            </a:r>
            <a:r>
              <a:rPr lang="en-US" dirty="0" smtClean="0"/>
              <a:t>conditions</a:t>
            </a:r>
          </a:p>
          <a:p>
            <a:pPr marL="285750" indent="-285750">
              <a:buFont typeface="Wingdings" panose="05000000000000000000" pitchFamily="2" charset="2"/>
              <a:buChar char="§"/>
            </a:pPr>
            <a:r>
              <a:rPr lang="en-US" dirty="0"/>
              <a:t>Missing court records:</a:t>
            </a:r>
            <a:endParaRPr lang="en-US" dirty="0" smtClean="0"/>
          </a:p>
          <a:p>
            <a:pPr marL="285750" indent="-285750">
              <a:buFont typeface="Wingdings" panose="05000000000000000000" pitchFamily="2" charset="2"/>
              <a:buChar char="§"/>
            </a:pPr>
            <a:endParaRPr lang="en-US" dirty="0"/>
          </a:p>
          <a:p>
            <a:pPr marL="285750" indent="-285750">
              <a:buFont typeface="Wingdings" panose="05000000000000000000" pitchFamily="2" charset="2"/>
              <a:buChar char="Ø"/>
            </a:pPr>
            <a:r>
              <a:rPr lang="en-US" dirty="0"/>
              <a:t>The Legal Aid </a:t>
            </a:r>
            <a:r>
              <a:rPr lang="en-US" dirty="0" smtClean="0"/>
              <a:t>Board</a:t>
            </a:r>
          </a:p>
          <a:p>
            <a:endParaRPr lang="en-US" dirty="0" smtClean="0"/>
          </a:p>
          <a:p>
            <a:pPr marL="285750" indent="-285750">
              <a:buFont typeface="Wingdings" panose="05000000000000000000" pitchFamily="2" charset="2"/>
              <a:buChar char="§"/>
            </a:pPr>
            <a:r>
              <a:rPr lang="en-US" dirty="0"/>
              <a:t>LAB advocates are inaccessible: </a:t>
            </a:r>
          </a:p>
          <a:p>
            <a:pPr marL="285750" indent="-285750">
              <a:buFont typeface="Wingdings" panose="05000000000000000000" pitchFamily="2" charset="2"/>
              <a:buChar char="§"/>
            </a:pPr>
            <a:r>
              <a:rPr lang="en-US" dirty="0" smtClean="0"/>
              <a:t>Lack </a:t>
            </a:r>
            <a:r>
              <a:rPr lang="en-US" dirty="0"/>
              <a:t>of </a:t>
            </a:r>
            <a:r>
              <a:rPr lang="en-US" dirty="0" err="1"/>
              <a:t>decentralisation</a:t>
            </a:r>
            <a:r>
              <a:rPr lang="en-US" dirty="0"/>
              <a:t> of the LAB: </a:t>
            </a:r>
          </a:p>
          <a:p>
            <a:pPr marL="285750" indent="-285750">
              <a:buFont typeface="Wingdings" panose="05000000000000000000" pitchFamily="2" charset="2"/>
              <a:buChar char="§"/>
            </a:pPr>
            <a:r>
              <a:rPr lang="en-US" dirty="0" smtClean="0"/>
              <a:t>The </a:t>
            </a:r>
            <a:r>
              <a:rPr lang="en-US" dirty="0"/>
              <a:t>LAB has limited human </a:t>
            </a:r>
            <a:r>
              <a:rPr lang="en-US" dirty="0" smtClean="0"/>
              <a:t>resources</a:t>
            </a:r>
            <a:r>
              <a:rPr lang="en-US" dirty="0"/>
              <a:t>. </a:t>
            </a:r>
          </a:p>
          <a:p>
            <a:endParaRPr lang="en-US" dirty="0"/>
          </a:p>
        </p:txBody>
      </p:sp>
    </p:spTree>
    <p:extLst>
      <p:ext uri="{BB962C8B-B14F-4D97-AF65-F5344CB8AC3E}">
        <p14:creationId xmlns:p14="http://schemas.microsoft.com/office/powerpoint/2010/main" val="41450979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829" y="335846"/>
            <a:ext cx="8810171" cy="6555641"/>
          </a:xfrm>
          <a:prstGeom prst="rect">
            <a:avLst/>
          </a:prstGeom>
        </p:spPr>
        <p:txBody>
          <a:bodyPr wrap="square">
            <a:spAutoFit/>
          </a:bodyPr>
          <a:lstStyle/>
          <a:p>
            <a:r>
              <a:rPr lang="en-US" sz="2000" dirty="0" smtClean="0">
                <a:solidFill>
                  <a:schemeClr val="accent1">
                    <a:lumMod val="75000"/>
                  </a:schemeClr>
                </a:solidFill>
              </a:rPr>
              <a:t>EXTENT OF IMPLEMENTATION OF CORRECTIONAL SERVICES</a:t>
            </a:r>
            <a:r>
              <a:rPr lang="en-US" sz="2800" dirty="0">
                <a:solidFill>
                  <a:prstClr val="black"/>
                </a:solidFill>
                <a:latin typeface="__fkGroteskNeue_598ab8"/>
              </a:rPr>
              <a:t/>
            </a:r>
            <a:br>
              <a:rPr lang="en-US" sz="2800" dirty="0">
                <a:solidFill>
                  <a:prstClr val="black"/>
                </a:solidFill>
                <a:latin typeface="__fkGroteskNeue_598ab8"/>
              </a:rPr>
            </a:br>
            <a:endParaRPr lang="en-US" sz="2000" dirty="0" smtClean="0"/>
          </a:p>
          <a:p>
            <a:pPr marL="342900" indent="-342900" algn="just">
              <a:buFont typeface="Wingdings" panose="05000000000000000000" pitchFamily="2" charset="2"/>
              <a:buChar char="Ø"/>
            </a:pPr>
            <a:r>
              <a:rPr lang="en-US" sz="2000" dirty="0" smtClean="0"/>
              <a:t>The </a:t>
            </a:r>
            <a:r>
              <a:rPr lang="en-US" sz="2000" dirty="0"/>
              <a:t>audit found that 54% of the inmates have </a:t>
            </a:r>
            <a:r>
              <a:rPr lang="en-US" sz="2000" dirty="0" smtClean="0"/>
              <a:t>access to </a:t>
            </a:r>
            <a:r>
              <a:rPr lang="en-US" sz="2000" dirty="0"/>
              <a:t>Rehabilitation centres where various </a:t>
            </a:r>
            <a:r>
              <a:rPr lang="en-US" sz="2000" dirty="0" err="1"/>
              <a:t>programmes</a:t>
            </a:r>
            <a:r>
              <a:rPr lang="en-US" sz="2000" dirty="0"/>
              <a:t> and services are provided to support their rehabilitation and reintegration into society. </a:t>
            </a:r>
            <a:endParaRPr lang="en-US" sz="2000" dirty="0" smtClean="0"/>
          </a:p>
          <a:p>
            <a:pPr marL="342900" indent="-342900" algn="just">
              <a:buFont typeface="Wingdings" panose="05000000000000000000" pitchFamily="2" charset="2"/>
              <a:buChar char="Ø"/>
            </a:pPr>
            <a:r>
              <a:rPr lang="en-US" sz="2000" dirty="0" smtClean="0"/>
              <a:t>52</a:t>
            </a:r>
            <a:r>
              <a:rPr lang="en-US" sz="2000" dirty="0"/>
              <a:t>% of the inmates have observed a shift in the approach taken by correctional centres, which they now perceive to be more focused on correction and rehabilitation rather than punishment. </a:t>
            </a:r>
            <a:endParaRPr lang="en-US" sz="2000" dirty="0" smtClean="0"/>
          </a:p>
          <a:p>
            <a:pPr marL="342900" indent="-342900" algn="just">
              <a:buFont typeface="Wingdings" panose="05000000000000000000" pitchFamily="2" charset="2"/>
              <a:buChar char="Ø"/>
            </a:pPr>
            <a:r>
              <a:rPr lang="en-US" sz="2000" dirty="0" smtClean="0"/>
              <a:t>67</a:t>
            </a:r>
            <a:r>
              <a:rPr lang="en-US" sz="2000" dirty="0"/>
              <a:t>% of the inmates are aware of the availability of counselling services within the correctional centres. These services aim to address their psychological and emotional needs, providing support during their incarceration. </a:t>
            </a:r>
            <a:endParaRPr lang="en-US" sz="2000" dirty="0" smtClean="0"/>
          </a:p>
          <a:p>
            <a:pPr marL="342900" indent="-342900" algn="just">
              <a:buFont typeface="Wingdings" panose="05000000000000000000" pitchFamily="2" charset="2"/>
              <a:buChar char="Ø"/>
            </a:pPr>
            <a:r>
              <a:rPr lang="en-US" sz="2000" dirty="0" smtClean="0"/>
              <a:t>56</a:t>
            </a:r>
            <a:r>
              <a:rPr lang="en-US" sz="2000" dirty="0"/>
              <a:t>% of the inmates are aware of the rehabilitation </a:t>
            </a:r>
            <a:r>
              <a:rPr lang="en-US" sz="2000" dirty="0" err="1"/>
              <a:t>programmes</a:t>
            </a:r>
            <a:r>
              <a:rPr lang="en-US" sz="2000" dirty="0"/>
              <a:t> offered to them.</a:t>
            </a:r>
          </a:p>
          <a:p>
            <a:pPr algn="just"/>
            <a:r>
              <a:rPr lang="en-US" sz="2000" dirty="0"/>
              <a:t> These </a:t>
            </a:r>
            <a:r>
              <a:rPr lang="en-US" sz="2000" dirty="0" smtClean="0"/>
              <a:t>programs </a:t>
            </a:r>
            <a:r>
              <a:rPr lang="en-US" sz="2000" dirty="0"/>
              <a:t>encompass various activities and interventions aimed at improving their skills, education and overall well-being to </a:t>
            </a:r>
            <a:r>
              <a:rPr lang="en-US" sz="2000" dirty="0" smtClean="0"/>
              <a:t>facilitate successful reintegration into society.</a:t>
            </a:r>
          </a:p>
          <a:p>
            <a:pPr algn="just"/>
            <a:endParaRPr lang="en-US" sz="2000" dirty="0"/>
          </a:p>
          <a:p>
            <a:pPr marL="342900" indent="-342900" algn="just">
              <a:buFont typeface="Wingdings" panose="05000000000000000000" pitchFamily="2" charset="2"/>
              <a:buChar char="Ø"/>
            </a:pPr>
            <a:r>
              <a:rPr lang="en-US" sz="2000" dirty="0"/>
              <a:t> </a:t>
            </a:r>
            <a:r>
              <a:rPr lang="en-US" sz="2000" dirty="0" smtClean="0"/>
              <a:t>Continued efforts </a:t>
            </a:r>
            <a:r>
              <a:rPr lang="en-US" sz="2000" dirty="0"/>
              <a:t>are being made to provide necessary support and opportunities for inmates to rehabilitate and reintegrate into society effectively. </a:t>
            </a:r>
          </a:p>
        </p:txBody>
      </p:sp>
    </p:spTree>
    <p:extLst>
      <p:ext uri="{BB962C8B-B14F-4D97-AF65-F5344CB8AC3E}">
        <p14:creationId xmlns:p14="http://schemas.microsoft.com/office/powerpoint/2010/main" val="1845907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143" y="0"/>
            <a:ext cx="9739085" cy="6217087"/>
          </a:xfrm>
          <a:prstGeom prst="rect">
            <a:avLst/>
          </a:prstGeom>
        </p:spPr>
        <p:txBody>
          <a:bodyPr wrap="square">
            <a:spAutoFit/>
          </a:bodyPr>
          <a:lstStyle/>
          <a:p>
            <a:r>
              <a:rPr lang="en-US" dirty="0" smtClean="0"/>
              <a:t> </a:t>
            </a:r>
            <a:r>
              <a:rPr lang="en-US" sz="3600" dirty="0">
                <a:solidFill>
                  <a:schemeClr val="accent2">
                    <a:lumMod val="75000"/>
                  </a:schemeClr>
                </a:solidFill>
                <a:latin typeface="Bahnschrift SemiLight Condensed" panose="020B0502040204020203" pitchFamily="34" charset="0"/>
                <a:ea typeface="Calibri" panose="020F0502020204030204" pitchFamily="34" charset="0"/>
                <a:cs typeface="Times New Roman" panose="02020603050405020304" pitchFamily="18" charset="0"/>
              </a:rPr>
              <a:t>Overcrowding in Zambia Correctional </a:t>
            </a:r>
            <a:r>
              <a:rPr lang="en-US" sz="3600" dirty="0" smtClean="0">
                <a:solidFill>
                  <a:schemeClr val="accent2">
                    <a:lumMod val="75000"/>
                  </a:schemeClr>
                </a:solidFill>
                <a:latin typeface="Bahnschrift SemiLight Condensed" panose="020B0502040204020203" pitchFamily="34" charset="0"/>
                <a:ea typeface="Calibri" panose="020F0502020204030204" pitchFamily="34" charset="0"/>
                <a:cs typeface="Times New Roman" panose="02020603050405020304" pitchFamily="18" charset="0"/>
              </a:rPr>
              <a:t>Service Facilities: </a:t>
            </a:r>
            <a:r>
              <a:rPr lang="en-US" sz="3600" dirty="0">
                <a:solidFill>
                  <a:schemeClr val="accent2">
                    <a:lumMod val="75000"/>
                  </a:schemeClr>
                </a:solidFill>
                <a:latin typeface="Bahnschrift SemiLight Condensed" panose="020B0502040204020203" pitchFamily="34" charset="0"/>
                <a:ea typeface="Calibri" panose="020F0502020204030204" pitchFamily="34" charset="0"/>
                <a:cs typeface="Times New Roman" panose="02020603050405020304" pitchFamily="18" charset="0"/>
              </a:rPr>
              <a:t/>
            </a:r>
            <a:br>
              <a:rPr lang="en-US" sz="3600" dirty="0">
                <a:solidFill>
                  <a:schemeClr val="accent2">
                    <a:lumMod val="75000"/>
                  </a:schemeClr>
                </a:solidFill>
                <a:latin typeface="Bahnschrift SemiLight Condensed" panose="020B0502040204020203" pitchFamily="34" charset="0"/>
                <a:ea typeface="Calibri" panose="020F0502020204030204" pitchFamily="34" charset="0"/>
                <a:cs typeface="Times New Roman" panose="02020603050405020304" pitchFamily="18" charset="0"/>
              </a:rPr>
            </a:br>
            <a:r>
              <a:rPr lang="en-US" sz="3600" dirty="0">
                <a:solidFill>
                  <a:schemeClr val="accent2">
                    <a:lumMod val="75000"/>
                  </a:schemeClr>
                </a:solidFill>
                <a:latin typeface="Bahnschrift SemiLight Condensed" panose="020B0502040204020203" pitchFamily="34" charset="0"/>
                <a:ea typeface="Calibri" panose="020F0502020204030204" pitchFamily="34" charset="0"/>
                <a:cs typeface="Times New Roman" panose="02020603050405020304" pitchFamily="18" charset="0"/>
              </a:rPr>
              <a:t>The Underlying Challenge and Its Impact on Inmates’ </a:t>
            </a:r>
            <a:r>
              <a:rPr lang="en-US" sz="3600" dirty="0" smtClean="0">
                <a:solidFill>
                  <a:schemeClr val="accent2">
                    <a:lumMod val="75000"/>
                  </a:schemeClr>
                </a:solidFill>
                <a:latin typeface="Bahnschrift SemiLight Condensed" panose="020B0502040204020203" pitchFamily="34" charset="0"/>
                <a:ea typeface="Calibri" panose="020F0502020204030204" pitchFamily="34" charset="0"/>
                <a:cs typeface="Times New Roman" panose="02020603050405020304" pitchFamily="18" charset="0"/>
              </a:rPr>
              <a:t>Rights</a:t>
            </a:r>
          </a:p>
          <a:p>
            <a:endParaRPr lang="en-US" sz="2000" dirty="0" smtClean="0">
              <a:solidFill>
                <a:schemeClr val="accent1">
                  <a:lumMod val="50000"/>
                </a:schemeClr>
              </a:solidFill>
            </a:endParaRPr>
          </a:p>
          <a:p>
            <a:endParaRPr lang="en-US" dirty="0"/>
          </a:p>
          <a:p>
            <a:pPr marL="342900" indent="-342900">
              <a:buFont typeface="Wingdings" panose="05000000000000000000" pitchFamily="2" charset="2"/>
              <a:buChar char="v"/>
            </a:pPr>
            <a:r>
              <a:rPr lang="en-US" sz="2400" dirty="0" smtClean="0"/>
              <a:t>It must be noted that like </a:t>
            </a:r>
            <a:r>
              <a:rPr lang="en-US" sz="2400" dirty="0"/>
              <a:t>the first </a:t>
            </a:r>
            <a:r>
              <a:rPr lang="en-US" sz="2400" dirty="0" smtClean="0"/>
              <a:t>audit which was conducted in 2009, 14 years later, the second audit also </a:t>
            </a:r>
            <a:r>
              <a:rPr lang="en-US" sz="2400" dirty="0"/>
              <a:t>found overcrowding </a:t>
            </a:r>
            <a:r>
              <a:rPr lang="en-US" sz="2400" dirty="0" smtClean="0"/>
              <a:t> in correctional facilities to </a:t>
            </a:r>
            <a:r>
              <a:rPr lang="en-US" sz="2400" dirty="0"/>
              <a:t>be the biggest challenge facing the </a:t>
            </a:r>
            <a:r>
              <a:rPr lang="en-US" sz="2400" dirty="0" smtClean="0"/>
              <a:t>ZCS.</a:t>
            </a:r>
          </a:p>
          <a:p>
            <a:r>
              <a:rPr lang="en-US" sz="2400" dirty="0" smtClean="0"/>
              <a:t> </a:t>
            </a:r>
            <a:endParaRPr lang="en-US" sz="2400" dirty="0"/>
          </a:p>
          <a:p>
            <a:pPr marL="342900" indent="-342900">
              <a:buFont typeface="Wingdings" panose="05000000000000000000" pitchFamily="2" charset="2"/>
              <a:buChar char="v"/>
            </a:pPr>
            <a:r>
              <a:rPr lang="en-US" sz="2400" dirty="0" smtClean="0"/>
              <a:t>The report reveals that all </a:t>
            </a:r>
            <a:r>
              <a:rPr lang="en-US" sz="2400" dirty="0"/>
              <a:t>the challenges identified in the first audit have persisted and are among those identified in the </a:t>
            </a:r>
            <a:r>
              <a:rPr lang="en-US" sz="2400" dirty="0" smtClean="0"/>
              <a:t>second audit.</a:t>
            </a:r>
          </a:p>
          <a:p>
            <a:r>
              <a:rPr lang="en-US" sz="2400" dirty="0" smtClean="0"/>
              <a:t> </a:t>
            </a:r>
            <a:endParaRPr lang="en-US" sz="2400" dirty="0"/>
          </a:p>
          <a:p>
            <a:pPr marL="342900" indent="-342900">
              <a:buFont typeface="Wingdings" panose="05000000000000000000" pitchFamily="2" charset="2"/>
              <a:buChar char="v"/>
            </a:pPr>
            <a:r>
              <a:rPr lang="en-US" sz="2400" dirty="0" smtClean="0"/>
              <a:t>In </a:t>
            </a:r>
            <a:r>
              <a:rPr lang="en-US" sz="2400" dirty="0"/>
              <a:t>addition, the second audit found that there were serious violations of inmates’ human rights, many of which were </a:t>
            </a:r>
            <a:r>
              <a:rPr lang="en-US" sz="2400" dirty="0" smtClean="0"/>
              <a:t>attributed </a:t>
            </a:r>
            <a:r>
              <a:rPr lang="en-US" sz="2400" dirty="0"/>
              <a:t>to the problems of overcrowding and inadequate </a:t>
            </a:r>
            <a:r>
              <a:rPr lang="en-US" sz="2400" dirty="0" smtClean="0"/>
              <a:t>infrastructure </a:t>
            </a:r>
            <a:endParaRPr lang="en-US" sz="2400" dirty="0"/>
          </a:p>
        </p:txBody>
      </p:sp>
    </p:spTree>
    <p:extLst>
      <p:ext uri="{BB962C8B-B14F-4D97-AF65-F5344CB8AC3E}">
        <p14:creationId xmlns:p14="http://schemas.microsoft.com/office/powerpoint/2010/main" val="39076201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9944" y="594864"/>
            <a:ext cx="8476343" cy="6863417"/>
          </a:xfrm>
          <a:prstGeom prst="rect">
            <a:avLst/>
          </a:prstGeom>
        </p:spPr>
        <p:txBody>
          <a:bodyPr wrap="square">
            <a:spAutoFit/>
          </a:bodyPr>
          <a:lstStyle/>
          <a:p>
            <a:pPr marL="285750" indent="-285750" algn="just">
              <a:buFont typeface="Wingdings" panose="05000000000000000000" pitchFamily="2" charset="2"/>
              <a:buChar char="§"/>
            </a:pPr>
            <a:r>
              <a:rPr lang="en-US" sz="2000" dirty="0" smtClean="0"/>
              <a:t>As evidenced by the findings of the prison audit report of 2023,Overcrowding </a:t>
            </a:r>
            <a:r>
              <a:rPr lang="en-US" sz="2000" dirty="0"/>
              <a:t>in correctional facilities  is a very big challenge </a:t>
            </a:r>
            <a:r>
              <a:rPr lang="en-US" sz="2000" dirty="0" smtClean="0"/>
              <a:t>faced by the Zambia Correctional Service . </a:t>
            </a:r>
          </a:p>
          <a:p>
            <a:pPr marL="285750" indent="-285750" algn="just">
              <a:buFont typeface="Wingdings" panose="05000000000000000000" pitchFamily="2" charset="2"/>
              <a:buChar char="§"/>
            </a:pPr>
            <a:endParaRPr lang="en-US" sz="2000" dirty="0" smtClean="0"/>
          </a:p>
          <a:p>
            <a:pPr marL="285750" indent="-285750" algn="just">
              <a:buFont typeface="Wingdings" panose="05000000000000000000" pitchFamily="2" charset="2"/>
              <a:buChar char="§"/>
            </a:pPr>
            <a:r>
              <a:rPr lang="en-US" sz="2000" dirty="0" smtClean="0">
                <a:solidFill>
                  <a:prstClr val="black">
                    <a:lumMod val="75000"/>
                    <a:lumOff val="25000"/>
                  </a:prstClr>
                </a:solidFill>
              </a:rPr>
              <a:t>It </a:t>
            </a:r>
            <a:r>
              <a:rPr lang="en-US" sz="2000" dirty="0">
                <a:solidFill>
                  <a:prstClr val="black">
                    <a:lumMod val="75000"/>
                    <a:lumOff val="25000"/>
                  </a:prstClr>
                </a:solidFill>
              </a:rPr>
              <a:t>is worth noting that the population of inmates  in Zambia is in constant flux due to regular admissions and discharges on daily basis</a:t>
            </a:r>
            <a:r>
              <a:rPr lang="en-US" sz="2000" dirty="0" smtClean="0">
                <a:solidFill>
                  <a:prstClr val="black">
                    <a:lumMod val="75000"/>
                    <a:lumOff val="25000"/>
                  </a:prstClr>
                </a:solidFill>
              </a:rPr>
              <a:t>.</a:t>
            </a:r>
          </a:p>
          <a:p>
            <a:pPr marL="285750" indent="-285750" algn="just">
              <a:buFont typeface="Wingdings" panose="05000000000000000000" pitchFamily="2" charset="2"/>
              <a:buChar char="§"/>
            </a:pPr>
            <a:endParaRPr lang="en-US" sz="2000" dirty="0" smtClean="0">
              <a:solidFill>
                <a:prstClr val="black">
                  <a:lumMod val="75000"/>
                  <a:lumOff val="25000"/>
                </a:prstClr>
              </a:solidFill>
            </a:endParaRPr>
          </a:p>
          <a:p>
            <a:pPr marL="285750" indent="-285750" algn="just">
              <a:buFont typeface="Wingdings" panose="05000000000000000000" pitchFamily="2" charset="2"/>
              <a:buChar char="§"/>
            </a:pPr>
            <a:r>
              <a:rPr lang="en-US" sz="2000" dirty="0" smtClean="0">
                <a:solidFill>
                  <a:prstClr val="black">
                    <a:lumMod val="75000"/>
                    <a:lumOff val="25000"/>
                  </a:prstClr>
                </a:solidFill>
              </a:rPr>
              <a:t> As </a:t>
            </a:r>
            <a:r>
              <a:rPr lang="en-US" sz="2000" dirty="0">
                <a:solidFill>
                  <a:prstClr val="black">
                    <a:lumMod val="75000"/>
                    <a:lumOff val="25000"/>
                  </a:prstClr>
                </a:solidFill>
              </a:rPr>
              <a:t>of today,16</a:t>
            </a:r>
            <a:r>
              <a:rPr lang="en-US" sz="2000" baseline="30000" dirty="0">
                <a:solidFill>
                  <a:prstClr val="black">
                    <a:lumMod val="75000"/>
                    <a:lumOff val="25000"/>
                  </a:prstClr>
                </a:solidFill>
              </a:rPr>
              <a:t>th</a:t>
            </a:r>
            <a:r>
              <a:rPr lang="en-US" sz="2000" dirty="0">
                <a:solidFill>
                  <a:prstClr val="black">
                    <a:lumMod val="75000"/>
                    <a:lumOff val="25000"/>
                  </a:prstClr>
                </a:solidFill>
              </a:rPr>
              <a:t> September, 2023, the Zambia Correctional Services (ZCS) has a total of </a:t>
            </a:r>
            <a:r>
              <a:rPr lang="en-US" sz="2000" dirty="0" smtClean="0">
                <a:solidFill>
                  <a:prstClr val="black">
                    <a:lumMod val="75000"/>
                    <a:lumOff val="25000"/>
                  </a:prstClr>
                </a:solidFill>
              </a:rPr>
              <a:t>27, 947 </a:t>
            </a:r>
            <a:r>
              <a:rPr lang="en-US" sz="2000" dirty="0">
                <a:solidFill>
                  <a:prstClr val="black">
                    <a:lumMod val="75000"/>
                    <a:lumOff val="25000"/>
                  </a:prstClr>
                </a:solidFill>
              </a:rPr>
              <a:t>inmates against a holding capacity of 10 500</a:t>
            </a:r>
            <a:r>
              <a:rPr lang="en-US" sz="2000" dirty="0" smtClean="0">
                <a:solidFill>
                  <a:prstClr val="black">
                    <a:lumMod val="75000"/>
                    <a:lumOff val="25000"/>
                  </a:prstClr>
                </a:solidFill>
              </a:rPr>
              <a:t>.</a:t>
            </a:r>
            <a:r>
              <a:rPr lang="en-US" sz="2000" dirty="0"/>
              <a:t> </a:t>
            </a:r>
            <a:endParaRPr lang="en-US" sz="2000" dirty="0" smtClean="0"/>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overcrowding manifests as a systemic issue that requires concerted efforts from all key players in the criminal justice system, namely</a:t>
            </a:r>
            <a:r>
              <a:rPr lang="en-US" sz="2000" dirty="0" smtClean="0">
                <a:ea typeface="Calibri" panose="020F0502020204030204" pitchFamily="34" charset="0"/>
                <a:cs typeface="Times New Roman" panose="02020603050405020304" pitchFamily="18" charset="0"/>
              </a:rPr>
              <a:t>:</a:t>
            </a:r>
          </a:p>
          <a:p>
            <a:pPr marL="285750" indent="-285750" algn="just">
              <a:buFont typeface="Wingdings" panose="05000000000000000000" pitchFamily="2" charset="2"/>
              <a:buChar char="§"/>
            </a:pPr>
            <a:r>
              <a:rPr lang="en-US" sz="2000" dirty="0" smtClean="0">
                <a:ea typeface="Calibri" panose="020F0502020204030204" pitchFamily="34" charset="0"/>
                <a:cs typeface="Times New Roman" panose="02020603050405020304" pitchFamily="18" charset="0"/>
              </a:rPr>
              <a:t>Zambia </a:t>
            </a:r>
            <a:r>
              <a:rPr lang="en-US" sz="2000" dirty="0">
                <a:ea typeface="Calibri" panose="020F0502020204030204" pitchFamily="34" charset="0"/>
                <a:cs typeface="Times New Roman" panose="02020603050405020304" pitchFamily="18" charset="0"/>
              </a:rPr>
              <a:t>Police Service (ZPS) </a:t>
            </a:r>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Judiciary </a:t>
            </a:r>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National Legal Aid Board (LAB) </a:t>
            </a:r>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National Prosecutions Authority (NPA) </a:t>
            </a:r>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Drug Enforcement Commission (DEC)</a:t>
            </a:r>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National Parole Board(NPB)</a:t>
            </a:r>
          </a:p>
          <a:p>
            <a:pPr marL="285750" indent="-285750" algn="just">
              <a:buFont typeface="Wingdings" panose="05000000000000000000" pitchFamily="2" charset="2"/>
              <a:buChar char="§"/>
            </a:pPr>
            <a:r>
              <a:rPr lang="en-US" sz="2000" dirty="0">
                <a:ea typeface="Calibri" panose="020F0502020204030204" pitchFamily="34" charset="0"/>
                <a:cs typeface="Times New Roman" panose="02020603050405020304" pitchFamily="18" charset="0"/>
              </a:rPr>
              <a:t> Zambia Correctional Service (ZCS) </a:t>
            </a:r>
          </a:p>
          <a:p>
            <a:pPr marL="285750" indent="-285750" algn="just">
              <a:buFont typeface="Wingdings" panose="05000000000000000000" pitchFamily="2" charset="2"/>
              <a:buChar char="§"/>
            </a:pPr>
            <a:endParaRPr lang="en-US" sz="2000" dirty="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
            </a:pPr>
            <a:endParaRPr lang="en-US" sz="2000" dirty="0"/>
          </a:p>
          <a:p>
            <a:pPr marL="285750" indent="-285750" algn="just">
              <a:buFont typeface="Wingdings" panose="05000000000000000000" pitchFamily="2" charset="2"/>
              <a:buChar char="§"/>
            </a:pPr>
            <a:endParaRPr lang="en-US" sz="2000" dirty="0"/>
          </a:p>
        </p:txBody>
      </p:sp>
    </p:spTree>
    <p:extLst>
      <p:ext uri="{BB962C8B-B14F-4D97-AF65-F5344CB8AC3E}">
        <p14:creationId xmlns:p14="http://schemas.microsoft.com/office/powerpoint/2010/main" val="315150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2">
                    <a:lumMod val="75000"/>
                  </a:schemeClr>
                </a:solidFill>
              </a:rPr>
              <a:t>					INTRODUCTION</a:t>
            </a:r>
            <a:endParaRPr lang="en-US" sz="3200" dirty="0">
              <a:solidFill>
                <a:schemeClr val="accent2">
                  <a:lumMod val="75000"/>
                </a:schemeClr>
              </a:solidFill>
            </a:endParaRPr>
          </a:p>
        </p:txBody>
      </p:sp>
      <p:sp>
        <p:nvSpPr>
          <p:cNvPr id="3" name="Content Placeholder 2"/>
          <p:cNvSpPr>
            <a:spLocks noGrp="1"/>
          </p:cNvSpPr>
          <p:nvPr>
            <p:ph idx="1"/>
          </p:nvPr>
        </p:nvSpPr>
        <p:spPr>
          <a:xfrm>
            <a:off x="583204" y="1385047"/>
            <a:ext cx="8596668" cy="5190565"/>
          </a:xfrm>
        </p:spPr>
        <p:txBody>
          <a:bodyPr>
            <a:noAutofit/>
          </a:bodyPr>
          <a:lstStyle/>
          <a:p>
            <a:endParaRPr lang="en-US" sz="2000" dirty="0"/>
          </a:p>
          <a:p>
            <a:r>
              <a:rPr lang="en-US" sz="2000" dirty="0"/>
              <a:t>The Zambia Correctional Service is established under Article 193(1) of the Constitution of Zambia and is governed by the Corrections Act No. 37 of 2021 of the Laws of </a:t>
            </a:r>
            <a:r>
              <a:rPr lang="en-US" sz="2000" dirty="0" smtClean="0"/>
              <a:t>Zambia.</a:t>
            </a:r>
            <a:endParaRPr lang="en-US" sz="2000" dirty="0"/>
          </a:p>
          <a:p>
            <a:r>
              <a:rPr lang="en-US" sz="2000" dirty="0" smtClean="0"/>
              <a:t> </a:t>
            </a:r>
            <a:r>
              <a:rPr lang="en-US" sz="2000" dirty="0"/>
              <a:t>M</a:t>
            </a:r>
            <a:r>
              <a:rPr lang="en-US" sz="2000" dirty="0" smtClean="0"/>
              <a:t>andated </a:t>
            </a:r>
            <a:r>
              <a:rPr lang="en-US" sz="2000" dirty="0"/>
              <a:t>to manage, regulate and ensure the security of Prisons and </a:t>
            </a:r>
            <a:r>
              <a:rPr lang="en-US" sz="2000" dirty="0" smtClean="0"/>
              <a:t>Correctional centres as well as to perform other functions as prescribed. Article 193(4)</a:t>
            </a:r>
          </a:p>
          <a:p>
            <a:r>
              <a:rPr lang="en-US" sz="2000" b="1" i="1" dirty="0" smtClean="0">
                <a:solidFill>
                  <a:prstClr val="black"/>
                </a:solidFill>
                <a:latin typeface="Bookman Old Style" panose="02050604050505020204" pitchFamily="18" charset="0"/>
                <a:ea typeface="Times New Roman" panose="02020603050405020304" pitchFamily="18" charset="0"/>
                <a:cs typeface="Times New Roman" panose="02020603050405020304" pitchFamily="18" charset="0"/>
              </a:rPr>
              <a:t> </a:t>
            </a:r>
            <a:r>
              <a:rPr lang="en-US" sz="2000" b="1" i="1" dirty="0" smtClean="0">
                <a:solidFill>
                  <a:prstClr val="black"/>
                </a:solidFill>
                <a:ea typeface="Times New Roman" panose="02020603050405020304" pitchFamily="18" charset="0"/>
                <a:cs typeface="Times New Roman" panose="02020603050405020304" pitchFamily="18" charset="0"/>
              </a:rPr>
              <a:t>Mission </a:t>
            </a:r>
            <a:r>
              <a:rPr lang="en-US" sz="2000" b="1" i="1" dirty="0">
                <a:solidFill>
                  <a:prstClr val="black"/>
                </a:solidFill>
                <a:ea typeface="Times New Roman" panose="02020603050405020304" pitchFamily="18" charset="0"/>
                <a:cs typeface="Times New Roman" panose="02020603050405020304" pitchFamily="18" charset="0"/>
              </a:rPr>
              <a:t>Statement</a:t>
            </a:r>
          </a:p>
          <a:p>
            <a:pPr marL="0" lvl="0" indent="0" algn="just">
              <a:lnSpc>
                <a:spcPct val="107000"/>
              </a:lnSpc>
              <a:spcBef>
                <a:spcPts val="0"/>
              </a:spcBef>
              <a:buClrTx/>
              <a:buSzTx/>
              <a:buNone/>
            </a:pPr>
            <a:r>
              <a:rPr lang="en-US" b="1" dirty="0">
                <a:solidFill>
                  <a:prstClr val="black"/>
                </a:solidFill>
                <a:ea typeface="Calibri" panose="020F0502020204030204" pitchFamily="34" charset="0"/>
                <a:cs typeface="Arial" panose="020B0604020202020204" pitchFamily="34" charset="0"/>
              </a:rPr>
              <a:t>“</a:t>
            </a:r>
            <a:r>
              <a:rPr lang="en-US" b="1" i="1" dirty="0">
                <a:solidFill>
                  <a:prstClr val="black"/>
                </a:solidFill>
                <a:ea typeface="Calibri" panose="020F0502020204030204" pitchFamily="34" charset="0"/>
                <a:cs typeface="Arial" panose="020B0604020202020204" pitchFamily="34" charset="0"/>
              </a:rPr>
              <a:t>To provide humane custody and correctional services for maintaining community safety and reformation of inmates.”</a:t>
            </a:r>
            <a:endParaRPr lang="en-US" sz="1600" dirty="0">
              <a:solidFill>
                <a:prstClr val="black"/>
              </a:solidFill>
              <a:ea typeface="Calibri" panose="020F0502020204030204" pitchFamily="34" charset="0"/>
              <a:cs typeface="Times New Roman" panose="02020603050405020304" pitchFamily="18" charset="0"/>
            </a:endParaRPr>
          </a:p>
          <a:p>
            <a:endParaRPr lang="en-US" sz="2000" dirty="0"/>
          </a:p>
          <a:p>
            <a:pPr marL="0" indent="0">
              <a:buNone/>
            </a:pPr>
            <a:endParaRPr lang="en-US" sz="2000" dirty="0"/>
          </a:p>
          <a:p>
            <a:endParaRPr lang="en-US" sz="2000" dirty="0"/>
          </a:p>
        </p:txBody>
      </p:sp>
    </p:spTree>
    <p:extLst>
      <p:ext uri="{BB962C8B-B14F-4D97-AF65-F5344CB8AC3E}">
        <p14:creationId xmlns:p14="http://schemas.microsoft.com/office/powerpoint/2010/main" val="2008694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687" y="565113"/>
            <a:ext cx="9884228" cy="6345327"/>
          </a:xfrm>
          <a:prstGeom prst="rect">
            <a:avLst/>
          </a:prstGeom>
        </p:spPr>
        <p:txBody>
          <a:bodyPr wrap="square">
            <a:spAutoFit/>
          </a:bodyPr>
          <a:lstStyle/>
          <a:p>
            <a:pPr algn="just"/>
            <a:r>
              <a:rPr lang="en-US" sz="2000" dirty="0"/>
              <a:t>Overcrowding creates severe conditions that directly undermine inmates' rights and well-being, </a:t>
            </a:r>
            <a:r>
              <a:rPr lang="en-US" sz="2000" dirty="0" smtClean="0"/>
              <a:t>in the following ways:</a:t>
            </a:r>
            <a:endParaRPr lang="en-US" sz="2000" dirty="0"/>
          </a:p>
          <a:p>
            <a:pPr algn="just"/>
            <a:r>
              <a:rPr lang="en-US" sz="2000" dirty="0"/>
              <a:t> </a:t>
            </a:r>
          </a:p>
          <a:p>
            <a:pPr marL="342900" indent="-342900" algn="just">
              <a:buFont typeface="Wingdings" panose="05000000000000000000" pitchFamily="2" charset="2"/>
              <a:buChar char="q"/>
            </a:pPr>
            <a:r>
              <a:rPr lang="en-US" sz="2000" dirty="0"/>
              <a:t>Inadequate Living Conditions: Overcrowded cells lead to inmates sharing small spaces with insufficient ventilation, sanitation, and basic amenities. This environment is a direct violation of their right to humane living </a:t>
            </a:r>
            <a:r>
              <a:rPr lang="en-US" sz="2000" dirty="0" smtClean="0"/>
              <a:t>conditions.</a:t>
            </a:r>
          </a:p>
          <a:p>
            <a:pPr marL="342900" indent="-342900" algn="just">
              <a:buFont typeface="Wingdings" panose="05000000000000000000" pitchFamily="2" charset="2"/>
              <a:buChar char="q"/>
            </a:pPr>
            <a:r>
              <a:rPr lang="en-US" sz="2000" dirty="0" smtClean="0"/>
              <a:t>Limited </a:t>
            </a:r>
            <a:r>
              <a:rPr lang="en-US" sz="2000" dirty="0"/>
              <a:t>Access to Health Services: Overcrowding strains the capacity of health personnel in correctional facilities, limiting inmates' access to medical care and increasing the risk of infectious disease outbreaks, such as tuberculosis</a:t>
            </a:r>
            <a:r>
              <a:rPr lang="en-US" sz="2000" dirty="0" smtClean="0"/>
              <a:t>.</a:t>
            </a:r>
            <a:r>
              <a:rPr lang="en-US" sz="2000" dirty="0">
                <a:solidFill>
                  <a:prstClr val="black">
                    <a:lumMod val="75000"/>
                    <a:lumOff val="25000"/>
                  </a:prstClr>
                </a:solidFill>
              </a:rPr>
              <a:t> </a:t>
            </a:r>
          </a:p>
          <a:p>
            <a:pPr marL="342900" indent="-342900" algn="just">
              <a:buFont typeface="Wingdings" panose="05000000000000000000" pitchFamily="2" charset="2"/>
              <a:buChar char="q"/>
            </a:pPr>
            <a:r>
              <a:rPr lang="en-US" sz="2000" dirty="0" smtClean="0">
                <a:solidFill>
                  <a:prstClr val="black">
                    <a:lumMod val="75000"/>
                    <a:lumOff val="25000"/>
                  </a:prstClr>
                </a:solidFill>
              </a:rPr>
              <a:t>Diminished </a:t>
            </a:r>
            <a:r>
              <a:rPr lang="en-US" sz="2000" dirty="0">
                <a:solidFill>
                  <a:prstClr val="black">
                    <a:lumMod val="75000"/>
                    <a:lumOff val="25000"/>
                  </a:prstClr>
                </a:solidFill>
              </a:rPr>
              <a:t>Rehabilitation Efforts: With the facilities overwhelmed by the number of inmates, the Correctional Service is unable to effectively provide rehabilitation programs that would help reintegrate offenders back into society. Instead, the environment fosters recidivism rather than </a:t>
            </a:r>
            <a:r>
              <a:rPr lang="en-US" sz="2000" dirty="0" smtClean="0">
                <a:solidFill>
                  <a:prstClr val="black">
                    <a:lumMod val="75000"/>
                    <a:lumOff val="25000"/>
                  </a:prstClr>
                </a:solidFill>
              </a:rPr>
              <a:t>rehabilitation.</a:t>
            </a:r>
          </a:p>
          <a:p>
            <a:pPr marL="342900" indent="-342900" algn="just">
              <a:buFont typeface="Wingdings" panose="05000000000000000000" pitchFamily="2" charset="2"/>
              <a:buChar char="q"/>
            </a:pPr>
            <a:r>
              <a:rPr lang="en-US" sz="2000" dirty="0" smtClean="0">
                <a:solidFill>
                  <a:prstClr val="black">
                    <a:lumMod val="75000"/>
                    <a:lumOff val="25000"/>
                  </a:prstClr>
                </a:solidFill>
              </a:rPr>
              <a:t>Strain </a:t>
            </a:r>
            <a:r>
              <a:rPr lang="en-US" sz="2000" dirty="0">
                <a:solidFill>
                  <a:prstClr val="black">
                    <a:lumMod val="75000"/>
                    <a:lumOff val="25000"/>
                  </a:prstClr>
                </a:solidFill>
              </a:rPr>
              <a:t>on Correctional Officers: Overworked and overwhelmed staff can find it difficult to maintain discipline and order, which in turn compromises inmates' safety and security.</a:t>
            </a:r>
          </a:p>
          <a:p>
            <a:pPr lvl="0">
              <a:spcBef>
                <a:spcPts val="1000"/>
              </a:spcBef>
              <a:buClr>
                <a:srgbClr val="90C226"/>
              </a:buClr>
              <a:buSzPct val="80000"/>
            </a:pPr>
            <a:r>
              <a:rPr lang="en-US" sz="2000" dirty="0" smtClean="0">
                <a:solidFill>
                  <a:prstClr val="black">
                    <a:lumMod val="75000"/>
                    <a:lumOff val="25000"/>
                  </a:prstClr>
                </a:solidFill>
              </a:rPr>
              <a:t>In </a:t>
            </a:r>
            <a:r>
              <a:rPr lang="en-US" sz="2000" dirty="0">
                <a:solidFill>
                  <a:prstClr val="black">
                    <a:lumMod val="75000"/>
                    <a:lumOff val="25000"/>
                  </a:prstClr>
                </a:solidFill>
              </a:rPr>
              <a:t>essence, overcrowding violates the inmates' fundamental rights to human dignity, health, and personal development.</a:t>
            </a:r>
          </a:p>
          <a:p>
            <a:pPr marL="342900" indent="-342900" algn="just">
              <a:buFont typeface="Wingdings" panose="05000000000000000000" pitchFamily="2" charset="2"/>
              <a:buChar char="q"/>
            </a:pPr>
            <a:endParaRPr lang="en-US" sz="2000" dirty="0"/>
          </a:p>
          <a:p>
            <a:r>
              <a:rPr lang="en-US" dirty="0"/>
              <a:t> </a:t>
            </a:r>
          </a:p>
        </p:txBody>
      </p:sp>
    </p:spTree>
    <p:extLst>
      <p:ext uri="{BB962C8B-B14F-4D97-AF65-F5344CB8AC3E}">
        <p14:creationId xmlns:p14="http://schemas.microsoft.com/office/powerpoint/2010/main" val="1792207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69411"/>
            <a:ext cx="9390743" cy="4924425"/>
          </a:xfrm>
          <a:prstGeom prst="rect">
            <a:avLst/>
          </a:prstGeom>
        </p:spPr>
        <p:txBody>
          <a:bodyPr wrap="square">
            <a:spAutoFit/>
          </a:bodyPr>
          <a:lstStyle/>
          <a:p>
            <a:r>
              <a:rPr lang="en-US" sz="2800"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THE ZAMBIA CORRECTIONAL SERVICE: AT THE RECEIVING END IN THE CRIMINAL JUSTICE SYSTEM</a:t>
            </a:r>
          </a:p>
          <a:p>
            <a:endParaRPr lang="en-US" dirty="0" smtClean="0">
              <a:solidFill>
                <a:schemeClr val="accent2">
                  <a:lumMod val="75000"/>
                </a:schemeClr>
              </a:solidFill>
            </a:endParaRPr>
          </a:p>
          <a:p>
            <a:pPr marL="342900" indent="-342900">
              <a:buFont typeface="Wingdings" panose="05000000000000000000" pitchFamily="2" charset="2"/>
              <a:buChar char="Ø"/>
            </a:pPr>
            <a:r>
              <a:rPr lang="en-US" sz="2400" dirty="0" smtClean="0"/>
              <a:t>It </a:t>
            </a:r>
            <a:r>
              <a:rPr lang="en-US" sz="2400" dirty="0"/>
              <a:t>is important to understand that the Zambia Correctional Service is at the receiving end of the criminal justice system. </a:t>
            </a:r>
            <a:endParaRPr lang="en-US" sz="2400" dirty="0" smtClean="0"/>
          </a:p>
          <a:p>
            <a:pPr marL="342900" indent="-342900">
              <a:buFont typeface="Wingdings" panose="05000000000000000000" pitchFamily="2" charset="2"/>
              <a:buChar char="Ø"/>
            </a:pPr>
            <a:r>
              <a:rPr lang="en-US" sz="2400" dirty="0" smtClean="0"/>
              <a:t>The </a:t>
            </a:r>
            <a:r>
              <a:rPr lang="en-US" sz="2400" dirty="0"/>
              <a:t>Service's role is to provide custodial and rehabilitative services to inmates once they have been convicted or placed on remand. </a:t>
            </a:r>
            <a:endParaRPr lang="en-US" sz="2400" dirty="0" smtClean="0"/>
          </a:p>
          <a:p>
            <a:pPr marL="342900" indent="-342900">
              <a:buFont typeface="Wingdings" panose="05000000000000000000" pitchFamily="2" charset="2"/>
              <a:buChar char="Ø"/>
            </a:pPr>
            <a:r>
              <a:rPr lang="en-US" sz="2400" dirty="0" smtClean="0"/>
              <a:t>This </a:t>
            </a:r>
            <a:r>
              <a:rPr lang="en-US" sz="2400" dirty="0"/>
              <a:t>places the Service in a reactive position, with little control over the number of inmates entering its facilities</a:t>
            </a:r>
            <a:r>
              <a:rPr lang="en-US" sz="2400" dirty="0" smtClean="0"/>
              <a:t>.</a:t>
            </a:r>
          </a:p>
          <a:p>
            <a:pPr marL="342900" indent="-342900">
              <a:buFont typeface="Wingdings" panose="05000000000000000000" pitchFamily="2" charset="2"/>
              <a:buChar char="Ø"/>
            </a:pPr>
            <a:r>
              <a:rPr lang="en-US" sz="2400" dirty="0"/>
              <a:t> </a:t>
            </a:r>
            <a:r>
              <a:rPr lang="en-US" sz="2400" dirty="0" smtClean="0"/>
              <a:t>The </a:t>
            </a:r>
            <a:r>
              <a:rPr lang="en-US" sz="2400" dirty="0"/>
              <a:t>inflow of inmates is determined by other key players within the criminal justice system, </a:t>
            </a:r>
            <a:r>
              <a:rPr lang="en-US" sz="2400" dirty="0" smtClean="0"/>
              <a:t>specifically the following:</a:t>
            </a:r>
          </a:p>
          <a:p>
            <a:endParaRPr lang="en-US" sz="2400" dirty="0"/>
          </a:p>
        </p:txBody>
      </p:sp>
    </p:spTree>
    <p:extLst>
      <p:ext uri="{BB962C8B-B14F-4D97-AF65-F5344CB8AC3E}">
        <p14:creationId xmlns:p14="http://schemas.microsoft.com/office/powerpoint/2010/main" val="1506373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629" y="1269670"/>
            <a:ext cx="8606971" cy="4093428"/>
          </a:xfrm>
          <a:prstGeom prst="rect">
            <a:avLst/>
          </a:prstGeom>
        </p:spPr>
        <p:txBody>
          <a:bodyPr wrap="square">
            <a:spAutoFit/>
          </a:bodyPr>
          <a:lstStyle/>
          <a:p>
            <a:pPr marL="342900" indent="-342900">
              <a:buFont typeface="Wingdings" panose="05000000000000000000" pitchFamily="2" charset="2"/>
              <a:buChar char="ü"/>
            </a:pPr>
            <a:r>
              <a:rPr lang="en-US" sz="2000" dirty="0"/>
              <a:t>The Police: </a:t>
            </a:r>
            <a:r>
              <a:rPr lang="en-US" sz="2000" dirty="0" smtClean="0"/>
              <a:t>which </a:t>
            </a:r>
            <a:r>
              <a:rPr lang="en-US" sz="2000" dirty="0"/>
              <a:t>arrest suspects and remand them in </a:t>
            </a:r>
            <a:r>
              <a:rPr lang="en-US" sz="2000" dirty="0" smtClean="0"/>
              <a:t>custody.</a:t>
            </a:r>
          </a:p>
          <a:p>
            <a:endParaRPr lang="en-US" sz="2000" dirty="0" smtClean="0"/>
          </a:p>
          <a:p>
            <a:pPr marL="342900" indent="-342900">
              <a:buFont typeface="Wingdings" panose="05000000000000000000" pitchFamily="2" charset="2"/>
              <a:buChar char="ü"/>
            </a:pPr>
            <a:r>
              <a:rPr lang="en-US" sz="2000" dirty="0" smtClean="0"/>
              <a:t>The </a:t>
            </a:r>
            <a:r>
              <a:rPr lang="en-US" sz="2000" dirty="0"/>
              <a:t>National Prosecution Authority: </a:t>
            </a:r>
            <a:r>
              <a:rPr lang="en-US" sz="2000" dirty="0" smtClean="0"/>
              <a:t>which </a:t>
            </a:r>
            <a:r>
              <a:rPr lang="en-US" sz="2000" dirty="0"/>
              <a:t>decides who gets </a:t>
            </a:r>
            <a:r>
              <a:rPr lang="en-US" sz="2000" dirty="0" smtClean="0"/>
              <a:t>prosecuted.</a:t>
            </a:r>
          </a:p>
          <a:p>
            <a:endParaRPr lang="en-US" sz="2000" dirty="0" smtClean="0"/>
          </a:p>
          <a:p>
            <a:pPr marL="342900" indent="-342900">
              <a:buFont typeface="Wingdings" panose="05000000000000000000" pitchFamily="2" charset="2"/>
              <a:buChar char="ü"/>
            </a:pPr>
            <a:r>
              <a:rPr lang="en-US" sz="2000" dirty="0" smtClean="0"/>
              <a:t>The </a:t>
            </a:r>
            <a:r>
              <a:rPr lang="en-US" sz="2000" dirty="0"/>
              <a:t>Judiciary: Which determines sentences and whether to grant </a:t>
            </a:r>
            <a:r>
              <a:rPr lang="en-US" sz="2000" dirty="0" smtClean="0"/>
              <a:t>bail.</a:t>
            </a:r>
          </a:p>
          <a:p>
            <a:endParaRPr lang="en-US" sz="2000" dirty="0" smtClean="0"/>
          </a:p>
          <a:p>
            <a:pPr marL="342900" indent="-342900">
              <a:buFont typeface="Wingdings" panose="05000000000000000000" pitchFamily="2" charset="2"/>
              <a:buChar char="ü"/>
            </a:pPr>
            <a:r>
              <a:rPr lang="en-US" sz="2000" dirty="0" smtClean="0"/>
              <a:t>The </a:t>
            </a:r>
            <a:r>
              <a:rPr lang="en-US" sz="2000" dirty="0"/>
              <a:t>Legal Aid Board: Which represents indigent defendants, many of whom might remain in custody for extended periods awaiting trial.</a:t>
            </a:r>
          </a:p>
          <a:p>
            <a:endParaRPr lang="en-US" sz="2000" dirty="0"/>
          </a:p>
          <a:p>
            <a:r>
              <a:rPr lang="en-US" sz="2000" dirty="0"/>
              <a:t> Given this structure, overcrowding cannot be tackled by the Zambia Correctional Service alone. A collaborative and systemic approach is required, involving all </a:t>
            </a:r>
            <a:r>
              <a:rPr lang="en-US" sz="2000" dirty="0" smtClean="0"/>
              <a:t>actors in the </a:t>
            </a:r>
            <a:r>
              <a:rPr lang="en-US" sz="2000" dirty="0"/>
              <a:t>justice system.</a:t>
            </a:r>
          </a:p>
        </p:txBody>
      </p:sp>
    </p:spTree>
    <p:extLst>
      <p:ext uri="{BB962C8B-B14F-4D97-AF65-F5344CB8AC3E}">
        <p14:creationId xmlns:p14="http://schemas.microsoft.com/office/powerpoint/2010/main" val="2286014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657" y="320825"/>
            <a:ext cx="8723086" cy="6863417"/>
          </a:xfrm>
          <a:prstGeom prst="rect">
            <a:avLst/>
          </a:prstGeom>
        </p:spPr>
        <p:txBody>
          <a:bodyPr wrap="square">
            <a:spAutoFit/>
          </a:bodyPr>
          <a:lstStyle/>
          <a:p>
            <a:r>
              <a:rPr lang="en-US" sz="3200" dirty="0" smtClean="0">
                <a:solidFill>
                  <a:schemeClr val="accent2">
                    <a:lumMod val="75000"/>
                  </a:schemeClr>
                </a:solidFill>
              </a:rPr>
              <a:t>THE ROLE OF OTHER CRIMINAL JUSTICE ACTORS IN ADDRESSING OVERCROWDING</a:t>
            </a:r>
            <a:endParaRPr lang="en-US" sz="1600" dirty="0" smtClean="0">
              <a:solidFill>
                <a:schemeClr val="accent2">
                  <a:lumMod val="75000"/>
                </a:schemeClr>
              </a:solidFill>
            </a:endParaRPr>
          </a:p>
          <a:p>
            <a:endParaRPr lang="en-US" dirty="0"/>
          </a:p>
          <a:p>
            <a:pPr marL="285750" indent="-285750">
              <a:buFont typeface="Wingdings" panose="05000000000000000000" pitchFamily="2" charset="2"/>
              <a:buChar char="Ø"/>
            </a:pPr>
            <a:r>
              <a:rPr lang="en-US" sz="2000" dirty="0" smtClean="0"/>
              <a:t>The </a:t>
            </a:r>
            <a:r>
              <a:rPr lang="en-US" sz="2000" dirty="0"/>
              <a:t>Zambia Police </a:t>
            </a:r>
            <a:r>
              <a:rPr lang="en-US" sz="2000" dirty="0" smtClean="0"/>
              <a:t>Service</a:t>
            </a:r>
          </a:p>
          <a:p>
            <a:endParaRPr lang="en-US" sz="2000" dirty="0"/>
          </a:p>
          <a:p>
            <a:r>
              <a:rPr lang="en-US" sz="2000" dirty="0"/>
              <a:t>The Zambia Police plays a critical role in reducing the number of individuals entering correctional facilities. Through effective use of </a:t>
            </a:r>
            <a:r>
              <a:rPr lang="en-US" sz="2000" dirty="0" smtClean="0"/>
              <a:t>bail bond </a:t>
            </a:r>
            <a:r>
              <a:rPr lang="en-US" sz="2000" dirty="0"/>
              <a:t>and diverting minor offenders to non-custodial alternatives, the police can help reduce the number of detainees awaiting trial</a:t>
            </a:r>
            <a:r>
              <a:rPr lang="en-US" sz="2000" dirty="0" smtClean="0"/>
              <a:t>.</a:t>
            </a:r>
          </a:p>
          <a:p>
            <a:endParaRPr lang="en-US" sz="2000" dirty="0"/>
          </a:p>
          <a:p>
            <a:pPr marL="342900" indent="-342900">
              <a:buFont typeface="Wingdings" panose="05000000000000000000" pitchFamily="2" charset="2"/>
              <a:buChar char="Ø"/>
            </a:pPr>
            <a:r>
              <a:rPr lang="en-US" sz="2000" dirty="0"/>
              <a:t>The National Prosecution Authority (NPA)</a:t>
            </a:r>
          </a:p>
          <a:p>
            <a:endParaRPr lang="en-US" sz="2000" dirty="0"/>
          </a:p>
          <a:p>
            <a:pPr marL="342900" indent="-342900" algn="just">
              <a:buFont typeface="Wingdings" panose="05000000000000000000" pitchFamily="2" charset="2"/>
              <a:buChar char="§"/>
            </a:pPr>
            <a:r>
              <a:rPr lang="en-US" sz="2000" dirty="0"/>
              <a:t>The NPA is responsible for prosecuting criminal cases. Delays in prosecution or pursuing minor offenses that could be dealt with through alternatives to incarceration contribute significantly to overcrowding.</a:t>
            </a:r>
          </a:p>
          <a:p>
            <a:r>
              <a:rPr lang="en-US" sz="2000" dirty="0"/>
              <a:t> </a:t>
            </a:r>
          </a:p>
          <a:p>
            <a:pPr marL="342900" indent="-342900">
              <a:buFont typeface="Wingdings" panose="05000000000000000000" pitchFamily="2" charset="2"/>
              <a:buChar char="§"/>
            </a:pPr>
            <a:r>
              <a:rPr lang="en-US" sz="2000" dirty="0" smtClean="0"/>
              <a:t>NPA should Promote </a:t>
            </a:r>
            <a:r>
              <a:rPr lang="en-US" sz="2000" dirty="0"/>
              <a:t>alternatives to prosecution for petty </a:t>
            </a:r>
            <a:r>
              <a:rPr lang="en-US" sz="2000" dirty="0" err="1" smtClean="0"/>
              <a:t>offenses,thereby</a:t>
            </a:r>
            <a:r>
              <a:rPr lang="en-US" sz="2000" dirty="0" smtClean="0"/>
              <a:t> reducing </a:t>
            </a:r>
            <a:r>
              <a:rPr lang="en-US" sz="2000" dirty="0"/>
              <a:t>the number of people in pre-trial detention.</a:t>
            </a:r>
          </a:p>
          <a:p>
            <a:pPr marL="342900" indent="-342900">
              <a:buFont typeface="Wingdings" panose="05000000000000000000" pitchFamily="2" charset="2"/>
              <a:buChar char="Ø"/>
            </a:pPr>
            <a:endParaRPr lang="en-US" sz="2000" dirty="0" smtClean="0"/>
          </a:p>
          <a:p>
            <a:endParaRPr lang="en-US" dirty="0"/>
          </a:p>
        </p:txBody>
      </p:sp>
    </p:spTree>
    <p:extLst>
      <p:ext uri="{BB962C8B-B14F-4D97-AF65-F5344CB8AC3E}">
        <p14:creationId xmlns:p14="http://schemas.microsoft.com/office/powerpoint/2010/main" val="1278841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042" y="622252"/>
            <a:ext cx="8487177" cy="369332"/>
          </a:xfrm>
          <a:prstGeom prst="rect">
            <a:avLst/>
          </a:prstGeom>
        </p:spPr>
        <p:txBody>
          <a:bodyPr wrap="square">
            <a:spAutoFit/>
          </a:bodyPr>
          <a:lstStyle/>
          <a:p>
            <a:r>
              <a:rPr lang="en-US" dirty="0" smtClean="0"/>
              <a:t> </a:t>
            </a:r>
            <a:endParaRPr lang="en-US" sz="2000" dirty="0"/>
          </a:p>
        </p:txBody>
      </p:sp>
      <p:sp>
        <p:nvSpPr>
          <p:cNvPr id="3" name="Rectangle 2"/>
          <p:cNvSpPr/>
          <p:nvPr/>
        </p:nvSpPr>
        <p:spPr>
          <a:xfrm>
            <a:off x="435429" y="622252"/>
            <a:ext cx="9492342" cy="5940088"/>
          </a:xfrm>
          <a:prstGeom prst="rect">
            <a:avLst/>
          </a:prstGeom>
        </p:spPr>
        <p:txBody>
          <a:bodyPr wrap="square">
            <a:spAutoFit/>
          </a:bodyPr>
          <a:lstStyle/>
          <a:p>
            <a:pPr marL="342900" indent="-342900">
              <a:buFont typeface="Wingdings" panose="05000000000000000000" pitchFamily="2" charset="2"/>
              <a:buChar char="Ø"/>
            </a:pPr>
            <a:r>
              <a:rPr lang="en-US" sz="2000" dirty="0"/>
              <a:t>The Judiciary</a:t>
            </a:r>
          </a:p>
          <a:p>
            <a:endParaRPr lang="en-US" sz="2000" dirty="0"/>
          </a:p>
          <a:p>
            <a:pPr marL="342900" indent="-342900">
              <a:buFont typeface="Wingdings" panose="05000000000000000000" pitchFamily="2" charset="2"/>
              <a:buChar char="§"/>
            </a:pPr>
            <a:r>
              <a:rPr lang="en-US" sz="2000" dirty="0"/>
              <a:t>The Judiciary plays a vital role in determining the fate of </a:t>
            </a:r>
            <a:r>
              <a:rPr lang="en-US" sz="2000" dirty="0" smtClean="0"/>
              <a:t>the accused.</a:t>
            </a:r>
          </a:p>
          <a:p>
            <a:endParaRPr lang="en-US" sz="2000" dirty="0" smtClean="0"/>
          </a:p>
          <a:p>
            <a:pPr marL="342900" indent="-342900">
              <a:buFont typeface="Wingdings" panose="05000000000000000000" pitchFamily="2" charset="2"/>
              <a:buChar char="§"/>
            </a:pPr>
            <a:r>
              <a:rPr lang="en-US" sz="2000" dirty="0" smtClean="0"/>
              <a:t>Courts </a:t>
            </a:r>
            <a:r>
              <a:rPr lang="en-US" sz="2000" dirty="0"/>
              <a:t>should consider options such as non-custodial sentences or probation, for minor offenses, rather than automatically opting for </a:t>
            </a:r>
            <a:r>
              <a:rPr lang="en-US" sz="2000" dirty="0" smtClean="0"/>
              <a:t>incarceration.</a:t>
            </a:r>
          </a:p>
          <a:p>
            <a:endParaRPr lang="en-US" sz="2000" dirty="0" smtClean="0"/>
          </a:p>
          <a:p>
            <a:pPr marL="342900" indent="-342900">
              <a:buFont typeface="Wingdings" panose="05000000000000000000" pitchFamily="2" charset="2"/>
              <a:buChar char="§"/>
            </a:pPr>
            <a:r>
              <a:rPr lang="en-US" sz="2000" dirty="0" smtClean="0"/>
              <a:t>Courts to </a:t>
            </a:r>
            <a:r>
              <a:rPr lang="en-US" sz="2000" dirty="0" err="1" smtClean="0"/>
              <a:t>priotize</a:t>
            </a:r>
            <a:r>
              <a:rPr lang="en-US" sz="2000" dirty="0" smtClean="0"/>
              <a:t> </a:t>
            </a:r>
            <a:r>
              <a:rPr lang="en-US" sz="2000" dirty="0"/>
              <a:t>the use of probation for first-time and non-violent offenders to reduce the prison population</a:t>
            </a:r>
            <a:r>
              <a:rPr lang="en-US" sz="2000" dirty="0" smtClean="0"/>
              <a:t>.</a:t>
            </a:r>
          </a:p>
          <a:p>
            <a:endParaRPr lang="en-US" sz="2000" dirty="0" smtClean="0"/>
          </a:p>
          <a:p>
            <a:pPr marL="342900" indent="-342900">
              <a:buFont typeface="Wingdings" panose="05000000000000000000" pitchFamily="2" charset="2"/>
              <a:buChar char="Ø"/>
            </a:pPr>
            <a:r>
              <a:rPr lang="en-US" sz="2000" dirty="0"/>
              <a:t>The Legal Aid Board</a:t>
            </a:r>
          </a:p>
          <a:p>
            <a:endParaRPr lang="en-US" sz="2000" dirty="0"/>
          </a:p>
          <a:p>
            <a:pPr marL="342900" indent="-342900">
              <a:buFont typeface="Wingdings" panose="05000000000000000000" pitchFamily="2" charset="2"/>
              <a:buChar char="§"/>
            </a:pPr>
            <a:r>
              <a:rPr lang="en-US" sz="2000" dirty="0"/>
              <a:t>Many inmates remain in custody simply because they cannot afford legal representation or bail. </a:t>
            </a:r>
          </a:p>
          <a:p>
            <a:pPr marL="342900" indent="-342900">
              <a:buFont typeface="Wingdings" panose="05000000000000000000" pitchFamily="2" charset="2"/>
              <a:buChar char="§"/>
            </a:pPr>
            <a:r>
              <a:rPr lang="en-US" sz="2000" dirty="0" smtClean="0"/>
              <a:t>The </a:t>
            </a:r>
            <a:r>
              <a:rPr lang="en-US" sz="2000" dirty="0"/>
              <a:t>Legal Aid Board plays a key role in ensuring access to justice for the indigent, particularly for individuals who may not need to be held in custody for minor </a:t>
            </a:r>
            <a:r>
              <a:rPr lang="en-US" sz="2000" dirty="0" smtClean="0"/>
              <a:t>offenses.</a:t>
            </a:r>
          </a:p>
          <a:p>
            <a:pPr marL="342900" indent="-342900">
              <a:buFont typeface="Wingdings" panose="05000000000000000000" pitchFamily="2" charset="2"/>
              <a:buChar char="§"/>
            </a:pPr>
            <a:r>
              <a:rPr lang="en-US" sz="2000" dirty="0" smtClean="0"/>
              <a:t>Advocate </a:t>
            </a:r>
            <a:r>
              <a:rPr lang="en-US" sz="2000" dirty="0"/>
              <a:t>for more pre-trial releases, especially for minor or non-violent offenders.</a:t>
            </a:r>
          </a:p>
        </p:txBody>
      </p:sp>
    </p:spTree>
    <p:extLst>
      <p:ext uri="{BB962C8B-B14F-4D97-AF65-F5344CB8AC3E}">
        <p14:creationId xmlns:p14="http://schemas.microsoft.com/office/powerpoint/2010/main" val="3370311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0450285" cy="7509748"/>
          </a:xfrm>
          <a:prstGeom prst="rect">
            <a:avLst/>
          </a:prstGeom>
        </p:spPr>
        <p:txBody>
          <a:bodyPr wrap="square">
            <a:spAutoFit/>
          </a:bodyPr>
          <a:lstStyle/>
          <a:p>
            <a:pPr algn="ctr"/>
            <a:r>
              <a:rPr lang="en-US" sz="2800" dirty="0" smtClean="0">
                <a:solidFill>
                  <a:schemeClr val="accent2">
                    <a:lumMod val="75000"/>
                  </a:schemeClr>
                </a:solidFill>
              </a:rPr>
              <a:t>TOWARD A SUSTAINABLE SOLUTION: </a:t>
            </a:r>
            <a:br>
              <a:rPr lang="en-US" sz="2800" dirty="0" smtClean="0">
                <a:solidFill>
                  <a:schemeClr val="accent2">
                    <a:lumMod val="75000"/>
                  </a:schemeClr>
                </a:solidFill>
              </a:rPr>
            </a:br>
            <a:r>
              <a:rPr lang="en-US" sz="2800" dirty="0" smtClean="0">
                <a:solidFill>
                  <a:schemeClr val="accent2">
                    <a:lumMod val="75000"/>
                  </a:schemeClr>
                </a:solidFill>
              </a:rPr>
              <a:t>A COORDINATED APPROACH</a:t>
            </a:r>
            <a:r>
              <a:rPr lang="en-US" sz="3200" dirty="0" smtClean="0">
                <a:solidFill>
                  <a:schemeClr val="accent2"/>
                </a:solidFill>
              </a:rPr>
              <a:t/>
            </a:r>
            <a:br>
              <a:rPr lang="en-US" sz="3200" dirty="0" smtClean="0">
                <a:solidFill>
                  <a:schemeClr val="accent2"/>
                </a:solidFill>
              </a:rPr>
            </a:br>
            <a:endParaRPr lang="en-US" dirty="0" smtClean="0">
              <a:solidFill>
                <a:schemeClr val="accent2"/>
              </a:solidFill>
            </a:endParaRPr>
          </a:p>
          <a:p>
            <a:pPr algn="just"/>
            <a:r>
              <a:rPr lang="en-US" sz="2000" dirty="0" smtClean="0"/>
              <a:t>To </a:t>
            </a:r>
            <a:r>
              <a:rPr lang="en-US" sz="2000" dirty="0"/>
              <a:t>tackle the issue of overcrowding in Zambia’s correctional facilities, a coordinated approach across all levels of the criminal justice system is required. The following steps are essential:</a:t>
            </a:r>
          </a:p>
          <a:p>
            <a:pPr algn="just"/>
            <a:endParaRPr lang="en-US" sz="2000" dirty="0"/>
          </a:p>
          <a:p>
            <a:pPr marL="342900" indent="-342900" algn="just">
              <a:buFont typeface="Wingdings" panose="05000000000000000000" pitchFamily="2" charset="2"/>
              <a:buChar char="ü"/>
            </a:pPr>
            <a:r>
              <a:rPr lang="en-US" sz="2000" dirty="0"/>
              <a:t>Legal and Policy Reform: A review of existing laws, particularly those related to bail, sentencing, and remand, is necessary to reduce the inflow of inmates into correctional facilities.</a:t>
            </a:r>
          </a:p>
          <a:p>
            <a:pPr algn="just"/>
            <a:endParaRPr lang="en-US" sz="2000" dirty="0"/>
          </a:p>
          <a:p>
            <a:pPr marL="342900" indent="-342900" algn="just">
              <a:buFont typeface="Wingdings" panose="05000000000000000000" pitchFamily="2" charset="2"/>
              <a:buChar char="ü"/>
            </a:pPr>
            <a:r>
              <a:rPr lang="en-US" sz="2000" dirty="0"/>
              <a:t>Infrastructure development : Increasing the capacity of correctional facilities, including expanding infrastructure, is critical in the short term. However, this must go hand-in-hand with reducing the overall inflow of inmates</a:t>
            </a:r>
            <a:r>
              <a:rPr lang="en-US" sz="2000" dirty="0" smtClean="0"/>
              <a:t>.</a:t>
            </a:r>
          </a:p>
          <a:p>
            <a:pPr algn="just"/>
            <a:endParaRPr lang="en-US" sz="2000" dirty="0" smtClean="0"/>
          </a:p>
          <a:p>
            <a:pPr marL="342900" indent="-342900" algn="just">
              <a:buFont typeface="Wingdings" panose="05000000000000000000" pitchFamily="2" charset="2"/>
              <a:buChar char="ü"/>
            </a:pPr>
            <a:r>
              <a:rPr lang="en-US" sz="2000" dirty="0"/>
              <a:t>Public Awareness: Educating the public and stakeholders in the justice system about the alternatives to incarceration and the rights of inmates is essential for changing perceptions and promoting reform.</a:t>
            </a:r>
          </a:p>
          <a:p>
            <a:pPr marL="342900" indent="-342900" algn="just">
              <a:buFont typeface="Wingdings" panose="05000000000000000000" pitchFamily="2" charset="2"/>
              <a:buChar char="ü"/>
            </a:pPr>
            <a:endParaRPr lang="en-US" sz="2000" dirty="0"/>
          </a:p>
          <a:p>
            <a:pPr marL="342900" indent="-342900" algn="just">
              <a:buFont typeface="Wingdings" panose="05000000000000000000" pitchFamily="2" charset="2"/>
              <a:buChar char="ü"/>
            </a:pPr>
            <a:r>
              <a:rPr lang="en-US" sz="2000" dirty="0"/>
              <a:t>Cross-Sector Collaboration: Strengthening coordination between the police, judiciary, prosecution, and correctional services to streamline the process from arrest to sentencing will alleviate the burden on correctional facilities.</a:t>
            </a:r>
          </a:p>
          <a:p>
            <a:pPr marL="342900" indent="-342900" algn="just">
              <a:buFont typeface="Wingdings" panose="05000000000000000000" pitchFamily="2" charset="2"/>
              <a:buChar char="ü"/>
            </a:pPr>
            <a:endParaRPr lang="en-US" sz="2000" dirty="0"/>
          </a:p>
        </p:txBody>
      </p:sp>
    </p:spTree>
    <p:extLst>
      <p:ext uri="{BB962C8B-B14F-4D97-AF65-F5344CB8AC3E}">
        <p14:creationId xmlns:p14="http://schemas.microsoft.com/office/powerpoint/2010/main" val="2269729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29" y="129685"/>
            <a:ext cx="9898742" cy="5601533"/>
          </a:xfrm>
          <a:prstGeom prst="rect">
            <a:avLst/>
          </a:prstGeom>
        </p:spPr>
        <p:txBody>
          <a:bodyPr wrap="square">
            <a:spAutoFit/>
          </a:bodyPr>
          <a:lstStyle/>
          <a:p>
            <a:pPr algn="ctr"/>
            <a:r>
              <a:rPr lang="en-US" sz="2800" dirty="0" smtClean="0">
                <a:solidFill>
                  <a:schemeClr val="accent2"/>
                </a:solidFill>
              </a:rPr>
              <a:t>EFFORTS BY THE ZAMBIA CORRECTIONAL SERVICE TO ADDRESS  OVERCROWDING AND IMPROVE THE CONDITIONS </a:t>
            </a:r>
          </a:p>
          <a:p>
            <a:pPr algn="ctr"/>
            <a:r>
              <a:rPr lang="en-US" sz="2800" dirty="0" smtClean="0">
                <a:solidFill>
                  <a:schemeClr val="accent2"/>
                </a:solidFill>
              </a:rPr>
              <a:t>OF CORRECTIONAL CENTRES</a:t>
            </a:r>
          </a:p>
          <a:p>
            <a:pPr algn="ctr"/>
            <a:endParaRPr lang="en-US" sz="1400" dirty="0" smtClean="0">
              <a:solidFill>
                <a:schemeClr val="accent2"/>
              </a:solidFill>
            </a:endParaRPr>
          </a:p>
          <a:p>
            <a:pPr algn="just"/>
            <a:r>
              <a:rPr lang="en-US" sz="2000" dirty="0" smtClean="0"/>
              <a:t>The </a:t>
            </a:r>
            <a:r>
              <a:rPr lang="en-US" sz="2000" dirty="0"/>
              <a:t>Zambia Correctional Service (ZCS) acknowledges the findings and recommendations outlined in the 2023 Audit Report on prisons and correctional centers. </a:t>
            </a:r>
            <a:endParaRPr lang="en-US" sz="2000" dirty="0" smtClean="0"/>
          </a:p>
          <a:p>
            <a:pPr algn="just"/>
            <a:r>
              <a:rPr lang="en-US" sz="2000" dirty="0" smtClean="0"/>
              <a:t>The </a:t>
            </a:r>
            <a:r>
              <a:rPr lang="en-US" sz="2000" dirty="0"/>
              <a:t>report highlights critical issues, including overcrowding and inadequate conditions, which ZCS is committed to </a:t>
            </a:r>
            <a:r>
              <a:rPr lang="en-US" sz="2000" dirty="0" smtClean="0"/>
              <a:t>address </a:t>
            </a:r>
            <a:r>
              <a:rPr lang="en-US" sz="2000" dirty="0"/>
              <a:t>through various initiatives.</a:t>
            </a:r>
          </a:p>
          <a:p>
            <a:pPr algn="just"/>
            <a:r>
              <a:rPr lang="en-US" sz="2000" dirty="0"/>
              <a:t>The ZCS recognizes the urgent need to improve the living conditions of inmates and ensure their rights are upheld. </a:t>
            </a:r>
            <a:endParaRPr lang="en-US" sz="2000" dirty="0" smtClean="0"/>
          </a:p>
          <a:p>
            <a:pPr algn="just"/>
            <a:r>
              <a:rPr lang="en-US" sz="2000" dirty="0" smtClean="0"/>
              <a:t>The </a:t>
            </a:r>
            <a:r>
              <a:rPr lang="en-US" sz="2000" dirty="0"/>
              <a:t>audit report's revelations about overcrowding and the treatment of inmates have prompted the ZCS to take decisive action to enhance the environment within correctional facilities</a:t>
            </a:r>
            <a:r>
              <a:rPr lang="en-US" sz="2000" dirty="0" smtClean="0"/>
              <a:t>.</a:t>
            </a:r>
          </a:p>
          <a:p>
            <a:pPr algn="just"/>
            <a:endParaRPr lang="en-US" sz="2000" dirty="0"/>
          </a:p>
          <a:p>
            <a:pPr algn="just"/>
            <a:r>
              <a:rPr lang="en-US" sz="2000" dirty="0"/>
              <a:t>In response to the audit findings, the ZCS has implemented several measures aimed at decongesting facilities and improving inmate welfare as follows:</a:t>
            </a:r>
          </a:p>
        </p:txBody>
      </p:sp>
    </p:spTree>
    <p:extLst>
      <p:ext uri="{BB962C8B-B14F-4D97-AF65-F5344CB8AC3E}">
        <p14:creationId xmlns:p14="http://schemas.microsoft.com/office/powerpoint/2010/main" val="2144083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0191" y="2133600"/>
            <a:ext cx="8596668" cy="1320800"/>
          </a:xfrm>
        </p:spPr>
        <p:txBody>
          <a:bodyPr/>
          <a:lstStyle/>
          <a:p>
            <a:r>
              <a:rPr lang="en-US" dirty="0" smtClean="0"/>
              <a:t>		</a:t>
            </a:r>
            <a:r>
              <a:rPr lang="en-US" dirty="0" smtClean="0">
                <a:solidFill>
                  <a:schemeClr val="accent2">
                    <a:lumMod val="75000"/>
                  </a:schemeClr>
                </a:solidFill>
              </a:rPr>
              <a:t>ADDRESSING </a:t>
            </a:r>
            <a:r>
              <a:rPr lang="en-US" dirty="0">
                <a:solidFill>
                  <a:schemeClr val="accent2">
                    <a:lumMod val="75000"/>
                  </a:schemeClr>
                </a:solidFill>
              </a:rPr>
              <a:t>OVERCROWDING</a:t>
            </a:r>
          </a:p>
        </p:txBody>
      </p:sp>
    </p:spTree>
    <p:extLst>
      <p:ext uri="{BB962C8B-B14F-4D97-AF65-F5344CB8AC3E}">
        <p14:creationId xmlns:p14="http://schemas.microsoft.com/office/powerpoint/2010/main" val="4221856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487025"/>
            <a:ext cx="9681028" cy="4216539"/>
          </a:xfrm>
          <a:prstGeom prst="rect">
            <a:avLst/>
          </a:prstGeom>
        </p:spPr>
        <p:txBody>
          <a:bodyPr wrap="square">
            <a:spAutoFit/>
          </a:bodyPr>
          <a:lstStyle/>
          <a:p>
            <a:pPr marL="285750" indent="-285750" algn="just">
              <a:buFont typeface="Wingdings" panose="05000000000000000000" pitchFamily="2" charset="2"/>
              <a:buChar char="Ø"/>
            </a:pPr>
            <a:r>
              <a:rPr lang="en-US" sz="2000" u="sng" dirty="0"/>
              <a:t>Infrastructure Development: </a:t>
            </a:r>
            <a:endParaRPr lang="en-US" sz="2000" u="sng" dirty="0" smtClean="0"/>
          </a:p>
          <a:p>
            <a:pPr marL="342900" indent="-342900" algn="just">
              <a:buFont typeface="Wingdings" panose="05000000000000000000" pitchFamily="2" charset="2"/>
              <a:buChar char="§"/>
            </a:pPr>
            <a:r>
              <a:rPr lang="en-US" sz="2000" dirty="0" smtClean="0"/>
              <a:t>Construction of New Correctional centres built-The </a:t>
            </a:r>
            <a:r>
              <a:rPr lang="en-US" sz="2000" dirty="0"/>
              <a:t>completion of the </a:t>
            </a:r>
            <a:r>
              <a:rPr lang="en-US" sz="2400" dirty="0">
                <a:solidFill>
                  <a:prstClr val="black">
                    <a:lumMod val="75000"/>
                    <a:lumOff val="25000"/>
                  </a:prstClr>
                </a:solidFill>
                <a:latin typeface="Times New Roman" panose="02020603050405020304" pitchFamily="18" charset="0"/>
                <a:cs typeface="Times New Roman" panose="02020603050405020304" pitchFamily="18" charset="0"/>
              </a:rPr>
              <a:t>1,800 </a:t>
            </a:r>
            <a:r>
              <a:rPr lang="en-US" sz="2400" dirty="0" smtClean="0">
                <a:solidFill>
                  <a:prstClr val="black">
                    <a:lumMod val="75000"/>
                    <a:lumOff val="25000"/>
                  </a:prstClr>
                </a:solidFill>
                <a:latin typeface="Times New Roman" panose="02020603050405020304" pitchFamily="18" charset="0"/>
                <a:cs typeface="Times New Roman" panose="02020603050405020304" pitchFamily="18" charset="0"/>
              </a:rPr>
              <a:t>holding capacity</a:t>
            </a:r>
            <a:r>
              <a:rPr lang="en-US" sz="2000" dirty="0" smtClean="0"/>
              <a:t> </a:t>
            </a:r>
            <a:r>
              <a:rPr lang="en-US" sz="2000" dirty="0" err="1" smtClean="0"/>
              <a:t>Mwembeshi</a:t>
            </a:r>
            <a:r>
              <a:rPr lang="en-US" sz="2000" dirty="0" smtClean="0"/>
              <a:t> </a:t>
            </a:r>
            <a:r>
              <a:rPr lang="en-US" sz="2000" dirty="0"/>
              <a:t>Correctional </a:t>
            </a:r>
            <a:r>
              <a:rPr lang="en-US" sz="2000" dirty="0" smtClean="0"/>
              <a:t>Remand </a:t>
            </a:r>
            <a:r>
              <a:rPr lang="en-US" sz="2000" dirty="0" err="1" smtClean="0"/>
              <a:t>centre</a:t>
            </a:r>
            <a:r>
              <a:rPr lang="en-US" sz="2000" dirty="0"/>
              <a:t> </a:t>
            </a:r>
            <a:r>
              <a:rPr lang="en-US" sz="2000" dirty="0" smtClean="0"/>
              <a:t>comprised of four sections ( male,female,Juveniles and PIs) which will allow </a:t>
            </a:r>
            <a:r>
              <a:rPr lang="en-US" sz="2000" dirty="0"/>
              <a:t>for the transfer of inmates from overcrowded centers, significantly alleviating </a:t>
            </a:r>
            <a:r>
              <a:rPr lang="en-US" sz="2000" dirty="0" smtClean="0"/>
              <a:t>congestion.</a:t>
            </a:r>
          </a:p>
          <a:p>
            <a:pPr algn="just"/>
            <a:endParaRPr lang="en-US" sz="2000" dirty="0" smtClean="0"/>
          </a:p>
          <a:p>
            <a:pPr algn="just"/>
            <a:endParaRPr lang="en-US" sz="2000" dirty="0" smtClean="0"/>
          </a:p>
          <a:p>
            <a:pPr marL="342900" indent="-342900" algn="just">
              <a:buFont typeface="Wingdings" panose="05000000000000000000" pitchFamily="2" charset="2"/>
              <a:buChar char="§"/>
            </a:pPr>
            <a:r>
              <a:rPr lang="en-US" sz="2000" u="sng" dirty="0" smtClean="0"/>
              <a:t>Establishment of more open air farms</a:t>
            </a:r>
            <a:r>
              <a:rPr lang="en-US" sz="2000" dirty="0" smtClean="0"/>
              <a:t>-This </a:t>
            </a:r>
            <a:r>
              <a:rPr lang="en-US" sz="2000" dirty="0"/>
              <a:t>includes the establishment </a:t>
            </a:r>
            <a:r>
              <a:rPr lang="en-US" sz="2000" dirty="0" smtClean="0"/>
              <a:t>of five commercialized new </a:t>
            </a:r>
            <a:r>
              <a:rPr lang="en-US" sz="2000" dirty="0"/>
              <a:t>Open Air farms namely </a:t>
            </a:r>
            <a:r>
              <a:rPr lang="en-US" sz="2000" dirty="0" err="1"/>
              <a:t>Mwomboshi</a:t>
            </a:r>
            <a:r>
              <a:rPr lang="en-US" sz="2000" dirty="0"/>
              <a:t>,  </a:t>
            </a:r>
            <a:r>
              <a:rPr lang="en-US" sz="2000" dirty="0" err="1"/>
              <a:t>Luena</a:t>
            </a:r>
            <a:r>
              <a:rPr lang="en-US" sz="2000" dirty="0"/>
              <a:t>, </a:t>
            </a:r>
            <a:r>
              <a:rPr lang="en-US" sz="2000" dirty="0" err="1"/>
              <a:t>Lubo</a:t>
            </a:r>
            <a:r>
              <a:rPr lang="en-US" sz="2000" dirty="0"/>
              <a:t>, </a:t>
            </a:r>
            <a:r>
              <a:rPr lang="en-US" sz="2000" dirty="0" err="1"/>
              <a:t>Kalungwishi</a:t>
            </a:r>
            <a:r>
              <a:rPr lang="en-US" sz="2000" dirty="0"/>
              <a:t> and </a:t>
            </a:r>
            <a:r>
              <a:rPr lang="en-US" sz="2000" dirty="0" err="1"/>
              <a:t>Mibanga</a:t>
            </a:r>
            <a:r>
              <a:rPr lang="en-US" sz="2000" dirty="0"/>
              <a:t> </a:t>
            </a:r>
            <a:r>
              <a:rPr lang="en-US" sz="2000" dirty="0" smtClean="0"/>
              <a:t> which have </a:t>
            </a:r>
            <a:r>
              <a:rPr lang="en-US" sz="2000" dirty="0"/>
              <a:t>been acquired and earmarked to be developed so as to address overcrowding. </a:t>
            </a:r>
            <a:endParaRPr lang="en-US" sz="2000" dirty="0" smtClean="0"/>
          </a:p>
          <a:p>
            <a:pPr algn="just"/>
            <a:endParaRPr lang="en-US" sz="2000" dirty="0"/>
          </a:p>
          <a:p>
            <a:pPr algn="just"/>
            <a:r>
              <a:rPr lang="en-US" sz="2000" dirty="0" smtClean="0"/>
              <a:t>These </a:t>
            </a:r>
            <a:r>
              <a:rPr lang="en-US" sz="2000" dirty="0"/>
              <a:t>farms</a:t>
            </a:r>
            <a:r>
              <a:rPr lang="en-US" sz="2000" dirty="0" smtClean="0"/>
              <a:t>, will also </a:t>
            </a:r>
            <a:r>
              <a:rPr lang="en-US" sz="2000" dirty="0"/>
              <a:t>serve as a means of rehabilitation for inmates.</a:t>
            </a:r>
          </a:p>
        </p:txBody>
      </p:sp>
    </p:spTree>
    <p:extLst>
      <p:ext uri="{BB962C8B-B14F-4D97-AF65-F5344CB8AC3E}">
        <p14:creationId xmlns:p14="http://schemas.microsoft.com/office/powerpoint/2010/main" val="1338521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3206"/>
            <a:ext cx="9855199" cy="5940088"/>
          </a:xfrm>
          <a:prstGeom prst="rect">
            <a:avLst/>
          </a:prstGeom>
        </p:spPr>
        <p:txBody>
          <a:bodyPr wrap="square">
            <a:spAutoFit/>
          </a:bodyPr>
          <a:lstStyle/>
          <a:p>
            <a:pPr marL="285750" indent="-285750" algn="just">
              <a:buFont typeface="Wingdings" panose="05000000000000000000" pitchFamily="2" charset="2"/>
              <a:buChar char="Ø"/>
            </a:pPr>
            <a:r>
              <a:rPr lang="en-US" sz="2400" u="sng" dirty="0"/>
              <a:t>Legal Aid Services</a:t>
            </a:r>
            <a:r>
              <a:rPr lang="en-US" sz="2000" dirty="0"/>
              <a:t>: </a:t>
            </a:r>
            <a:r>
              <a:rPr lang="en-US" sz="2400" dirty="0" smtClean="0"/>
              <a:t>Through collaboration with various stakeholders, Legal </a:t>
            </a:r>
            <a:r>
              <a:rPr lang="en-US" sz="2400" dirty="0"/>
              <a:t>Aid Desks have been established in selected  correctional facilities to provide inmates with access to legal services, thereby reducing the duration of pre-trial </a:t>
            </a:r>
            <a:r>
              <a:rPr lang="en-US" sz="2400" dirty="0" smtClean="0"/>
              <a:t>detentions</a:t>
            </a:r>
            <a:r>
              <a:rPr lang="en-US" sz="2400" dirty="0" smtClean="0"/>
              <a:t>.</a:t>
            </a:r>
          </a:p>
          <a:p>
            <a:pPr marL="285750" indent="-285750" algn="just">
              <a:buFont typeface="Wingdings" panose="05000000000000000000" pitchFamily="2" charset="2"/>
              <a:buChar char="Ø"/>
            </a:pPr>
            <a:r>
              <a:rPr lang="en-US" sz="2400" dirty="0" smtClean="0"/>
              <a:t>Collaboration with Law Association of Zambia on the project called “Prison decongestion project”</a:t>
            </a:r>
            <a:endParaRPr lang="en-US" sz="2400" dirty="0" smtClean="0"/>
          </a:p>
          <a:p>
            <a:pPr algn="just"/>
            <a:endParaRPr lang="en-US" sz="2400" dirty="0" smtClean="0"/>
          </a:p>
          <a:p>
            <a:pPr marL="285750" indent="-285750" algn="just">
              <a:buFont typeface="Wingdings" panose="05000000000000000000" pitchFamily="2" charset="2"/>
              <a:buChar char="Ø"/>
            </a:pPr>
            <a:r>
              <a:rPr lang="en-US" sz="2400" u="sng" dirty="0" smtClean="0"/>
              <a:t>Law reforms</a:t>
            </a:r>
            <a:r>
              <a:rPr lang="en-US" sz="2400" dirty="0" smtClean="0"/>
              <a:t>: ZCS  </a:t>
            </a:r>
            <a:r>
              <a:rPr lang="en-US" sz="2400" dirty="0"/>
              <a:t>is currently reviewing the  Parole Rules so </a:t>
            </a:r>
            <a:r>
              <a:rPr lang="en-US" sz="2400" dirty="0" smtClean="0"/>
              <a:t>as to </a:t>
            </a:r>
            <a:r>
              <a:rPr lang="en-US" sz="2400" dirty="0"/>
              <a:t>enhance eligibility criteria for parole release of </a:t>
            </a:r>
            <a:r>
              <a:rPr lang="en-US" sz="2400" dirty="0" smtClean="0"/>
              <a:t>inmates, which will further contribute </a:t>
            </a:r>
            <a:r>
              <a:rPr lang="en-US" sz="2400" dirty="0"/>
              <a:t>to the reduction of </a:t>
            </a:r>
            <a:r>
              <a:rPr lang="en-US" sz="2400" dirty="0" smtClean="0"/>
              <a:t>overcrowding.</a:t>
            </a:r>
          </a:p>
          <a:p>
            <a:pPr algn="just"/>
            <a:endParaRPr lang="en-US" sz="2000" dirty="0" smtClean="0"/>
          </a:p>
          <a:p>
            <a:pPr algn="just"/>
            <a:endParaRPr lang="en-US" sz="2400" dirty="0" smtClean="0"/>
          </a:p>
          <a:p>
            <a:pPr marL="285750" indent="-285750" algn="just">
              <a:buFont typeface="Wingdings" panose="05000000000000000000" pitchFamily="2" charset="2"/>
              <a:buChar char="Ø"/>
            </a:pPr>
            <a:r>
              <a:rPr lang="en-US" sz="2400" dirty="0" smtClean="0"/>
              <a:t>Community Engagement</a:t>
            </a:r>
            <a:r>
              <a:rPr lang="en-US" sz="2000" dirty="0" smtClean="0"/>
              <a:t>: </a:t>
            </a:r>
            <a:r>
              <a:rPr lang="en-US" sz="2400" dirty="0" smtClean="0"/>
              <a:t>The ZCS is collaborating with Civil Society organizations and  various stakeholders to promote the reintegration of released inmates, ensuring they have support and resources to avoid recidivism.</a:t>
            </a:r>
            <a:endParaRPr lang="en-US" sz="2400" dirty="0"/>
          </a:p>
        </p:txBody>
      </p:sp>
    </p:spTree>
    <p:extLst>
      <p:ext uri="{BB962C8B-B14F-4D97-AF65-F5344CB8AC3E}">
        <p14:creationId xmlns:p14="http://schemas.microsoft.com/office/powerpoint/2010/main" val="103060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0953" y="1815738"/>
            <a:ext cx="8243047" cy="2267287"/>
          </a:xfrm>
          <a:prstGeom prst="rect">
            <a:avLst/>
          </a:prstGeom>
        </p:spPr>
        <p:txBody>
          <a:bodyPr wrap="square">
            <a:spAutoFit/>
          </a:bodyPr>
          <a:lstStyle/>
          <a:p>
            <a:pPr marL="342900" lvl="0" indent="-342900">
              <a:spcBef>
                <a:spcPts val="1000"/>
              </a:spcBef>
              <a:buClr>
                <a:srgbClr val="90C226"/>
              </a:buClr>
              <a:buSzPct val="80000"/>
              <a:buFont typeface="Wingdings 3" charset="2"/>
              <a:buChar char=""/>
            </a:pPr>
            <a:r>
              <a:rPr lang="en-US" dirty="0">
                <a:solidFill>
                  <a:prstClr val="black">
                    <a:lumMod val="75000"/>
                    <a:lumOff val="25000"/>
                  </a:prstClr>
                </a:solidFill>
              </a:rPr>
              <a:t>1.3 Objectives</a:t>
            </a:r>
          </a:p>
          <a:p>
            <a:pPr marL="342900" lvl="0" indent="-342900">
              <a:spcBef>
                <a:spcPts val="1000"/>
              </a:spcBef>
              <a:buClr>
                <a:srgbClr val="90C226"/>
              </a:buClr>
              <a:buSzPct val="80000"/>
              <a:buFont typeface="Wingdings 3" charset="2"/>
              <a:buChar char=""/>
            </a:pPr>
            <a:r>
              <a:rPr lang="en-US" dirty="0" smtClean="0">
                <a:solidFill>
                  <a:prstClr val="black">
                    <a:lumMod val="75000"/>
                    <a:lumOff val="25000"/>
                  </a:prstClr>
                </a:solidFill>
              </a:rPr>
              <a:t> </a:t>
            </a:r>
            <a:r>
              <a:rPr lang="en-US" dirty="0">
                <a:solidFill>
                  <a:prstClr val="black">
                    <a:lumMod val="75000"/>
                    <a:lumOff val="25000"/>
                  </a:prstClr>
                </a:solidFill>
              </a:rPr>
              <a:t>provide safe custody of inmates lodged in prisons and correctional centres;</a:t>
            </a:r>
          </a:p>
          <a:p>
            <a:pPr marL="342900" lvl="0" indent="-342900">
              <a:spcBef>
                <a:spcPts val="1000"/>
              </a:spcBef>
              <a:buClr>
                <a:srgbClr val="90C226"/>
              </a:buClr>
              <a:buSzPct val="80000"/>
              <a:buFont typeface="Wingdings 3" charset="2"/>
              <a:buChar char=""/>
            </a:pPr>
            <a:r>
              <a:rPr lang="en-US" dirty="0" smtClean="0">
                <a:solidFill>
                  <a:prstClr val="black">
                    <a:lumMod val="75000"/>
                    <a:lumOff val="25000"/>
                  </a:prstClr>
                </a:solidFill>
              </a:rPr>
              <a:t> </a:t>
            </a:r>
            <a:r>
              <a:rPr lang="en-US" dirty="0">
                <a:solidFill>
                  <a:prstClr val="black">
                    <a:lumMod val="75000"/>
                    <a:lumOff val="25000"/>
                  </a:prstClr>
                </a:solidFill>
              </a:rPr>
              <a:t>provide correctional services to </a:t>
            </a:r>
            <a:r>
              <a:rPr lang="en-US" dirty="0" smtClean="0">
                <a:solidFill>
                  <a:prstClr val="black">
                    <a:lumMod val="75000"/>
                    <a:lumOff val="25000"/>
                  </a:prstClr>
                </a:solidFill>
              </a:rPr>
              <a:t>inmates; and </a:t>
            </a:r>
            <a:endParaRPr lang="en-US" dirty="0">
              <a:solidFill>
                <a:prstClr val="black">
                  <a:lumMod val="75000"/>
                  <a:lumOff val="25000"/>
                </a:prstClr>
              </a:solidFill>
            </a:endParaRPr>
          </a:p>
          <a:p>
            <a:pPr marL="342900" lvl="0" indent="-342900">
              <a:spcBef>
                <a:spcPts val="1000"/>
              </a:spcBef>
              <a:buClr>
                <a:srgbClr val="90C226"/>
              </a:buClr>
              <a:buSzPct val="80000"/>
              <a:buFont typeface="Wingdings 3" charset="2"/>
              <a:buChar char=""/>
            </a:pPr>
            <a:r>
              <a:rPr lang="en-US" dirty="0" smtClean="0">
                <a:solidFill>
                  <a:prstClr val="black">
                    <a:lumMod val="75000"/>
                    <a:lumOff val="25000"/>
                  </a:prstClr>
                </a:solidFill>
              </a:rPr>
              <a:t> enhance </a:t>
            </a:r>
            <a:r>
              <a:rPr lang="en-US" dirty="0">
                <a:solidFill>
                  <a:prstClr val="black">
                    <a:lumMod val="75000"/>
                    <a:lumOff val="25000"/>
                  </a:prstClr>
                </a:solidFill>
              </a:rPr>
              <a:t>the welfare of </a:t>
            </a:r>
            <a:r>
              <a:rPr lang="en-US" dirty="0" smtClean="0">
                <a:solidFill>
                  <a:prstClr val="black">
                    <a:lumMod val="75000"/>
                    <a:lumOff val="25000"/>
                  </a:prstClr>
                </a:solidFill>
              </a:rPr>
              <a:t>inmates</a:t>
            </a:r>
            <a:r>
              <a:rPr lang="en-US" dirty="0">
                <a:solidFill>
                  <a:prstClr val="black">
                    <a:lumMod val="75000"/>
                    <a:lumOff val="25000"/>
                  </a:prstClr>
                </a:solidFill>
              </a:rPr>
              <a:t>.</a:t>
            </a:r>
          </a:p>
          <a:p>
            <a:pPr marL="342900" lvl="0" indent="-342900">
              <a:spcBef>
                <a:spcPts val="1000"/>
              </a:spcBef>
              <a:buClr>
                <a:srgbClr val="90C226"/>
              </a:buClr>
              <a:buSzPct val="80000"/>
              <a:buFont typeface="Wingdings 3" charset="2"/>
              <a:buChar char=""/>
            </a:pPr>
            <a:r>
              <a:rPr lang="en-US" dirty="0" smtClean="0">
                <a:solidFill>
                  <a:prstClr val="black">
                    <a:lumMod val="75000"/>
                    <a:lumOff val="25000"/>
                  </a:prstClr>
                </a:solidFill>
              </a:rPr>
              <a:t>.</a:t>
            </a:r>
            <a:endParaRPr lang="en-US" dirty="0">
              <a:solidFill>
                <a:prstClr val="black">
                  <a:lumMod val="75000"/>
                  <a:lumOff val="25000"/>
                </a:prstClr>
              </a:solidFill>
            </a:endParaRPr>
          </a:p>
        </p:txBody>
      </p:sp>
    </p:spTree>
    <p:extLst>
      <p:ext uri="{BB962C8B-B14F-4D97-AF65-F5344CB8AC3E}">
        <p14:creationId xmlns:p14="http://schemas.microsoft.com/office/powerpoint/2010/main" val="6358896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90" y="2293257"/>
            <a:ext cx="9221409" cy="1320800"/>
          </a:xfrm>
        </p:spPr>
        <p:txBody>
          <a:bodyPr>
            <a:normAutofit/>
          </a:bodyPr>
          <a:lstStyle/>
          <a:p>
            <a:pPr algn="ctr"/>
            <a:r>
              <a:rPr lang="en-US" sz="2800" dirty="0" smtClean="0">
                <a:solidFill>
                  <a:schemeClr val="accent2"/>
                </a:solidFill>
              </a:rPr>
              <a:t>ADDRESSING PRISONS AND CORRECTIONAL CENTRES CONDITIONS</a:t>
            </a:r>
            <a:endParaRPr lang="en-US" sz="2800" dirty="0">
              <a:solidFill>
                <a:schemeClr val="accent2"/>
              </a:solidFill>
            </a:endParaRPr>
          </a:p>
        </p:txBody>
      </p:sp>
    </p:spTree>
    <p:extLst>
      <p:ext uri="{BB962C8B-B14F-4D97-AF65-F5344CB8AC3E}">
        <p14:creationId xmlns:p14="http://schemas.microsoft.com/office/powerpoint/2010/main" val="3348513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290286"/>
            <a:ext cx="8882743" cy="6863417"/>
          </a:xfrm>
          <a:prstGeom prst="rect">
            <a:avLst/>
          </a:prstGeom>
        </p:spPr>
        <p:txBody>
          <a:bodyPr wrap="square">
            <a:spAutoFit/>
          </a:bodyPr>
          <a:lstStyle/>
          <a:p>
            <a:pPr marL="285750" lvl="0" indent="-285750" algn="just">
              <a:buFont typeface="Wingdings" panose="05000000000000000000" pitchFamily="2" charset="2"/>
              <a:buChar char="Ø"/>
            </a:pPr>
            <a:r>
              <a:rPr lang="en-US" sz="2000" u="sng" dirty="0">
                <a:solidFill>
                  <a:prstClr val="black"/>
                </a:solidFill>
              </a:rPr>
              <a:t>Procurement of Essential Supplies: </a:t>
            </a:r>
            <a:r>
              <a:rPr lang="en-US" sz="2000" dirty="0">
                <a:solidFill>
                  <a:prstClr val="black"/>
                </a:solidFill>
              </a:rPr>
              <a:t>The ZCS has procured 50,000 blankets and 25,000 mattresses to ensure that inmates have adequate bedding. Additionally, materials for producing bunk beds are being utilized to enhance sleeping arrangements.</a:t>
            </a:r>
          </a:p>
          <a:p>
            <a:pPr marL="285750" lvl="0" indent="-285750" algn="just">
              <a:buFont typeface="Wingdings" panose="05000000000000000000" pitchFamily="2" charset="2"/>
              <a:buChar char="Ø"/>
            </a:pPr>
            <a:r>
              <a:rPr lang="en-US" sz="2000" u="sng" dirty="0">
                <a:solidFill>
                  <a:prstClr val="black"/>
                </a:solidFill>
              </a:rPr>
              <a:t>Agricultural and Industrial Initiatives</a:t>
            </a:r>
            <a:r>
              <a:rPr lang="en-US" sz="2000" dirty="0">
                <a:solidFill>
                  <a:prstClr val="black"/>
                </a:solidFill>
              </a:rPr>
              <a:t>: The ZCS is commercializing agricultural activities within correctional facilities to generate income and improve food </a:t>
            </a:r>
            <a:r>
              <a:rPr lang="en-US" sz="2000" dirty="0" smtClean="0">
                <a:solidFill>
                  <a:prstClr val="black"/>
                </a:solidFill>
              </a:rPr>
              <a:t>security and diet for inmates.</a:t>
            </a:r>
          </a:p>
          <a:p>
            <a:pPr lvl="0" algn="just"/>
            <a:r>
              <a:rPr lang="en-US" sz="2000" dirty="0" smtClean="0">
                <a:solidFill>
                  <a:prstClr val="black"/>
                </a:solidFill>
              </a:rPr>
              <a:t> </a:t>
            </a:r>
          </a:p>
          <a:p>
            <a:pPr marL="285750" lvl="0" indent="-285750" algn="just">
              <a:buFont typeface="Wingdings" panose="05000000000000000000" pitchFamily="2" charset="2"/>
              <a:buChar char="Ø"/>
            </a:pPr>
            <a:r>
              <a:rPr lang="en-US" sz="2000" u="sng" dirty="0">
                <a:solidFill>
                  <a:prstClr val="black"/>
                </a:solidFill>
              </a:rPr>
              <a:t>Training and Capacity Building</a:t>
            </a:r>
            <a:r>
              <a:rPr lang="en-US" sz="2000" dirty="0">
                <a:solidFill>
                  <a:prstClr val="black"/>
                </a:solidFill>
              </a:rPr>
              <a:t>: Ongoing training programs for correctional officers focus on improving service delivery and ensuring humane treatment of inmates, aligning with international standards for the treatment of prisoners</a:t>
            </a:r>
            <a:r>
              <a:rPr lang="en-US" sz="2000" dirty="0" smtClean="0">
                <a:solidFill>
                  <a:prstClr val="black"/>
                </a:solidFill>
              </a:rPr>
              <a:t>.</a:t>
            </a:r>
          </a:p>
          <a:p>
            <a:pPr lvl="0" algn="just"/>
            <a:endParaRPr lang="en-US" sz="2000" dirty="0" smtClean="0">
              <a:solidFill>
                <a:prstClr val="black"/>
              </a:solidFill>
            </a:endParaRPr>
          </a:p>
          <a:p>
            <a:pPr marL="285750" lvl="0" indent="-285750" algn="just">
              <a:buFont typeface="Wingdings" panose="05000000000000000000" pitchFamily="2" charset="2"/>
              <a:buChar char="Ø"/>
            </a:pPr>
            <a:r>
              <a:rPr lang="en-US" sz="2000" u="sng" dirty="0" smtClean="0">
                <a:solidFill>
                  <a:prstClr val="black"/>
                </a:solidFill>
              </a:rPr>
              <a:t>Expectant mothers and Circumstantial Children</a:t>
            </a:r>
            <a:r>
              <a:rPr lang="en-US" sz="2000" dirty="0" smtClean="0">
                <a:solidFill>
                  <a:prstClr val="black"/>
                </a:solidFill>
              </a:rPr>
              <a:t>: The new gazette </a:t>
            </a:r>
            <a:r>
              <a:rPr lang="en-US" sz="2000" i="1" dirty="0"/>
              <a:t>Diana </a:t>
            </a:r>
            <a:r>
              <a:rPr lang="en-US" sz="2000" i="1" dirty="0" err="1"/>
              <a:t>Nalupya</a:t>
            </a:r>
            <a:r>
              <a:rPr lang="en-US" sz="2000" i="1" dirty="0"/>
              <a:t> Center for female inmates with circumstantial children </a:t>
            </a:r>
            <a:r>
              <a:rPr lang="en-US" sz="2000" dirty="0">
                <a:solidFill>
                  <a:prstClr val="black"/>
                </a:solidFill>
              </a:rPr>
              <a:t>which was </a:t>
            </a:r>
            <a:r>
              <a:rPr lang="en-US" sz="2000" dirty="0" err="1" smtClean="0">
                <a:solidFill>
                  <a:prstClr val="black"/>
                </a:solidFill>
              </a:rPr>
              <a:t>gazetted</a:t>
            </a:r>
            <a:r>
              <a:rPr lang="en-US" sz="2000" dirty="0" smtClean="0">
                <a:solidFill>
                  <a:prstClr val="black"/>
                </a:solidFill>
              </a:rPr>
              <a:t> </a:t>
            </a:r>
            <a:r>
              <a:rPr lang="en-US" sz="2000" dirty="0">
                <a:solidFill>
                  <a:prstClr val="black"/>
                </a:solidFill>
              </a:rPr>
              <a:t>on 2nd August, 2024 has been handed over to Zambia Correctional Service and is yet to be operationalized in 2025. </a:t>
            </a:r>
            <a:endParaRPr lang="en-US" sz="2000" dirty="0" smtClean="0">
              <a:solidFill>
                <a:prstClr val="black"/>
              </a:solidFill>
            </a:endParaRPr>
          </a:p>
          <a:p>
            <a:pPr lvl="0" algn="just"/>
            <a:endParaRPr lang="en-US" sz="2000" dirty="0">
              <a:solidFill>
                <a:prstClr val="black"/>
              </a:solidFill>
            </a:endParaRPr>
          </a:p>
          <a:p>
            <a:pPr marL="285750" lvl="0" indent="-285750" algn="just">
              <a:buFont typeface="Wingdings" panose="05000000000000000000" pitchFamily="2" charset="2"/>
              <a:buChar char="Ø"/>
            </a:pPr>
            <a:r>
              <a:rPr lang="en-US" sz="2000" u="sng" dirty="0" smtClean="0">
                <a:solidFill>
                  <a:prstClr val="black"/>
                </a:solidFill>
              </a:rPr>
              <a:t>Provision of special budget for Expectant Mothers </a:t>
            </a:r>
            <a:r>
              <a:rPr lang="en-US" sz="2000" u="sng" dirty="0">
                <a:solidFill>
                  <a:prstClr val="black"/>
                </a:solidFill>
              </a:rPr>
              <a:t>and </a:t>
            </a:r>
            <a:r>
              <a:rPr lang="en-US" sz="2000" u="sng" dirty="0" smtClean="0">
                <a:solidFill>
                  <a:prstClr val="black"/>
                </a:solidFill>
              </a:rPr>
              <a:t>children :</a:t>
            </a:r>
            <a:r>
              <a:rPr lang="en-US" sz="2000" dirty="0" smtClean="0">
                <a:solidFill>
                  <a:prstClr val="black"/>
                </a:solidFill>
              </a:rPr>
              <a:t>to </a:t>
            </a:r>
            <a:r>
              <a:rPr lang="en-US" sz="2000" dirty="0">
                <a:solidFill>
                  <a:prstClr val="black"/>
                </a:solidFill>
              </a:rPr>
              <a:t>address their </a:t>
            </a:r>
            <a:r>
              <a:rPr lang="en-US" sz="2000" dirty="0" smtClean="0">
                <a:solidFill>
                  <a:prstClr val="black"/>
                </a:solidFill>
              </a:rPr>
              <a:t>special needs.</a:t>
            </a:r>
            <a:endParaRPr lang="en-US" sz="2000" dirty="0">
              <a:solidFill>
                <a:prstClr val="black"/>
              </a:solidFill>
            </a:endParaRPr>
          </a:p>
          <a:p>
            <a:pPr marL="285750" lvl="0" indent="-285750" algn="just">
              <a:buFont typeface="Wingdings" panose="05000000000000000000" pitchFamily="2" charset="2"/>
              <a:buChar char="Ø"/>
            </a:pPr>
            <a:endParaRPr lang="en-US" sz="2000" dirty="0">
              <a:solidFill>
                <a:prstClr val="black"/>
              </a:solidFill>
            </a:endParaRPr>
          </a:p>
          <a:p>
            <a:pPr marL="285750" lvl="0" indent="-285750" algn="just">
              <a:buFont typeface="Wingdings" panose="05000000000000000000" pitchFamily="2" charset="2"/>
              <a:buChar char="Ø"/>
            </a:pPr>
            <a:endParaRPr lang="en-US" sz="2000" dirty="0">
              <a:solidFill>
                <a:prstClr val="black"/>
              </a:solidFill>
            </a:endParaRPr>
          </a:p>
        </p:txBody>
      </p:sp>
    </p:spTree>
    <p:extLst>
      <p:ext uri="{BB962C8B-B14F-4D97-AF65-F5344CB8AC3E}">
        <p14:creationId xmlns:p14="http://schemas.microsoft.com/office/powerpoint/2010/main" val="556604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657" y="130628"/>
            <a:ext cx="9869715" cy="5940088"/>
          </a:xfrm>
          <a:prstGeom prst="rect">
            <a:avLst/>
          </a:prstGeom>
        </p:spPr>
        <p:txBody>
          <a:bodyPr wrap="square">
            <a:spAutoFit/>
          </a:bodyPr>
          <a:lstStyle/>
          <a:p>
            <a:r>
              <a:rPr lang="en-US" sz="2400" b="1" dirty="0" smtClean="0">
                <a:solidFill>
                  <a:schemeClr val="accent2">
                    <a:lumMod val="75000"/>
                  </a:schemeClr>
                </a:solidFill>
              </a:rPr>
              <a:t>			COLLABORATION WITH STAKEHOLDERS </a:t>
            </a:r>
          </a:p>
          <a:p>
            <a:endParaRPr lang="en-US" b="1" dirty="0" smtClean="0"/>
          </a:p>
          <a:p>
            <a:pPr marL="342900" indent="-342900">
              <a:buFont typeface="Wingdings" panose="05000000000000000000" pitchFamily="2" charset="2"/>
              <a:buChar char="Ø"/>
            </a:pPr>
            <a:r>
              <a:rPr lang="en-US" sz="2000" dirty="0" smtClean="0"/>
              <a:t>In an effort to supplement Government efforts, a number of stakeholders have come on board to collaborate with ZCS  in providing support in  various programs so as to address the challenges faced by </a:t>
            </a:r>
            <a:r>
              <a:rPr lang="en-US" sz="2000" dirty="0"/>
              <a:t>inmates </a:t>
            </a:r>
            <a:endParaRPr lang="en-US" sz="2000" dirty="0" smtClean="0"/>
          </a:p>
          <a:p>
            <a:endParaRPr lang="en-US" sz="2000" dirty="0" smtClean="0"/>
          </a:p>
          <a:p>
            <a:pPr marL="342900" indent="-342900">
              <a:buFont typeface="Wingdings" panose="05000000000000000000" pitchFamily="2" charset="2"/>
              <a:buChar char="Ø"/>
            </a:pPr>
            <a:r>
              <a:rPr lang="en-US" sz="2000" dirty="0" smtClean="0"/>
              <a:t>In </a:t>
            </a:r>
            <a:r>
              <a:rPr lang="en-US" sz="2000" dirty="0"/>
              <a:t>an effort to supplement Government efforts, a number of stakeholders have stepped forward to collaborate with the Zambia Correctional Service (ZCS), offering support across various programs. This collective approach aims to address the diverse challenges faced by inmates, enhancing their rehabilitation and reintegration into </a:t>
            </a:r>
            <a:r>
              <a:rPr lang="en-US" sz="2000" dirty="0" smtClean="0"/>
              <a:t>society. </a:t>
            </a:r>
          </a:p>
          <a:p>
            <a:endParaRPr lang="en-US" sz="2000" dirty="0" smtClean="0"/>
          </a:p>
          <a:p>
            <a:pPr marL="342900" indent="-342900">
              <a:buFont typeface="Wingdings" panose="05000000000000000000" pitchFamily="2" charset="2"/>
              <a:buChar char="Ø"/>
            </a:pPr>
            <a:r>
              <a:rPr lang="en-US" sz="2000" dirty="0" smtClean="0"/>
              <a:t>However</a:t>
            </a:r>
            <a:r>
              <a:rPr lang="en-US" sz="2000" dirty="0"/>
              <a:t>, there is still much to be done, and we call upon more stakeholders to join us in this important mission. By working together, we can ensure that the correctional system is better equipped to transform lives and create lasting positive change."</a:t>
            </a:r>
            <a:endParaRPr lang="en-US" sz="2000" dirty="0" smtClean="0"/>
          </a:p>
          <a:p>
            <a:endParaRPr lang="en-US" sz="2000" dirty="0"/>
          </a:p>
          <a:p>
            <a:endParaRPr lang="en-US" sz="2000" dirty="0" smtClean="0"/>
          </a:p>
          <a:p>
            <a:endParaRPr lang="en-US" dirty="0"/>
          </a:p>
        </p:txBody>
      </p:sp>
    </p:spTree>
    <p:extLst>
      <p:ext uri="{BB962C8B-B14F-4D97-AF65-F5344CB8AC3E}">
        <p14:creationId xmlns:p14="http://schemas.microsoft.com/office/powerpoint/2010/main" val="453271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248" y="-76200"/>
            <a:ext cx="8596668" cy="1320800"/>
          </a:xfrm>
        </p:spPr>
        <p:txBody>
          <a:bodyPr/>
          <a:lstStyle/>
          <a:p>
            <a:r>
              <a:rPr lang="en-US" b="1" dirty="0" smtClean="0">
                <a:solidFill>
                  <a:schemeClr val="tx1"/>
                </a:solidFill>
              </a:rPr>
              <a:t>							</a:t>
            </a:r>
            <a:r>
              <a:rPr lang="en-US" sz="3200" b="1" dirty="0" smtClean="0">
                <a:solidFill>
                  <a:schemeClr val="accent2">
                    <a:lumMod val="75000"/>
                  </a:schemeClr>
                </a:solidFill>
              </a:rPr>
              <a:t>CONCLUSION</a:t>
            </a:r>
            <a:endParaRPr lang="en-US" sz="3200" b="1" dirty="0">
              <a:solidFill>
                <a:schemeClr val="accent2">
                  <a:lumMod val="75000"/>
                </a:schemeClr>
              </a:solidFill>
            </a:endParaRPr>
          </a:p>
        </p:txBody>
      </p:sp>
      <p:sp>
        <p:nvSpPr>
          <p:cNvPr id="3" name="Content Placeholder 2"/>
          <p:cNvSpPr>
            <a:spLocks noGrp="1"/>
          </p:cNvSpPr>
          <p:nvPr>
            <p:ph idx="1"/>
          </p:nvPr>
        </p:nvSpPr>
        <p:spPr>
          <a:xfrm>
            <a:off x="232229" y="1244600"/>
            <a:ext cx="9768113" cy="5359399"/>
          </a:xfrm>
        </p:spPr>
        <p:txBody>
          <a:bodyPr>
            <a:normAutofit fontScale="25000" lnSpcReduction="20000"/>
          </a:bodyPr>
          <a:lstStyle/>
          <a:p>
            <a:pPr lvl="0">
              <a:buClr>
                <a:srgbClr val="90C226"/>
              </a:buClr>
            </a:pPr>
            <a:endParaRPr lang="en-ZM"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a:lnSpc>
                <a:spcPct val="107000"/>
              </a:lnSpc>
              <a:spcAft>
                <a:spcPts val="800"/>
              </a:spcAft>
            </a:pPr>
            <a:r>
              <a:rPr lang="en-US" sz="9600" dirty="0" smtClean="0">
                <a:latin typeface="+mj-lt"/>
                <a:ea typeface="Calibri" panose="020F0502020204030204" pitchFamily="34" charset="0"/>
                <a:cs typeface="Times New Roman" panose="02020603050405020304" pitchFamily="18" charset="0"/>
              </a:rPr>
              <a:t> </a:t>
            </a:r>
            <a:r>
              <a:rPr lang="en-US" sz="9600" dirty="0">
                <a:latin typeface="+mj-lt"/>
                <a:ea typeface="Calibri" panose="020F0502020204030204" pitchFamily="34" charset="0"/>
                <a:cs typeface="Times New Roman" panose="02020603050405020304" pitchFamily="18" charset="0"/>
              </a:rPr>
              <a:t>O</a:t>
            </a:r>
            <a:r>
              <a:rPr lang="en-US" sz="9600" dirty="0" smtClean="0">
                <a:latin typeface="+mj-lt"/>
                <a:ea typeface="Calibri" panose="020F0502020204030204" pitchFamily="34" charset="0"/>
                <a:cs typeface="Times New Roman" panose="02020603050405020304" pitchFamily="18" charset="0"/>
              </a:rPr>
              <a:t>vercrowding </a:t>
            </a:r>
            <a:r>
              <a:rPr lang="en-US" sz="9600" dirty="0">
                <a:latin typeface="+mj-lt"/>
                <a:ea typeface="Calibri" panose="020F0502020204030204" pitchFamily="34" charset="0"/>
                <a:cs typeface="Times New Roman" panose="02020603050405020304" pitchFamily="18" charset="0"/>
              </a:rPr>
              <a:t>in Zambia’s correctional facilities is a serious issue with far-reaching consequences for both inmates and society at large. </a:t>
            </a:r>
            <a:endParaRPr lang="en-US" sz="9600" dirty="0" smtClean="0">
              <a:latin typeface="+mj-lt"/>
              <a:ea typeface="Calibri" panose="020F0502020204030204" pitchFamily="34" charset="0"/>
              <a:cs typeface="Times New Roman" panose="02020603050405020304" pitchFamily="18" charset="0"/>
            </a:endParaRPr>
          </a:p>
          <a:p>
            <a:pPr>
              <a:lnSpc>
                <a:spcPct val="107000"/>
              </a:lnSpc>
              <a:spcAft>
                <a:spcPts val="800"/>
              </a:spcAft>
            </a:pPr>
            <a:r>
              <a:rPr lang="en-US" sz="9600" dirty="0" smtClean="0">
                <a:latin typeface="+mj-lt"/>
                <a:ea typeface="Calibri" panose="020F0502020204030204" pitchFamily="34" charset="0"/>
                <a:cs typeface="Times New Roman" panose="02020603050405020304" pitchFamily="18" charset="0"/>
              </a:rPr>
              <a:t>As </a:t>
            </a:r>
            <a:r>
              <a:rPr lang="en-US" sz="9600" dirty="0">
                <a:latin typeface="+mj-lt"/>
                <a:ea typeface="Calibri" panose="020F0502020204030204" pitchFamily="34" charset="0"/>
                <a:cs typeface="Times New Roman" panose="02020603050405020304" pitchFamily="18" charset="0"/>
              </a:rPr>
              <a:t>the Zambia Correctional Service </a:t>
            </a:r>
            <a:r>
              <a:rPr lang="en-US" sz="9600" dirty="0" smtClean="0">
                <a:latin typeface="+mj-lt"/>
                <a:ea typeface="Calibri" panose="020F0502020204030204" pitchFamily="34" charset="0"/>
                <a:cs typeface="Times New Roman" panose="02020603050405020304" pitchFamily="18" charset="0"/>
              </a:rPr>
              <a:t>is merely at the receiving end  </a:t>
            </a:r>
            <a:r>
              <a:rPr lang="en-US" sz="9600" dirty="0">
                <a:latin typeface="+mj-lt"/>
                <a:ea typeface="Calibri" panose="020F0502020204030204" pitchFamily="34" charset="0"/>
                <a:cs typeface="Times New Roman" panose="02020603050405020304" pitchFamily="18" charset="0"/>
              </a:rPr>
              <a:t>of individuals processed by other arms of the criminal justice system, tackling </a:t>
            </a:r>
            <a:r>
              <a:rPr lang="en-US" sz="9600" dirty="0" smtClean="0">
                <a:latin typeface="+mj-lt"/>
                <a:ea typeface="Calibri" panose="020F0502020204030204" pitchFamily="34" charset="0"/>
                <a:cs typeface="Times New Roman" panose="02020603050405020304" pitchFamily="18" charset="0"/>
              </a:rPr>
              <a:t>the challenges faced by ZCS </a:t>
            </a:r>
            <a:r>
              <a:rPr lang="en-US" sz="9600" dirty="0">
                <a:latin typeface="+mj-lt"/>
                <a:ea typeface="Calibri" panose="020F0502020204030204" pitchFamily="34" charset="0"/>
                <a:cs typeface="Times New Roman" panose="02020603050405020304" pitchFamily="18" charset="0"/>
              </a:rPr>
              <a:t>requires concerted efforts from </a:t>
            </a:r>
            <a:r>
              <a:rPr lang="en-US" sz="9600" dirty="0" smtClean="0">
                <a:latin typeface="+mj-lt"/>
                <a:ea typeface="Calibri" panose="020F0502020204030204" pitchFamily="34" charset="0"/>
                <a:cs typeface="Times New Roman" panose="02020603050405020304" pitchFamily="18" charset="0"/>
              </a:rPr>
              <a:t>all stakeholders. </a:t>
            </a:r>
          </a:p>
          <a:p>
            <a:pPr>
              <a:lnSpc>
                <a:spcPct val="107000"/>
              </a:lnSpc>
              <a:spcAft>
                <a:spcPts val="800"/>
              </a:spcAft>
            </a:pPr>
            <a:r>
              <a:rPr lang="en-US" sz="9600" dirty="0" smtClean="0">
                <a:solidFill>
                  <a:schemeClr val="tx1"/>
                </a:solidFill>
                <a:latin typeface="+mj-lt"/>
              </a:rPr>
              <a:t>As </a:t>
            </a:r>
            <a:r>
              <a:rPr lang="en-US" sz="9600" dirty="0">
                <a:solidFill>
                  <a:schemeClr val="tx1"/>
                </a:solidFill>
                <a:latin typeface="+mj-lt"/>
              </a:rPr>
              <a:t>we strive to uphold the principles of justice and human dignity, it is imperative that we work together to reform the correctional system in </a:t>
            </a:r>
            <a:r>
              <a:rPr lang="en-US" sz="9600" dirty="0" smtClean="0">
                <a:solidFill>
                  <a:schemeClr val="tx1"/>
                </a:solidFill>
                <a:latin typeface="+mj-lt"/>
              </a:rPr>
              <a:t>Zambia.</a:t>
            </a:r>
          </a:p>
          <a:p>
            <a:endParaRPr lang="en-US" dirty="0"/>
          </a:p>
        </p:txBody>
      </p:sp>
    </p:spTree>
    <p:extLst>
      <p:ext uri="{BB962C8B-B14F-4D97-AF65-F5344CB8AC3E}">
        <p14:creationId xmlns:p14="http://schemas.microsoft.com/office/powerpoint/2010/main" val="14815787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AE7905-2084-4D3E-BD82-DF498B40088D}"/>
              </a:ext>
            </a:extLst>
          </p:cNvPr>
          <p:cNvSpPr>
            <a:spLocks noGrp="1"/>
          </p:cNvSpPr>
          <p:nvPr>
            <p:ph idx="1"/>
          </p:nvPr>
        </p:nvSpPr>
        <p:spPr/>
        <p:txBody>
          <a:bodyPr>
            <a:normAutofit/>
          </a:bodyPr>
          <a:lstStyle/>
          <a:p>
            <a:pPr marL="0" indent="0" algn="ctr">
              <a:buNone/>
            </a:pPr>
            <a:r>
              <a:rPr lang="en-US" sz="3600" b="1" dirty="0">
                <a:latin typeface="Times New Roman" panose="02020603050405020304" pitchFamily="18" charset="0"/>
                <a:cs typeface="Times New Roman" panose="02020603050405020304" pitchFamily="18" charset="0"/>
              </a:rPr>
              <a:t>THANK YOU FOR YOUR ATTENTION!</a:t>
            </a:r>
            <a:endParaRPr lang="en-ZM"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937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Legal framework</a:t>
            </a:r>
            <a:endParaRPr lang="en-US" dirty="0">
              <a:solidFill>
                <a:schemeClr val="tx1"/>
              </a:solidFill>
            </a:endParaRPr>
          </a:p>
        </p:txBody>
      </p:sp>
      <p:sp>
        <p:nvSpPr>
          <p:cNvPr id="3" name="Content Placeholder 2"/>
          <p:cNvSpPr>
            <a:spLocks noGrp="1"/>
          </p:cNvSpPr>
          <p:nvPr>
            <p:ph idx="1"/>
          </p:nvPr>
        </p:nvSpPr>
        <p:spPr>
          <a:xfrm>
            <a:off x="677334" y="1498600"/>
            <a:ext cx="8596668" cy="5077011"/>
          </a:xfrm>
        </p:spPr>
        <p:txBody>
          <a:bodyPr>
            <a:noAutofit/>
          </a:bodyPr>
          <a:lstStyle/>
          <a:p>
            <a:r>
              <a:rPr lang="en-US" sz="2000" dirty="0">
                <a:solidFill>
                  <a:schemeClr val="tx1"/>
                </a:solidFill>
                <a:latin typeface="__fkGroteskNeue_598ab8"/>
              </a:rPr>
              <a:t>The  Zambia Correctional Service Act of 2021 (Act No. 37 of 2021), </a:t>
            </a:r>
            <a:endParaRPr lang="en-US" sz="2000" dirty="0" smtClean="0">
              <a:solidFill>
                <a:schemeClr val="tx1"/>
              </a:solidFill>
              <a:latin typeface="__fkGroteskNeue_598ab8"/>
            </a:endParaRPr>
          </a:p>
          <a:p>
            <a:r>
              <a:rPr lang="en-US" sz="2000" dirty="0" smtClean="0">
                <a:solidFill>
                  <a:schemeClr val="tx1"/>
                </a:solidFill>
                <a:latin typeface="__fkGroteskNeue_598ab8"/>
              </a:rPr>
              <a:t>Repealed and  </a:t>
            </a:r>
            <a:r>
              <a:rPr lang="en-US" sz="2000" dirty="0">
                <a:solidFill>
                  <a:schemeClr val="tx1"/>
                </a:solidFill>
                <a:latin typeface="__fkGroteskNeue_598ab8"/>
              </a:rPr>
              <a:t>replaced the </a:t>
            </a:r>
            <a:r>
              <a:rPr lang="en-US" sz="2000" dirty="0" smtClean="0">
                <a:solidFill>
                  <a:schemeClr val="tx1"/>
                </a:solidFill>
                <a:latin typeface="__fkGroteskNeue_598ab8"/>
              </a:rPr>
              <a:t> </a:t>
            </a:r>
            <a:r>
              <a:rPr lang="en-US" sz="2000" dirty="0">
                <a:solidFill>
                  <a:schemeClr val="tx1"/>
                </a:solidFill>
                <a:latin typeface="__fkGroteskNeue_598ab8"/>
              </a:rPr>
              <a:t>Prisons </a:t>
            </a:r>
            <a:r>
              <a:rPr lang="en-US" sz="2000" dirty="0" smtClean="0">
                <a:solidFill>
                  <a:schemeClr val="tx1"/>
                </a:solidFill>
                <a:latin typeface="__fkGroteskNeue_598ab8"/>
              </a:rPr>
              <a:t>Act CAP 97.</a:t>
            </a:r>
          </a:p>
          <a:p>
            <a:r>
              <a:rPr lang="en-US" sz="2000" dirty="0" smtClean="0">
                <a:solidFill>
                  <a:schemeClr val="tx1"/>
                </a:solidFill>
                <a:latin typeface="__fkGroteskNeue_598ab8"/>
              </a:rPr>
              <a:t>The </a:t>
            </a:r>
            <a:r>
              <a:rPr lang="en-US" sz="2000" dirty="0">
                <a:solidFill>
                  <a:schemeClr val="tx1"/>
                </a:solidFill>
                <a:latin typeface="__fkGroteskNeue_598ab8"/>
              </a:rPr>
              <a:t>Act continues the existence of the former Zambia Prisons Service </a:t>
            </a:r>
            <a:r>
              <a:rPr lang="en-US" sz="2000" dirty="0" smtClean="0">
                <a:solidFill>
                  <a:schemeClr val="tx1"/>
                </a:solidFill>
                <a:latin typeface="__fkGroteskNeue_598ab8"/>
              </a:rPr>
              <a:t>and renames </a:t>
            </a:r>
            <a:r>
              <a:rPr lang="en-US" sz="2000" dirty="0">
                <a:solidFill>
                  <a:schemeClr val="tx1"/>
                </a:solidFill>
                <a:latin typeface="__fkGroteskNeue_598ab8"/>
              </a:rPr>
              <a:t>it </a:t>
            </a:r>
            <a:r>
              <a:rPr lang="en-US" sz="2000" dirty="0" smtClean="0">
                <a:solidFill>
                  <a:schemeClr val="tx1"/>
                </a:solidFill>
                <a:latin typeface="__fkGroteskNeue_598ab8"/>
              </a:rPr>
              <a:t>as </a:t>
            </a:r>
            <a:r>
              <a:rPr lang="en-US" sz="2000" dirty="0">
                <a:solidFill>
                  <a:schemeClr val="tx1"/>
                </a:solidFill>
                <a:latin typeface="__fkGroteskNeue_598ab8"/>
              </a:rPr>
              <a:t>Zambia Correctional Service. </a:t>
            </a:r>
            <a:endParaRPr lang="en-US" sz="2000" dirty="0" smtClean="0">
              <a:solidFill>
                <a:schemeClr val="tx1"/>
              </a:solidFill>
              <a:latin typeface="__fkGroteskNeue_598ab8"/>
            </a:endParaRPr>
          </a:p>
          <a:p>
            <a:pPr marL="0" indent="0">
              <a:buNone/>
            </a:pPr>
            <a:r>
              <a:rPr lang="en-US" sz="2000" dirty="0" smtClean="0">
                <a:solidFill>
                  <a:schemeClr val="tx1"/>
                </a:solidFill>
                <a:latin typeface="__fkGroteskNeue_598ab8"/>
              </a:rPr>
              <a:t>This name change </a:t>
            </a:r>
            <a:r>
              <a:rPr lang="en-US" sz="2000" dirty="0">
                <a:solidFill>
                  <a:schemeClr val="tx1"/>
                </a:solidFill>
                <a:latin typeface="__fkGroteskNeue_598ab8"/>
              </a:rPr>
              <a:t>reflects a shift towards a more rehabilitative approach to corrections, emphasizing the correction and reformation of inmates rather than mere </a:t>
            </a:r>
            <a:r>
              <a:rPr lang="en-US" sz="2000" dirty="0" smtClean="0">
                <a:solidFill>
                  <a:schemeClr val="tx1"/>
                </a:solidFill>
                <a:latin typeface="__fkGroteskNeue_598ab8"/>
              </a:rPr>
              <a:t>punishment.</a:t>
            </a:r>
          </a:p>
          <a:p>
            <a:pPr>
              <a:buFont typeface="Wingdings" panose="05000000000000000000" pitchFamily="2" charset="2"/>
              <a:buChar char="Ø"/>
            </a:pPr>
            <a:r>
              <a:rPr lang="en-US" sz="2000" dirty="0">
                <a:solidFill>
                  <a:prstClr val="black"/>
                </a:solidFill>
              </a:rPr>
              <a:t>It provides for management and control of prisons and correctional </a:t>
            </a:r>
            <a:r>
              <a:rPr lang="en-US" sz="2000" dirty="0" smtClean="0">
                <a:solidFill>
                  <a:prstClr val="black"/>
                </a:solidFill>
              </a:rPr>
              <a:t>centres</a:t>
            </a:r>
          </a:p>
          <a:p>
            <a:pPr>
              <a:buFont typeface="Wingdings" panose="05000000000000000000" pitchFamily="2" charset="2"/>
              <a:buChar char="Ø"/>
            </a:pPr>
            <a:r>
              <a:rPr lang="en-US" sz="2000" dirty="0">
                <a:solidFill>
                  <a:prstClr val="black"/>
                </a:solidFill>
              </a:rPr>
              <a:t>It establishes frameworks for rehabilitation programs such as education, vocational and skills  training, and psychological support to inmates aimed at reducing recidivism and facilitating the reintegration of former inmates into society</a:t>
            </a:r>
          </a:p>
          <a:p>
            <a:pPr>
              <a:buFont typeface="Wingdings" panose="05000000000000000000" pitchFamily="2" charset="2"/>
              <a:buChar char="Ø"/>
            </a:pPr>
            <a:endParaRPr lang="en-US" sz="2000" dirty="0" smtClean="0">
              <a:solidFill>
                <a:schemeClr val="tx1"/>
              </a:solidFill>
              <a:latin typeface="__fkGroteskNeue_598ab8"/>
            </a:endParaRPr>
          </a:p>
        </p:txBody>
      </p:sp>
    </p:spTree>
    <p:extLst>
      <p:ext uri="{BB962C8B-B14F-4D97-AF65-F5344CB8AC3E}">
        <p14:creationId xmlns:p14="http://schemas.microsoft.com/office/powerpoint/2010/main" val="753023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97483"/>
            <a:ext cx="9626600" cy="3708708"/>
          </a:xfrm>
          <a:prstGeom prst="rect">
            <a:avLst/>
          </a:prstGeom>
        </p:spPr>
        <p:txBody>
          <a:bodyPr wrap="square">
            <a:spAutoFit/>
          </a:bodyPr>
          <a:lstStyle/>
          <a:p>
            <a:pPr marL="285750" lvl="0" indent="-285750">
              <a:spcBef>
                <a:spcPts val="1000"/>
              </a:spcBef>
              <a:buClr>
                <a:srgbClr val="90C226"/>
              </a:buClr>
              <a:buSzPct val="80000"/>
              <a:buFont typeface="Wingdings" panose="05000000000000000000" pitchFamily="2" charset="2"/>
              <a:buChar char="§"/>
            </a:pPr>
            <a:r>
              <a:rPr lang="en-US" sz="2400" dirty="0" smtClean="0">
                <a:latin typeface="+mj-lt"/>
              </a:rPr>
              <a:t>It includes provisions for </a:t>
            </a:r>
            <a:r>
              <a:rPr lang="en-US" sz="2400" dirty="0">
                <a:latin typeface="+mj-lt"/>
              </a:rPr>
              <a:t>extension services, which advocate for the employment of inmates post-release and promote continuous education and </a:t>
            </a:r>
            <a:r>
              <a:rPr lang="en-US" sz="2400" dirty="0" smtClean="0">
                <a:latin typeface="+mj-lt"/>
              </a:rPr>
              <a:t>healthcare.</a:t>
            </a:r>
          </a:p>
          <a:p>
            <a:pPr marL="285750" lvl="0" indent="-285750">
              <a:spcBef>
                <a:spcPts val="1000"/>
              </a:spcBef>
              <a:buClr>
                <a:srgbClr val="90C226"/>
              </a:buClr>
              <a:buSzPct val="80000"/>
              <a:buFont typeface="Wingdings" panose="05000000000000000000" pitchFamily="2" charset="2"/>
              <a:buChar char="§"/>
            </a:pPr>
            <a:endParaRPr lang="en-US" sz="2400" dirty="0" smtClean="0">
              <a:latin typeface="+mj-lt"/>
            </a:endParaRPr>
          </a:p>
          <a:p>
            <a:pPr marL="285750" lvl="0" indent="-285750">
              <a:spcBef>
                <a:spcPts val="1000"/>
              </a:spcBef>
              <a:buClr>
                <a:srgbClr val="90C226"/>
              </a:buClr>
              <a:buSzPct val="80000"/>
              <a:buFont typeface="Wingdings" panose="05000000000000000000" pitchFamily="2" charset="2"/>
              <a:buChar char="§"/>
            </a:pPr>
            <a:r>
              <a:rPr lang="en-US" sz="2400" dirty="0" smtClean="0">
                <a:latin typeface="+mj-lt"/>
              </a:rPr>
              <a:t> Domesticates the United Nations Standard Minimum Rules for the Treatment of Prisoners,(Mandela Rules) ensuring that Zambia's correctional practices align with international human rights standards.</a:t>
            </a:r>
          </a:p>
          <a:p>
            <a:pPr marL="342900" lvl="0" indent="-342900">
              <a:spcBef>
                <a:spcPts val="1000"/>
              </a:spcBef>
              <a:buClr>
                <a:srgbClr val="90C226"/>
              </a:buClr>
              <a:buSzPct val="80000"/>
              <a:buFont typeface="Wingdings 3" charset="2"/>
              <a:buChar char=""/>
            </a:pPr>
            <a:endParaRPr lang="en-US" dirty="0">
              <a:solidFill>
                <a:prstClr val="black">
                  <a:lumMod val="75000"/>
                  <a:lumOff val="25000"/>
                </a:prstClr>
              </a:solidFill>
            </a:endParaRPr>
          </a:p>
        </p:txBody>
      </p:sp>
    </p:spTree>
    <p:extLst>
      <p:ext uri="{BB962C8B-B14F-4D97-AF65-F5344CB8AC3E}">
        <p14:creationId xmlns:p14="http://schemas.microsoft.com/office/powerpoint/2010/main" val="3189214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PRISON AND CORRECTIONAL CENTRES AUDIT  REPORT 2023</a:t>
            </a:r>
            <a:endParaRPr lang="en-US" dirty="0"/>
          </a:p>
        </p:txBody>
      </p:sp>
      <p:sp>
        <p:nvSpPr>
          <p:cNvPr id="3" name="Content Placeholder 2"/>
          <p:cNvSpPr>
            <a:spLocks noGrp="1"/>
          </p:cNvSpPr>
          <p:nvPr>
            <p:ph idx="1"/>
          </p:nvPr>
        </p:nvSpPr>
        <p:spPr>
          <a:xfrm>
            <a:off x="319314" y="2160589"/>
            <a:ext cx="8954688" cy="3880773"/>
          </a:xfrm>
        </p:spPr>
        <p:txBody>
          <a:bodyPr>
            <a:normAutofit/>
          </a:bodyPr>
          <a:lstStyle/>
          <a:p>
            <a:pPr lvl="0" algn="just">
              <a:spcBef>
                <a:spcPct val="20000"/>
              </a:spcBef>
              <a:buClrTx/>
              <a:buSzTx/>
              <a:buFont typeface="Arial"/>
              <a:buChar char="•"/>
            </a:pPr>
            <a:r>
              <a:rPr lang="en-US" sz="2800" dirty="0">
                <a:solidFill>
                  <a:prstClr val="black"/>
                </a:solidFill>
                <a:latin typeface="+mj-lt"/>
              </a:rPr>
              <a:t>The 2023 audit report on Zambia's prisons and correctional centres highlights significant findings and challenges regarding the </a:t>
            </a:r>
            <a:r>
              <a:rPr lang="en-US" sz="2800" dirty="0" smtClean="0">
                <a:solidFill>
                  <a:prstClr val="black"/>
                </a:solidFill>
                <a:latin typeface="+mj-lt"/>
              </a:rPr>
              <a:t> Condition of the </a:t>
            </a:r>
            <a:r>
              <a:rPr lang="en-US" sz="2800" dirty="0">
                <a:solidFill>
                  <a:prstClr val="black"/>
                </a:solidFill>
                <a:latin typeface="+mj-lt"/>
              </a:rPr>
              <a:t>Prisons and Correctional </a:t>
            </a:r>
            <a:r>
              <a:rPr lang="en-US" sz="2800" dirty="0" smtClean="0">
                <a:solidFill>
                  <a:prstClr val="black"/>
                </a:solidFill>
                <a:latin typeface="+mj-lt"/>
              </a:rPr>
              <a:t>Centres </a:t>
            </a:r>
            <a:r>
              <a:rPr lang="en-US" sz="2800" dirty="0">
                <a:solidFill>
                  <a:prstClr val="black"/>
                </a:solidFill>
                <a:latin typeface="+mj-lt"/>
              </a:rPr>
              <a:t>in Zambia </a:t>
            </a:r>
            <a:r>
              <a:rPr lang="en-US" sz="2800" dirty="0" smtClean="0">
                <a:solidFill>
                  <a:prstClr val="black"/>
                </a:solidFill>
                <a:latin typeface="+mj-lt"/>
              </a:rPr>
              <a:t>as well as the management </a:t>
            </a:r>
            <a:r>
              <a:rPr lang="en-US" sz="2800" dirty="0">
                <a:solidFill>
                  <a:prstClr val="black"/>
                </a:solidFill>
                <a:latin typeface="+mj-lt"/>
              </a:rPr>
              <a:t>and </a:t>
            </a:r>
            <a:r>
              <a:rPr lang="en-US" sz="2800" dirty="0" smtClean="0">
                <a:solidFill>
                  <a:prstClr val="black"/>
                </a:solidFill>
                <a:latin typeface="+mj-lt"/>
              </a:rPr>
              <a:t>control of these facilities.</a:t>
            </a:r>
          </a:p>
          <a:p>
            <a:endParaRPr lang="en-US" dirty="0"/>
          </a:p>
        </p:txBody>
      </p:sp>
    </p:spTree>
    <p:extLst>
      <p:ext uri="{BB962C8B-B14F-4D97-AF65-F5344CB8AC3E}">
        <p14:creationId xmlns:p14="http://schemas.microsoft.com/office/powerpoint/2010/main" val="3789772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AUDIT</a:t>
            </a:r>
            <a:endParaRPr lang="en-US" dirty="0"/>
          </a:p>
        </p:txBody>
      </p:sp>
      <p:sp>
        <p:nvSpPr>
          <p:cNvPr id="3" name="Content Placeholder 2"/>
          <p:cNvSpPr>
            <a:spLocks noGrp="1"/>
          </p:cNvSpPr>
          <p:nvPr>
            <p:ph idx="1"/>
          </p:nvPr>
        </p:nvSpPr>
        <p:spPr/>
        <p:txBody>
          <a:bodyPr/>
          <a:lstStyle/>
          <a:p>
            <a:pPr marL="0" lvl="0" indent="0">
              <a:spcBef>
                <a:spcPct val="20000"/>
              </a:spcBef>
              <a:buClrTx/>
              <a:buSzTx/>
              <a:buNone/>
            </a:pPr>
            <a:r>
              <a:rPr lang="en-US" sz="2000" dirty="0" smtClean="0">
                <a:solidFill>
                  <a:prstClr val="black">
                    <a:lumMod val="75000"/>
                    <a:lumOff val="25000"/>
                  </a:prstClr>
                </a:solidFill>
              </a:rPr>
              <a:t> </a:t>
            </a:r>
            <a:r>
              <a:rPr lang="en-US" sz="2000" dirty="0">
                <a:solidFill>
                  <a:prstClr val="black">
                    <a:lumMod val="75000"/>
                    <a:lumOff val="25000"/>
                  </a:prstClr>
                </a:solidFill>
              </a:rPr>
              <a:t>T</a:t>
            </a:r>
            <a:r>
              <a:rPr lang="en-US" sz="2000" dirty="0" smtClean="0">
                <a:solidFill>
                  <a:prstClr val="black">
                    <a:lumMod val="75000"/>
                    <a:lumOff val="25000"/>
                  </a:prstClr>
                </a:solidFill>
              </a:rPr>
              <a:t>o assess the following aspects: </a:t>
            </a:r>
          </a:p>
          <a:p>
            <a:pPr lvl="0">
              <a:spcBef>
                <a:spcPct val="20000"/>
              </a:spcBef>
              <a:buClrTx/>
              <a:buSzTx/>
              <a:buFont typeface="Arial"/>
              <a:buChar char="•"/>
            </a:pPr>
            <a:r>
              <a:rPr lang="en-US" sz="2000" dirty="0" smtClean="0">
                <a:solidFill>
                  <a:prstClr val="black">
                    <a:lumMod val="75000"/>
                    <a:lumOff val="25000"/>
                  </a:prstClr>
                </a:solidFill>
              </a:rPr>
              <a:t> The conditions of Prisons and correctional centres. </a:t>
            </a:r>
          </a:p>
          <a:p>
            <a:pPr lvl="0">
              <a:spcBef>
                <a:spcPct val="20000"/>
              </a:spcBef>
              <a:buClrTx/>
              <a:buSzTx/>
              <a:buFont typeface="Arial"/>
              <a:buChar char="•"/>
            </a:pPr>
            <a:r>
              <a:rPr lang="en-US" sz="2000" dirty="0" smtClean="0">
                <a:solidFill>
                  <a:prstClr val="black">
                    <a:lumMod val="75000"/>
                    <a:lumOff val="25000"/>
                  </a:prstClr>
                </a:solidFill>
              </a:rPr>
              <a:t>The </a:t>
            </a:r>
            <a:r>
              <a:rPr lang="en-US" sz="2000" dirty="0">
                <a:solidFill>
                  <a:prstClr val="black">
                    <a:lumMod val="75000"/>
                    <a:lumOff val="25000"/>
                  </a:prstClr>
                </a:solidFill>
              </a:rPr>
              <a:t>extent of awareness and respect for inmates’ human rights in </a:t>
            </a:r>
            <a:r>
              <a:rPr lang="en-US" sz="2000" dirty="0" smtClean="0">
                <a:solidFill>
                  <a:prstClr val="black">
                    <a:lumMod val="75000"/>
                    <a:lumOff val="25000"/>
                  </a:prstClr>
                </a:solidFill>
              </a:rPr>
              <a:t>Correctional facilities. </a:t>
            </a:r>
            <a:endParaRPr lang="en-US" sz="2000" dirty="0">
              <a:solidFill>
                <a:prstClr val="black">
                  <a:lumMod val="75000"/>
                  <a:lumOff val="25000"/>
                </a:prstClr>
              </a:solidFill>
            </a:endParaRPr>
          </a:p>
          <a:p>
            <a:pPr lvl="0">
              <a:spcBef>
                <a:spcPct val="20000"/>
              </a:spcBef>
              <a:buClrTx/>
              <a:buSzTx/>
              <a:buFont typeface="Arial"/>
              <a:buChar char="•"/>
            </a:pPr>
            <a:r>
              <a:rPr lang="en-US" sz="2000" dirty="0">
                <a:solidFill>
                  <a:prstClr val="black">
                    <a:lumMod val="75000"/>
                    <a:lumOff val="25000"/>
                  </a:prstClr>
                </a:solidFill>
              </a:rPr>
              <a:t>The challenges faced by inmates. </a:t>
            </a:r>
          </a:p>
          <a:p>
            <a:pPr lvl="0">
              <a:spcBef>
                <a:spcPct val="20000"/>
              </a:spcBef>
              <a:buClrTx/>
              <a:buSzTx/>
              <a:buFont typeface="Arial"/>
              <a:buChar char="•"/>
            </a:pPr>
            <a:r>
              <a:rPr lang="en-US" sz="2000" dirty="0" smtClean="0">
                <a:solidFill>
                  <a:prstClr val="black">
                    <a:lumMod val="75000"/>
                    <a:lumOff val="25000"/>
                  </a:prstClr>
                </a:solidFill>
              </a:rPr>
              <a:t>The </a:t>
            </a:r>
            <a:r>
              <a:rPr lang="en-US" sz="2000" dirty="0">
                <a:solidFill>
                  <a:prstClr val="black">
                    <a:lumMod val="75000"/>
                    <a:lumOff val="25000"/>
                  </a:prstClr>
                </a:solidFill>
              </a:rPr>
              <a:t>extent </a:t>
            </a:r>
            <a:r>
              <a:rPr lang="en-US" sz="2000" dirty="0" smtClean="0">
                <a:solidFill>
                  <a:prstClr val="black">
                    <a:lumMod val="75000"/>
                    <a:lumOff val="25000"/>
                  </a:prstClr>
                </a:solidFill>
              </a:rPr>
              <a:t>at</a:t>
            </a:r>
            <a:r>
              <a:rPr lang="en-US" sz="2000" dirty="0" smtClean="0">
                <a:solidFill>
                  <a:prstClr val="black">
                    <a:lumMod val="75000"/>
                    <a:lumOff val="25000"/>
                  </a:prstClr>
                </a:solidFill>
              </a:rPr>
              <a:t> </a:t>
            </a:r>
            <a:r>
              <a:rPr lang="en-US" sz="2000" dirty="0">
                <a:solidFill>
                  <a:prstClr val="black">
                    <a:lumMod val="75000"/>
                    <a:lumOff val="25000"/>
                  </a:prstClr>
                </a:solidFill>
              </a:rPr>
              <a:t>which ‘correctional services’ are implemented and </a:t>
            </a:r>
            <a:r>
              <a:rPr lang="en-US" sz="2000" dirty="0" err="1">
                <a:solidFill>
                  <a:prstClr val="black">
                    <a:lumMod val="75000"/>
                    <a:lumOff val="25000"/>
                  </a:prstClr>
                </a:solidFill>
              </a:rPr>
              <a:t>realised</a:t>
            </a:r>
            <a:r>
              <a:rPr lang="en-US" sz="2000" dirty="0">
                <a:solidFill>
                  <a:prstClr val="black">
                    <a:lumMod val="75000"/>
                    <a:lumOff val="25000"/>
                  </a:prstClr>
                </a:solidFill>
              </a:rPr>
              <a:t> following the enactment of the Zambia Correctional Service Act in 2021. </a:t>
            </a:r>
            <a:endParaRPr lang="en-US" sz="2000" dirty="0">
              <a:solidFill>
                <a:prstClr val="black"/>
              </a:solidFill>
              <a:latin typeface="__fkGroteskNeue_598ab8"/>
            </a:endParaRPr>
          </a:p>
          <a:p>
            <a:endParaRPr lang="en-US" dirty="0"/>
          </a:p>
        </p:txBody>
      </p:sp>
    </p:spTree>
    <p:extLst>
      <p:ext uri="{BB962C8B-B14F-4D97-AF65-F5344CB8AC3E}">
        <p14:creationId xmlns:p14="http://schemas.microsoft.com/office/powerpoint/2010/main" val="94683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834" y="2438400"/>
            <a:ext cx="8596668" cy="1320800"/>
          </a:xfrm>
        </p:spPr>
        <p:txBody>
          <a:bodyPr/>
          <a:lstStyle/>
          <a:p>
            <a:r>
              <a:rPr lang="en-US" dirty="0" smtClean="0"/>
              <a:t>AUDIT REPORT’S FINDINGS</a:t>
            </a:r>
            <a:endParaRPr lang="en-US" dirty="0"/>
          </a:p>
        </p:txBody>
      </p:sp>
    </p:spTree>
    <p:extLst>
      <p:ext uri="{BB962C8B-B14F-4D97-AF65-F5344CB8AC3E}">
        <p14:creationId xmlns:p14="http://schemas.microsoft.com/office/powerpoint/2010/main" val="1364221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lumMod val="75000"/>
                    <a:lumOff val="25000"/>
                  </a:prstClr>
                </a:solidFill>
              </a:rPr>
              <a:t>The conditions of correctional centres</a:t>
            </a:r>
            <a:endParaRPr lang="en-US" dirty="0"/>
          </a:p>
        </p:txBody>
      </p:sp>
      <p:sp>
        <p:nvSpPr>
          <p:cNvPr id="3" name="Text Placeholder 2"/>
          <p:cNvSpPr>
            <a:spLocks noGrp="1"/>
          </p:cNvSpPr>
          <p:nvPr>
            <p:ph type="body" idx="1"/>
          </p:nvPr>
        </p:nvSpPr>
        <p:spPr/>
        <p:txBody>
          <a:bodyPr/>
          <a:lstStyle/>
          <a:p>
            <a:r>
              <a:rPr lang="en-US" dirty="0" smtClean="0">
                <a:solidFill>
                  <a:schemeClr val="tx1"/>
                </a:solidFill>
              </a:rPr>
              <a:t>Accommodation </a:t>
            </a:r>
            <a:endParaRPr lang="en-US" dirty="0">
              <a:solidFill>
                <a:schemeClr val="tx1"/>
              </a:solidFill>
            </a:endParaRPr>
          </a:p>
        </p:txBody>
      </p:sp>
      <p:sp>
        <p:nvSpPr>
          <p:cNvPr id="4" name="Content Placeholder 3"/>
          <p:cNvSpPr>
            <a:spLocks noGrp="1"/>
          </p:cNvSpPr>
          <p:nvPr>
            <p:ph sz="half" idx="2"/>
          </p:nvPr>
        </p:nvSpPr>
        <p:spPr>
          <a:xfrm>
            <a:off x="675745" y="2737245"/>
            <a:ext cx="4185623" cy="3625455"/>
          </a:xfrm>
        </p:spPr>
        <p:txBody>
          <a:bodyPr>
            <a:normAutofit fontScale="92500" lnSpcReduction="20000"/>
          </a:bodyPr>
          <a:lstStyle/>
          <a:p>
            <a:pPr marL="0" lvl="0" indent="0">
              <a:spcBef>
                <a:spcPts val="0"/>
              </a:spcBef>
              <a:buClrTx/>
              <a:buSzTx/>
              <a:buNone/>
            </a:pPr>
            <a:r>
              <a:rPr lang="en-US" sz="1600" i="1" dirty="0">
                <a:solidFill>
                  <a:prstClr val="black"/>
                </a:solidFill>
              </a:rPr>
              <a:t>Condition of the buildings or physical structures in which inmates are detained which includes</a:t>
            </a:r>
            <a:r>
              <a:rPr lang="en-US" i="1" dirty="0">
                <a:solidFill>
                  <a:prstClr val="black"/>
                </a:solidFill>
              </a:rPr>
              <a:t>: </a:t>
            </a:r>
          </a:p>
          <a:p>
            <a:pPr marL="285750" lvl="0" indent="-285750">
              <a:spcBef>
                <a:spcPts val="0"/>
              </a:spcBef>
              <a:buClrTx/>
              <a:buSzTx/>
              <a:buFont typeface="Wingdings" panose="05000000000000000000" pitchFamily="2" charset="2"/>
              <a:buChar char="ü"/>
            </a:pPr>
            <a:r>
              <a:rPr lang="en-US" i="1" dirty="0">
                <a:solidFill>
                  <a:prstClr val="black"/>
                </a:solidFill>
              </a:rPr>
              <a:t>sleeping </a:t>
            </a:r>
            <a:r>
              <a:rPr lang="en-US" i="1" dirty="0" smtClean="0">
                <a:solidFill>
                  <a:prstClr val="black"/>
                </a:solidFill>
              </a:rPr>
              <a:t>space</a:t>
            </a:r>
            <a:endParaRPr lang="en-US" i="1" dirty="0">
              <a:solidFill>
                <a:prstClr val="black"/>
              </a:solidFill>
            </a:endParaRPr>
          </a:p>
          <a:p>
            <a:pPr marL="285750" lvl="0" indent="-285750">
              <a:spcBef>
                <a:spcPts val="0"/>
              </a:spcBef>
              <a:buClrTx/>
              <a:buSzTx/>
              <a:buFont typeface="Wingdings" panose="05000000000000000000" pitchFamily="2" charset="2"/>
              <a:buChar char="ü"/>
            </a:pPr>
            <a:r>
              <a:rPr lang="en-US" i="1" dirty="0" smtClean="0">
                <a:solidFill>
                  <a:prstClr val="black"/>
                </a:solidFill>
              </a:rPr>
              <a:t>Beds</a:t>
            </a:r>
            <a:endParaRPr lang="en-US" i="1" dirty="0">
              <a:solidFill>
                <a:prstClr val="black"/>
              </a:solidFill>
            </a:endParaRPr>
          </a:p>
          <a:p>
            <a:pPr marL="285750" lvl="0" indent="-285750">
              <a:spcBef>
                <a:spcPts val="0"/>
              </a:spcBef>
              <a:buClrTx/>
              <a:buSzTx/>
              <a:buFont typeface="Wingdings" panose="05000000000000000000" pitchFamily="2" charset="2"/>
              <a:buChar char="ü"/>
            </a:pPr>
            <a:r>
              <a:rPr lang="en-US" i="1" dirty="0">
                <a:solidFill>
                  <a:prstClr val="black"/>
                </a:solidFill>
              </a:rPr>
              <a:t>mattresses and </a:t>
            </a:r>
            <a:r>
              <a:rPr lang="en-US" i="1" dirty="0" smtClean="0">
                <a:solidFill>
                  <a:prstClr val="black"/>
                </a:solidFill>
              </a:rPr>
              <a:t>beddings</a:t>
            </a:r>
          </a:p>
          <a:p>
            <a:pPr marL="0" lvl="0" indent="0">
              <a:spcBef>
                <a:spcPts val="0"/>
              </a:spcBef>
              <a:buClrTx/>
              <a:buSzTx/>
              <a:buNone/>
            </a:pPr>
            <a:endParaRPr lang="en-US" i="1" dirty="0">
              <a:solidFill>
                <a:prstClr val="black"/>
              </a:solidFill>
            </a:endParaRPr>
          </a:p>
          <a:p>
            <a:pPr marL="285750" lvl="0" indent="-285750">
              <a:spcBef>
                <a:spcPts val="0"/>
              </a:spcBef>
              <a:buClrTx/>
              <a:buSzTx/>
              <a:buFont typeface="Wingdings" panose="05000000000000000000" pitchFamily="2" charset="2"/>
              <a:buChar char="ü"/>
            </a:pPr>
            <a:r>
              <a:rPr lang="en-US" i="1" dirty="0" smtClean="0">
                <a:solidFill>
                  <a:prstClr val="black"/>
                </a:solidFill>
              </a:rPr>
              <a:t>Ventilation</a:t>
            </a:r>
          </a:p>
          <a:p>
            <a:pPr marL="0" lvl="0" indent="0">
              <a:spcBef>
                <a:spcPts val="0"/>
              </a:spcBef>
              <a:buClrTx/>
              <a:buSzTx/>
              <a:buNone/>
            </a:pPr>
            <a:endParaRPr lang="en-US" i="1" dirty="0">
              <a:solidFill>
                <a:prstClr val="black"/>
              </a:solidFill>
            </a:endParaRPr>
          </a:p>
          <a:p>
            <a:pPr marL="285750" lvl="0" indent="-285750">
              <a:spcBef>
                <a:spcPts val="0"/>
              </a:spcBef>
              <a:buClrTx/>
              <a:buSzTx/>
              <a:buFont typeface="Wingdings" panose="05000000000000000000" pitchFamily="2" charset="2"/>
              <a:buChar char="ü"/>
            </a:pPr>
            <a:r>
              <a:rPr lang="en-US" i="1" dirty="0">
                <a:solidFill>
                  <a:prstClr val="black"/>
                </a:solidFill>
              </a:rPr>
              <a:t>sitting </a:t>
            </a:r>
            <a:r>
              <a:rPr lang="en-US" i="1" dirty="0" smtClean="0">
                <a:solidFill>
                  <a:prstClr val="black"/>
                </a:solidFill>
              </a:rPr>
              <a:t>space (benches, chairs </a:t>
            </a:r>
            <a:r>
              <a:rPr lang="en-US" i="1" dirty="0" err="1" smtClean="0">
                <a:solidFill>
                  <a:prstClr val="black"/>
                </a:solidFill>
              </a:rPr>
              <a:t>etc</a:t>
            </a:r>
            <a:r>
              <a:rPr lang="en-US" i="1" dirty="0" smtClean="0">
                <a:solidFill>
                  <a:prstClr val="black"/>
                </a:solidFill>
              </a:rPr>
              <a:t>)</a:t>
            </a:r>
          </a:p>
          <a:p>
            <a:pPr marL="0" lvl="0" indent="0">
              <a:spcBef>
                <a:spcPts val="0"/>
              </a:spcBef>
              <a:buClrTx/>
              <a:buSzTx/>
              <a:buNone/>
            </a:pPr>
            <a:endParaRPr lang="en-US" i="1" dirty="0">
              <a:solidFill>
                <a:prstClr val="black"/>
              </a:solidFill>
            </a:endParaRPr>
          </a:p>
          <a:p>
            <a:pPr marL="285750" lvl="0" indent="-285750">
              <a:spcBef>
                <a:spcPts val="0"/>
              </a:spcBef>
              <a:buClrTx/>
              <a:buSzTx/>
              <a:buFont typeface="Wingdings" panose="05000000000000000000" pitchFamily="2" charset="2"/>
              <a:buChar char="ü"/>
            </a:pPr>
            <a:r>
              <a:rPr lang="en-US" i="1" dirty="0">
                <a:solidFill>
                  <a:prstClr val="black"/>
                </a:solidFill>
              </a:rPr>
              <a:t>dining halls; </a:t>
            </a:r>
            <a:endParaRPr lang="en-US" i="1" dirty="0" smtClean="0">
              <a:solidFill>
                <a:prstClr val="black"/>
              </a:solidFill>
            </a:endParaRPr>
          </a:p>
          <a:p>
            <a:pPr marL="0" lvl="0" indent="0">
              <a:spcBef>
                <a:spcPts val="0"/>
              </a:spcBef>
              <a:buClrTx/>
              <a:buSzTx/>
              <a:buNone/>
            </a:pPr>
            <a:endParaRPr lang="en-US" i="1" dirty="0">
              <a:solidFill>
                <a:prstClr val="black"/>
              </a:solidFill>
            </a:endParaRPr>
          </a:p>
          <a:p>
            <a:pPr marL="285750" lvl="0" indent="-285750">
              <a:spcBef>
                <a:spcPts val="0"/>
              </a:spcBef>
              <a:buClrTx/>
              <a:buSzTx/>
              <a:buFont typeface="Wingdings" panose="05000000000000000000" pitchFamily="2" charset="2"/>
              <a:buChar char="ü"/>
            </a:pPr>
            <a:r>
              <a:rPr lang="en-US" i="1" dirty="0">
                <a:solidFill>
                  <a:prstClr val="black"/>
                </a:solidFill>
              </a:rPr>
              <a:t>toilets; showers and bathrooms</a:t>
            </a:r>
            <a:r>
              <a:rPr lang="en-US" i="1" dirty="0" smtClean="0">
                <a:solidFill>
                  <a:prstClr val="black"/>
                </a:solidFill>
              </a:rPr>
              <a:t>.</a:t>
            </a:r>
          </a:p>
          <a:p>
            <a:pPr marL="285750" lvl="0" indent="-285750">
              <a:spcBef>
                <a:spcPts val="0"/>
              </a:spcBef>
              <a:buClrTx/>
              <a:buSzTx/>
              <a:buFont typeface="Wingdings" panose="05000000000000000000" pitchFamily="2" charset="2"/>
              <a:buChar char="ü"/>
            </a:pPr>
            <a:endParaRPr lang="en-US" i="1" dirty="0" smtClean="0">
              <a:solidFill>
                <a:prstClr val="black"/>
              </a:solidFill>
            </a:endParaRPr>
          </a:p>
          <a:p>
            <a:pPr marL="285750" lvl="0" indent="-285750">
              <a:spcBef>
                <a:spcPts val="0"/>
              </a:spcBef>
              <a:buClrTx/>
              <a:buSzTx/>
              <a:buFont typeface="Wingdings" panose="05000000000000000000" pitchFamily="2" charset="2"/>
              <a:buChar char="ü"/>
            </a:pPr>
            <a:r>
              <a:rPr lang="en-US" i="1" dirty="0" err="1" smtClean="0">
                <a:solidFill>
                  <a:prstClr val="black"/>
                </a:solidFill>
              </a:rPr>
              <a:t>Kicthens</a:t>
            </a:r>
            <a:r>
              <a:rPr lang="en-US" i="1" dirty="0" smtClean="0">
                <a:solidFill>
                  <a:prstClr val="black"/>
                </a:solidFill>
              </a:rPr>
              <a:t> </a:t>
            </a:r>
            <a:endParaRPr lang="en-US" i="1" dirty="0">
              <a:solidFill>
                <a:prstClr val="black"/>
              </a:solidFill>
            </a:endParaRPr>
          </a:p>
          <a:p>
            <a:endParaRPr lang="en-US" dirty="0"/>
          </a:p>
        </p:txBody>
      </p:sp>
      <p:sp>
        <p:nvSpPr>
          <p:cNvPr id="5" name="Text Placeholder 4"/>
          <p:cNvSpPr>
            <a:spLocks noGrp="1"/>
          </p:cNvSpPr>
          <p:nvPr>
            <p:ph type="body" sz="quarter" idx="3"/>
          </p:nvPr>
        </p:nvSpPr>
        <p:spPr/>
        <p:txBody>
          <a:bodyPr/>
          <a:lstStyle/>
          <a:p>
            <a:r>
              <a:rPr lang="en-US" dirty="0" smtClean="0"/>
              <a:t>	Condition</a:t>
            </a:r>
            <a:endParaRPr lang="en-US" dirty="0"/>
          </a:p>
        </p:txBody>
      </p:sp>
      <p:sp>
        <p:nvSpPr>
          <p:cNvPr id="6" name="Content Placeholder 5"/>
          <p:cNvSpPr>
            <a:spLocks noGrp="1"/>
          </p:cNvSpPr>
          <p:nvPr>
            <p:ph sz="quarter" idx="4"/>
          </p:nvPr>
        </p:nvSpPr>
        <p:spPr>
          <a:xfrm>
            <a:off x="5088384" y="2737245"/>
            <a:ext cx="4185617" cy="3625455"/>
          </a:xfrm>
        </p:spPr>
        <p:txBody>
          <a:bodyPr>
            <a:normAutofit/>
          </a:bodyPr>
          <a:lstStyle/>
          <a:p>
            <a:endParaRPr lang="en-US" dirty="0" smtClean="0"/>
          </a:p>
          <a:p>
            <a:r>
              <a:rPr lang="en-US" dirty="0" smtClean="0"/>
              <a:t>Inadequate </a:t>
            </a:r>
            <a:endParaRPr lang="en-US" dirty="0"/>
          </a:p>
          <a:p>
            <a:r>
              <a:rPr lang="en-US" dirty="0" smtClean="0"/>
              <a:t>Inadequate </a:t>
            </a:r>
          </a:p>
          <a:p>
            <a:r>
              <a:rPr lang="en-US" dirty="0" smtClean="0"/>
              <a:t>Inadequate</a:t>
            </a:r>
          </a:p>
          <a:p>
            <a:r>
              <a:rPr lang="en-US" dirty="0" smtClean="0"/>
              <a:t>Poor </a:t>
            </a:r>
          </a:p>
          <a:p>
            <a:r>
              <a:rPr lang="en-US" dirty="0" smtClean="0"/>
              <a:t>Inadequate </a:t>
            </a:r>
          </a:p>
          <a:p>
            <a:r>
              <a:rPr lang="en-US" dirty="0" smtClean="0"/>
              <a:t>Inadequate( most centres have no designated dinning halls)</a:t>
            </a:r>
          </a:p>
          <a:p>
            <a:r>
              <a:rPr lang="en-US" dirty="0" smtClean="0"/>
              <a:t>Inadequate( few modern kitchens)</a:t>
            </a:r>
          </a:p>
          <a:p>
            <a:pPr marL="0" indent="0">
              <a:buNone/>
            </a:pPr>
            <a:endParaRPr lang="en-US" dirty="0"/>
          </a:p>
        </p:txBody>
      </p:sp>
    </p:spTree>
    <p:extLst>
      <p:ext uri="{BB962C8B-B14F-4D97-AF65-F5344CB8AC3E}">
        <p14:creationId xmlns:p14="http://schemas.microsoft.com/office/powerpoint/2010/main" val="924695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5414</TotalTime>
  <Words>2149</Words>
  <Application>Microsoft Office PowerPoint</Application>
  <PresentationFormat>Widescreen</PresentationFormat>
  <Paragraphs>283</Paragraphs>
  <Slides>34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34</vt:i4>
      </vt:variant>
    </vt:vector>
  </HeadingPairs>
  <TitlesOfParts>
    <vt:vector size="44" baseType="lpstr">
      <vt:lpstr>__fkGroteskNeue_598ab8</vt:lpstr>
      <vt:lpstr>Arial</vt:lpstr>
      <vt:lpstr>Bahnschrift SemiLight Condensed</vt:lpstr>
      <vt:lpstr>Bookman Old Style</vt:lpstr>
      <vt:lpstr>Calibri</vt:lpstr>
      <vt:lpstr>Times New Roman</vt:lpstr>
      <vt:lpstr>Trebuchet MS</vt:lpstr>
      <vt:lpstr>Wingdings</vt:lpstr>
      <vt:lpstr>Wingdings 3</vt:lpstr>
      <vt:lpstr>Facet</vt:lpstr>
      <vt:lpstr>PowerPoint Presentation</vt:lpstr>
      <vt:lpstr>     INTRODUCTION</vt:lpstr>
      <vt:lpstr>PowerPoint Presentation</vt:lpstr>
      <vt:lpstr>Legal framework</vt:lpstr>
      <vt:lpstr>PowerPoint Presentation</vt:lpstr>
      <vt:lpstr>THE PRISON AND CORRECTIONAL CENTRES AUDIT  REPORT 2023</vt:lpstr>
      <vt:lpstr>PURPOSE OF THE AUDIT</vt:lpstr>
      <vt:lpstr>AUDIT REPORT’S FINDINGS</vt:lpstr>
      <vt:lpstr>The conditions of correctional centres</vt:lpstr>
      <vt:lpstr>Extent of awareness and respect for inmates’ human rights in the Correctional centres.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ADDRESSING OVERCROWDING</vt:lpstr>
      <vt:lpstr>PowerPoint Presentation</vt:lpstr>
      <vt:lpstr>PowerPoint Presentation</vt:lpstr>
      <vt:lpstr>ADDRESSING PRISONS AND CORRECTIONAL CENTRES CONDITIONS</vt:lpstr>
      <vt:lpstr>PowerPoint Presentation</vt:lpstr>
      <vt:lpstr>PowerPoint Presentation</vt:lpstr>
      <vt:lpstr>       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MY PC</cp:lastModifiedBy>
  <cp:revision>176</cp:revision>
  <dcterms:created xsi:type="dcterms:W3CDTF">2024-09-05T17:44:38Z</dcterms:created>
  <dcterms:modified xsi:type="dcterms:W3CDTF">2024-09-16T08:20:15Z</dcterms:modified>
</cp:coreProperties>
</file>