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64" r:id="rId4"/>
    <p:sldId id="262" r:id="rId5"/>
    <p:sldId id="273" r:id="rId6"/>
    <p:sldId id="265" r:id="rId7"/>
    <p:sldId id="259" r:id="rId8"/>
    <p:sldId id="266" r:id="rId9"/>
    <p:sldId id="267" r:id="rId10"/>
    <p:sldId id="260" r:id="rId11"/>
    <p:sldId id="271" r:id="rId12"/>
    <p:sldId id="268" r:id="rId13"/>
    <p:sldId id="269" r:id="rId14"/>
    <p:sldId id="270" r:id="rId15"/>
    <p:sldId id="272" r:id="rId16"/>
    <p:sldId id="277" r:id="rId17"/>
    <p:sldId id="276" r:id="rId18"/>
    <p:sldId id="274" r:id="rId19"/>
    <p:sldId id="275"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snapToGrid="0">
      <p:cViewPr varScale="1">
        <p:scale>
          <a:sx n="82" d="100"/>
          <a:sy n="82" d="100"/>
        </p:scale>
        <p:origin x="557"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59935-9206-4265-967C-4DE9C08869DD}" type="datetimeFigureOut">
              <a:rPr lang="en-ZM" smtClean="0"/>
              <a:t>15/09/2024</a:t>
            </a:fld>
            <a:endParaRPr lang="en-Z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DA65C-060A-4587-A1A4-20AB5BA295B8}" type="slidenum">
              <a:rPr lang="en-ZM" smtClean="0"/>
              <a:t>‹#›</a:t>
            </a:fld>
            <a:endParaRPr lang="en-ZM"/>
          </a:p>
        </p:txBody>
      </p:sp>
    </p:spTree>
    <p:extLst>
      <p:ext uri="{BB962C8B-B14F-4D97-AF65-F5344CB8AC3E}">
        <p14:creationId xmlns:p14="http://schemas.microsoft.com/office/powerpoint/2010/main" val="314700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 to G-G’s comments and add tit bits from speeches given – off the bat</a:t>
            </a:r>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2</a:t>
            </a:fld>
            <a:endParaRPr lang="en-ZM"/>
          </a:p>
        </p:txBody>
      </p:sp>
    </p:spTree>
    <p:extLst>
      <p:ext uri="{BB962C8B-B14F-4D97-AF65-F5344CB8AC3E}">
        <p14:creationId xmlns:p14="http://schemas.microsoft.com/office/powerpoint/2010/main" val="97481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extracts from the Liato case</a:t>
            </a:r>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3</a:t>
            </a:fld>
            <a:endParaRPr lang="en-ZM"/>
          </a:p>
        </p:txBody>
      </p:sp>
    </p:spTree>
    <p:extLst>
      <p:ext uri="{BB962C8B-B14F-4D97-AF65-F5344CB8AC3E}">
        <p14:creationId xmlns:p14="http://schemas.microsoft.com/office/powerpoint/2010/main" val="1447604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48DA65C-060A-4587-A1A4-20AB5BA295B8}" type="slidenum">
              <a:rPr lang="en-ZM" smtClean="0"/>
              <a:t>4</a:t>
            </a:fld>
            <a:endParaRPr lang="en-ZM"/>
          </a:p>
        </p:txBody>
      </p:sp>
    </p:spTree>
    <p:extLst>
      <p:ext uri="{BB962C8B-B14F-4D97-AF65-F5344CB8AC3E}">
        <p14:creationId xmlns:p14="http://schemas.microsoft.com/office/powerpoint/2010/main" val="3145688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example Article 16 provides for </a:t>
            </a:r>
            <a:r>
              <a:rPr lang="en-US" dirty="0"/>
              <a:t>Protection from deprivation of property</a:t>
            </a:r>
            <a:r>
              <a:rPr lang="en-GB" dirty="0"/>
              <a:t> has derogations under sub-article 2</a:t>
            </a:r>
          </a:p>
          <a:p>
            <a:r>
              <a:rPr lang="en-GB" dirty="0"/>
              <a:t>We also have Article 17 which provides for the </a:t>
            </a:r>
            <a:r>
              <a:rPr lang="en-US" dirty="0"/>
              <a:t>Protection for privacy of home and other property has derogations under sub-article 2</a:t>
            </a:r>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6</a:t>
            </a:fld>
            <a:endParaRPr lang="en-ZM"/>
          </a:p>
        </p:txBody>
      </p:sp>
    </p:spTree>
    <p:extLst>
      <p:ext uri="{BB962C8B-B14F-4D97-AF65-F5344CB8AC3E}">
        <p14:creationId xmlns:p14="http://schemas.microsoft.com/office/powerpoint/2010/main" val="286352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Article 94</a:t>
            </a:r>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7</a:t>
            </a:fld>
            <a:endParaRPr lang="en-ZM"/>
          </a:p>
        </p:txBody>
      </p:sp>
    </p:spTree>
    <p:extLst>
      <p:ext uri="{BB962C8B-B14F-4D97-AF65-F5344CB8AC3E}">
        <p14:creationId xmlns:p14="http://schemas.microsoft.com/office/powerpoint/2010/main" val="205921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Bowman Lusambo Vs A-G case</a:t>
            </a:r>
          </a:p>
          <a:p>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8</a:t>
            </a:fld>
            <a:endParaRPr lang="en-ZM"/>
          </a:p>
        </p:txBody>
      </p:sp>
    </p:spTree>
    <p:extLst>
      <p:ext uri="{BB962C8B-B14F-4D97-AF65-F5344CB8AC3E}">
        <p14:creationId xmlns:p14="http://schemas.microsoft.com/office/powerpoint/2010/main" val="735189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the majority of criminal trial thus far occur in the Subordinate Court, I trust Hon. </a:t>
            </a:r>
            <a:r>
              <a:rPr lang="en-GB" dirty="0" err="1"/>
              <a:t>Munyinya</a:t>
            </a:r>
            <a:r>
              <a:rPr lang="en-GB" dirty="0"/>
              <a:t> and Mr. </a:t>
            </a:r>
            <a:r>
              <a:rPr lang="en-GB" dirty="0" err="1"/>
              <a:t>Chipawa</a:t>
            </a:r>
            <a:r>
              <a:rPr lang="en-GB" dirty="0"/>
              <a:t> will be touching on the procedural issues therein.</a:t>
            </a:r>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9</a:t>
            </a:fld>
            <a:endParaRPr lang="en-ZM"/>
          </a:p>
        </p:txBody>
      </p:sp>
    </p:spTree>
    <p:extLst>
      <p:ext uri="{BB962C8B-B14F-4D97-AF65-F5344CB8AC3E}">
        <p14:creationId xmlns:p14="http://schemas.microsoft.com/office/powerpoint/2010/main" val="1595922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M" dirty="0"/>
          </a:p>
        </p:txBody>
      </p:sp>
      <p:sp>
        <p:nvSpPr>
          <p:cNvPr id="4" name="Slide Number Placeholder 3"/>
          <p:cNvSpPr>
            <a:spLocks noGrp="1"/>
          </p:cNvSpPr>
          <p:nvPr>
            <p:ph type="sldNum" sz="quarter" idx="5"/>
          </p:nvPr>
        </p:nvSpPr>
        <p:spPr/>
        <p:txBody>
          <a:bodyPr/>
          <a:lstStyle/>
          <a:p>
            <a:fld id="{648DA65C-060A-4587-A1A4-20AB5BA295B8}" type="slidenum">
              <a:rPr lang="en-ZM" smtClean="0"/>
              <a:t>12</a:t>
            </a:fld>
            <a:endParaRPr lang="en-ZM"/>
          </a:p>
        </p:txBody>
      </p:sp>
    </p:spTree>
    <p:extLst>
      <p:ext uri="{BB962C8B-B14F-4D97-AF65-F5344CB8AC3E}">
        <p14:creationId xmlns:p14="http://schemas.microsoft.com/office/powerpoint/2010/main" val="1818424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35231-C9B9-47C6-BBF7-FCE0878783DA}"/>
              </a:ext>
            </a:extLst>
          </p:cNvPr>
          <p:cNvSpPr>
            <a:spLocks noGrp="1"/>
          </p:cNvSpPr>
          <p:nvPr>
            <p:ph type="ctrTitle"/>
          </p:nvPr>
        </p:nvSpPr>
        <p:spPr>
          <a:xfrm>
            <a:off x="1507066" y="1622323"/>
            <a:ext cx="8000727" cy="2428513"/>
          </a:xfrm>
        </p:spPr>
        <p:txBody>
          <a:bodyPr/>
          <a:lstStyle/>
          <a:p>
            <a:r>
              <a:rPr lang="en-GB" dirty="0"/>
              <a:t>ECONOMIC AND FINANCIAL CRIMES COURT </a:t>
            </a:r>
            <a:endParaRPr lang="en-ZM" dirty="0"/>
          </a:p>
        </p:txBody>
      </p:sp>
      <p:sp>
        <p:nvSpPr>
          <p:cNvPr id="3" name="Subtitle 2">
            <a:extLst>
              <a:ext uri="{FF2B5EF4-FFF2-40B4-BE49-F238E27FC236}">
                <a16:creationId xmlns:a16="http://schemas.microsoft.com/office/drawing/2014/main" id="{AEE3B1C9-E808-4E14-B014-E8B9728AB980}"/>
              </a:ext>
            </a:extLst>
          </p:cNvPr>
          <p:cNvSpPr>
            <a:spLocks noGrp="1"/>
          </p:cNvSpPr>
          <p:nvPr>
            <p:ph type="subTitle" idx="1"/>
          </p:nvPr>
        </p:nvSpPr>
        <p:spPr/>
        <p:txBody>
          <a:bodyPr/>
          <a:lstStyle/>
          <a:p>
            <a:r>
              <a:rPr lang="en-GB" dirty="0"/>
              <a:t>HONOURABLE LADY JUSTICE ANN MALATA-ONONUJU</a:t>
            </a:r>
            <a:endParaRPr lang="en-ZM" dirty="0"/>
          </a:p>
        </p:txBody>
      </p:sp>
      <p:pic>
        <p:nvPicPr>
          <p:cNvPr id="4" name="Picture 3">
            <a:extLst>
              <a:ext uri="{FF2B5EF4-FFF2-40B4-BE49-F238E27FC236}">
                <a16:creationId xmlns:a16="http://schemas.microsoft.com/office/drawing/2014/main" id="{F8531472-E59C-41AE-AE79-F90B0EAD1231}"/>
              </a:ext>
            </a:extLst>
          </p:cNvPr>
          <p:cNvPicPr>
            <a:picLocks noChangeAspect="1"/>
          </p:cNvPicPr>
          <p:nvPr/>
        </p:nvPicPr>
        <p:blipFill>
          <a:blip r:embed="rId2"/>
          <a:stretch>
            <a:fillRect/>
          </a:stretch>
        </p:blipFill>
        <p:spPr>
          <a:xfrm>
            <a:off x="846804" y="1405417"/>
            <a:ext cx="2217786" cy="2163693"/>
          </a:xfrm>
          <a:prstGeom prst="rect">
            <a:avLst/>
          </a:prstGeom>
        </p:spPr>
      </p:pic>
      <p:pic>
        <p:nvPicPr>
          <p:cNvPr id="5" name="Picture 4">
            <a:extLst>
              <a:ext uri="{FF2B5EF4-FFF2-40B4-BE49-F238E27FC236}">
                <a16:creationId xmlns:a16="http://schemas.microsoft.com/office/drawing/2014/main" id="{9C5A5881-A9CC-4C22-81BA-09EF7B3960A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20857" r="77717"/>
          <a:stretch/>
        </p:blipFill>
        <p:spPr>
          <a:xfrm>
            <a:off x="608372" y="3706761"/>
            <a:ext cx="2577279" cy="2979174"/>
          </a:xfrm>
          <a:prstGeom prst="rect">
            <a:avLst/>
          </a:prstGeom>
        </p:spPr>
      </p:pic>
    </p:spTree>
    <p:extLst>
      <p:ext uri="{BB962C8B-B14F-4D97-AF65-F5344CB8AC3E}">
        <p14:creationId xmlns:p14="http://schemas.microsoft.com/office/powerpoint/2010/main" val="178141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9EBE6-641A-4831-A54E-CFC8763D4DE5}"/>
              </a:ext>
            </a:extLst>
          </p:cNvPr>
          <p:cNvSpPr>
            <a:spLocks noGrp="1"/>
          </p:cNvSpPr>
          <p:nvPr>
            <p:ph type="title"/>
          </p:nvPr>
        </p:nvSpPr>
        <p:spPr/>
        <p:txBody>
          <a:bodyPr/>
          <a:lstStyle/>
          <a:p>
            <a:r>
              <a:rPr lang="en-GB" dirty="0"/>
              <a:t>THE FORFEITURE OF PROCEEDS OF CRIMES ACT </a:t>
            </a:r>
            <a:endParaRPr lang="en-ZM" dirty="0"/>
          </a:p>
        </p:txBody>
      </p:sp>
      <p:sp>
        <p:nvSpPr>
          <p:cNvPr id="3" name="Content Placeholder 2">
            <a:extLst>
              <a:ext uri="{FF2B5EF4-FFF2-40B4-BE49-F238E27FC236}">
                <a16:creationId xmlns:a16="http://schemas.microsoft.com/office/drawing/2014/main" id="{73DBAEBC-89E3-4F17-BF1B-B268B0BD8380}"/>
              </a:ext>
            </a:extLst>
          </p:cNvPr>
          <p:cNvSpPr>
            <a:spLocks noGrp="1"/>
          </p:cNvSpPr>
          <p:nvPr>
            <p:ph idx="1"/>
          </p:nvPr>
        </p:nvSpPr>
        <p:spPr/>
        <p:txBody>
          <a:bodyPr>
            <a:normAutofit/>
          </a:bodyPr>
          <a:lstStyle/>
          <a:p>
            <a:r>
              <a:rPr lang="en-GB" dirty="0"/>
              <a:t>The preamble of the FPOCA provides as follows:</a:t>
            </a:r>
          </a:p>
          <a:p>
            <a:pPr marL="457200" lvl="1" indent="0">
              <a:buNone/>
            </a:pPr>
            <a:r>
              <a:rPr lang="en-GB" dirty="0"/>
              <a:t>“</a:t>
            </a:r>
            <a:r>
              <a:rPr lang="en-US" b="1" dirty="0"/>
              <a:t>An Act to provide for the confiscation of the proceeds of crime; provide for the deprivation of any person of any proceed, benefit or property derived from the commission of any serious offence; facilitate the</a:t>
            </a:r>
            <a:r>
              <a:rPr lang="en-US" b="1" i="1" dirty="0"/>
              <a:t> </a:t>
            </a:r>
            <a:r>
              <a:rPr lang="en-US" b="1" dirty="0"/>
              <a:t>tracing of any proceed, benefit and property derived from the commission of any serious offence; provide for the domestication of the United Nations Convention against Corruption; and provide for matters connected with, or incidental to, the foregoing.”</a:t>
            </a:r>
            <a:r>
              <a:rPr lang="en-US" dirty="0"/>
              <a:t> </a:t>
            </a:r>
            <a:br>
              <a:rPr lang="en-US" dirty="0"/>
            </a:br>
            <a:endParaRPr lang="en-GB" dirty="0"/>
          </a:p>
          <a:p>
            <a:r>
              <a:rPr lang="en-GB" dirty="0"/>
              <a:t>The Act allows for the obtaining of Forfeiture, Restraining and Confiscation Orders against realisable property.</a:t>
            </a:r>
          </a:p>
          <a:p>
            <a:endParaRPr lang="en-GB" dirty="0"/>
          </a:p>
        </p:txBody>
      </p:sp>
    </p:spTree>
    <p:extLst>
      <p:ext uri="{BB962C8B-B14F-4D97-AF65-F5344CB8AC3E}">
        <p14:creationId xmlns:p14="http://schemas.microsoft.com/office/powerpoint/2010/main" val="2870681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8E2F7D-952E-4456-BEEB-34D0C5A8873E}"/>
              </a:ext>
            </a:extLst>
          </p:cNvPr>
          <p:cNvSpPr>
            <a:spLocks noGrp="1"/>
          </p:cNvSpPr>
          <p:nvPr>
            <p:ph idx="1"/>
          </p:nvPr>
        </p:nvSpPr>
        <p:spPr/>
        <p:txBody>
          <a:bodyPr/>
          <a:lstStyle/>
          <a:p>
            <a:r>
              <a:rPr lang="en-GB" dirty="0"/>
              <a:t>The following Acts all have Sections that refer to forfeiture. These are:</a:t>
            </a:r>
          </a:p>
          <a:p>
            <a:pPr marL="800100" lvl="1" indent="-342900">
              <a:buFont typeface="+mj-lt"/>
              <a:buAutoNum type="arabicPeriod"/>
            </a:pPr>
            <a:r>
              <a:rPr lang="en-GB" dirty="0"/>
              <a:t>Prevention and Prohibition of Money Laundering Act – Part IV</a:t>
            </a:r>
          </a:p>
          <a:p>
            <a:pPr marL="800100" lvl="1" indent="-342900">
              <a:buFont typeface="+mj-lt"/>
              <a:buAutoNum type="arabicPeriod"/>
            </a:pPr>
            <a:r>
              <a:rPr lang="en-US" dirty="0"/>
              <a:t>Narcotic Drugs and Psychotropic Substances Act - </a:t>
            </a:r>
            <a:r>
              <a:rPr lang="en-GB" dirty="0"/>
              <a:t>Part V</a:t>
            </a:r>
          </a:p>
          <a:p>
            <a:pPr marL="800100" lvl="1" indent="-342900">
              <a:buFont typeface="+mj-lt"/>
              <a:buAutoNum type="arabicPeriod"/>
            </a:pPr>
            <a:r>
              <a:rPr lang="en-GB" dirty="0"/>
              <a:t>Anti-Corruption Act – Part IV</a:t>
            </a:r>
            <a:endParaRPr lang="en-ZM" dirty="0"/>
          </a:p>
          <a:p>
            <a:endParaRPr lang="en-ZM" dirty="0"/>
          </a:p>
        </p:txBody>
      </p:sp>
    </p:spTree>
    <p:extLst>
      <p:ext uri="{BB962C8B-B14F-4D97-AF65-F5344CB8AC3E}">
        <p14:creationId xmlns:p14="http://schemas.microsoft.com/office/powerpoint/2010/main" val="2833582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27B5E-44F3-48F7-9888-D5F49BC439D9}"/>
              </a:ext>
            </a:extLst>
          </p:cNvPr>
          <p:cNvSpPr>
            <a:spLocks noGrp="1"/>
          </p:cNvSpPr>
          <p:nvPr>
            <p:ph type="title"/>
          </p:nvPr>
        </p:nvSpPr>
        <p:spPr/>
        <p:txBody>
          <a:bodyPr/>
          <a:lstStyle/>
          <a:p>
            <a:r>
              <a:rPr lang="en-GB" dirty="0"/>
              <a:t>Commencement under the FPOCA</a:t>
            </a:r>
            <a:endParaRPr lang="en-ZM" dirty="0"/>
          </a:p>
        </p:txBody>
      </p:sp>
      <p:sp>
        <p:nvSpPr>
          <p:cNvPr id="3" name="Content Placeholder 2">
            <a:extLst>
              <a:ext uri="{FF2B5EF4-FFF2-40B4-BE49-F238E27FC236}">
                <a16:creationId xmlns:a16="http://schemas.microsoft.com/office/drawing/2014/main" id="{348C1344-6D95-4DAC-A2DE-174560B75FEA}"/>
              </a:ext>
            </a:extLst>
          </p:cNvPr>
          <p:cNvSpPr>
            <a:spLocks noGrp="1"/>
          </p:cNvSpPr>
          <p:nvPr>
            <p:ph idx="1"/>
          </p:nvPr>
        </p:nvSpPr>
        <p:spPr>
          <a:xfrm>
            <a:off x="677334" y="1726163"/>
            <a:ext cx="8596668" cy="4627984"/>
          </a:xfrm>
        </p:spPr>
        <p:txBody>
          <a:bodyPr>
            <a:normAutofit lnSpcReduction="10000"/>
          </a:bodyPr>
          <a:lstStyle/>
          <a:p>
            <a:r>
              <a:rPr lang="en-GB" dirty="0"/>
              <a:t>Conviction Based Forfeiture</a:t>
            </a:r>
          </a:p>
          <a:p>
            <a:pPr lvl="1"/>
            <a:r>
              <a:rPr lang="en-GB" dirty="0"/>
              <a:t>Section 10 of the FPOCA provides for Forfeiture Orders on conviction where the property is in the possession and/or control of the convicted person.</a:t>
            </a:r>
          </a:p>
          <a:p>
            <a:pPr lvl="1"/>
            <a:r>
              <a:rPr lang="en-GB" dirty="0"/>
              <a:t>Section 12 allows for the protection of third parties with interest to stake their claim on the property by showing they have an interest in the property.</a:t>
            </a:r>
          </a:p>
          <a:p>
            <a:r>
              <a:rPr lang="en-US" dirty="0"/>
              <a:t>Section 19 of the FPOCA provides for Confiscation Order on conviction and the Court being satisfied that the person has benefited from that offence, will order the person to pay into court an amount equal to the value of the person's benefits from the offence. </a:t>
            </a:r>
          </a:p>
          <a:p>
            <a:r>
              <a:rPr lang="en-US" dirty="0"/>
              <a:t>Restraining Orders – Section 41 </a:t>
            </a:r>
          </a:p>
          <a:p>
            <a:pPr lvl="1"/>
            <a:r>
              <a:rPr lang="en-US" dirty="0"/>
              <a:t>Where there are reasonable grounds to suspect that any property is property in respect of which a forfeiture order may be made or a Confiscation Order issued, a prosecutor may apply for a Restraining Order.</a:t>
            </a:r>
          </a:p>
          <a:p>
            <a:pPr lvl="1"/>
            <a:r>
              <a:rPr lang="en-US" dirty="0"/>
              <a:t>Notice must be given to an Interested Party</a:t>
            </a:r>
            <a:br>
              <a:rPr lang="en-US" dirty="0"/>
            </a:br>
            <a:endParaRPr lang="en-US" dirty="0"/>
          </a:p>
          <a:p>
            <a:pPr marL="457200" lvl="1" indent="0">
              <a:buNone/>
            </a:pPr>
            <a:endParaRPr lang="en-ZM" dirty="0"/>
          </a:p>
        </p:txBody>
      </p:sp>
    </p:spTree>
    <p:extLst>
      <p:ext uri="{BB962C8B-B14F-4D97-AF65-F5344CB8AC3E}">
        <p14:creationId xmlns:p14="http://schemas.microsoft.com/office/powerpoint/2010/main" val="354716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C1C1A7-AD82-4E78-B8D0-4F2FAC4561FA}"/>
              </a:ext>
            </a:extLst>
          </p:cNvPr>
          <p:cNvSpPr>
            <a:spLocks noGrp="1"/>
          </p:cNvSpPr>
          <p:nvPr>
            <p:ph idx="1"/>
          </p:nvPr>
        </p:nvSpPr>
        <p:spPr>
          <a:xfrm>
            <a:off x="677334" y="942393"/>
            <a:ext cx="8596668" cy="5098970"/>
          </a:xfrm>
        </p:spPr>
        <p:txBody>
          <a:bodyPr>
            <a:normAutofit/>
          </a:bodyPr>
          <a:lstStyle/>
          <a:p>
            <a:r>
              <a:rPr lang="en-GB" dirty="0"/>
              <a:t>Non-Conviction Based Forfeiture</a:t>
            </a:r>
          </a:p>
          <a:p>
            <a:pPr lvl="1"/>
            <a:r>
              <a:rPr lang="en-GB" dirty="0"/>
              <a:t>An </a:t>
            </a:r>
            <a:r>
              <a:rPr lang="en-US" dirty="0"/>
              <a:t>Application for Non-Conviction Based Forfeiture Order for tainted property is made by a public prosecutor under </a:t>
            </a:r>
            <a:r>
              <a:rPr lang="en-US" b="1" dirty="0"/>
              <a:t>Section 29 </a:t>
            </a:r>
            <a:r>
              <a:rPr lang="en-US" dirty="0"/>
              <a:t>of the </a:t>
            </a:r>
            <a:r>
              <a:rPr lang="en-US" b="1" dirty="0"/>
              <a:t>FPOCA</a:t>
            </a:r>
            <a:r>
              <a:rPr lang="en-US" dirty="0"/>
              <a:t>.</a:t>
            </a:r>
          </a:p>
          <a:p>
            <a:pPr lvl="1"/>
            <a:r>
              <a:rPr lang="en-US" dirty="0"/>
              <a:t>Where a public prosecutor applies for Order under </a:t>
            </a:r>
            <a:r>
              <a:rPr lang="en-US" b="1" dirty="0"/>
              <a:t>Section 29 </a:t>
            </a:r>
            <a:r>
              <a:rPr lang="en-US" dirty="0"/>
              <a:t>the following must happen:</a:t>
            </a:r>
          </a:p>
          <a:p>
            <a:pPr marL="1257300" lvl="2" indent="-342900">
              <a:buFont typeface="+mj-lt"/>
              <a:buAutoNum type="alphaLcParenR"/>
            </a:pPr>
            <a:r>
              <a:rPr lang="en-US" dirty="0"/>
              <a:t>The public prosecutor must give not less than 30 days written Notice to any person who may have interest in the tainted property;</a:t>
            </a:r>
          </a:p>
          <a:p>
            <a:pPr marL="1257300" lvl="2" indent="-342900">
              <a:buFont typeface="+mj-lt"/>
              <a:buAutoNum type="alphaLcParenR"/>
            </a:pPr>
            <a:r>
              <a:rPr lang="en-US" dirty="0"/>
              <a:t>Any person who claims interest in the property must appear in Court and adduce evidence of such interest. </a:t>
            </a:r>
          </a:p>
          <a:p>
            <a:pPr marL="1257300" lvl="2" indent="-342900">
              <a:buFont typeface="+mj-lt"/>
              <a:buAutoNum type="alphaLcParenR"/>
            </a:pPr>
            <a:r>
              <a:rPr lang="en-US" dirty="0"/>
              <a:t>The Court may direct the public prosecutor to give Notice to any person, who in the opinion of the Court, appears to have interest; </a:t>
            </a:r>
          </a:p>
          <a:p>
            <a:pPr marL="1257300" lvl="2" indent="-342900">
              <a:buFont typeface="+mj-lt"/>
              <a:buAutoNum type="alphaLcParenR"/>
            </a:pPr>
            <a:r>
              <a:rPr lang="en-US" dirty="0"/>
              <a:t>and Order that the prosecutor publish in the </a:t>
            </a:r>
            <a:r>
              <a:rPr lang="en-US" i="1" dirty="0"/>
              <a:t>Gazette </a:t>
            </a:r>
            <a:r>
              <a:rPr lang="en-US" dirty="0"/>
              <a:t>or a daily newspaper of general circulation in Zambia, a notice of the application. </a:t>
            </a:r>
          </a:p>
          <a:p>
            <a:pPr marL="514350" lvl="1" indent="0">
              <a:buNone/>
            </a:pPr>
            <a:r>
              <a:rPr lang="en-US" dirty="0"/>
              <a:t>A person who puts themselves forward as one with interest in the property is referred to as an Interested Party.</a:t>
            </a:r>
            <a:br>
              <a:rPr lang="en-US" dirty="0"/>
            </a:br>
            <a:endParaRPr lang="en-ZM" dirty="0"/>
          </a:p>
        </p:txBody>
      </p:sp>
    </p:spTree>
    <p:extLst>
      <p:ext uri="{BB962C8B-B14F-4D97-AF65-F5344CB8AC3E}">
        <p14:creationId xmlns:p14="http://schemas.microsoft.com/office/powerpoint/2010/main" val="3023136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94DB1-C92E-4665-9B1E-257521732B07}"/>
              </a:ext>
            </a:extLst>
          </p:cNvPr>
          <p:cNvSpPr>
            <a:spLocks noGrp="1"/>
          </p:cNvSpPr>
          <p:nvPr>
            <p:ph type="title"/>
          </p:nvPr>
        </p:nvSpPr>
        <p:spPr>
          <a:xfrm>
            <a:off x="677334" y="590939"/>
            <a:ext cx="8596668" cy="1320800"/>
          </a:xfrm>
        </p:spPr>
        <p:txBody>
          <a:bodyPr/>
          <a:lstStyle/>
          <a:p>
            <a:r>
              <a:rPr lang="en-GB" dirty="0"/>
              <a:t>ISSUES TO TAKE NOTE OF</a:t>
            </a:r>
            <a:endParaRPr lang="en-ZM" dirty="0"/>
          </a:p>
        </p:txBody>
      </p:sp>
      <p:sp>
        <p:nvSpPr>
          <p:cNvPr id="3" name="Content Placeholder 2">
            <a:extLst>
              <a:ext uri="{FF2B5EF4-FFF2-40B4-BE49-F238E27FC236}">
                <a16:creationId xmlns:a16="http://schemas.microsoft.com/office/drawing/2014/main" id="{677D5988-BB00-483C-9EC4-B03F2A7DE269}"/>
              </a:ext>
            </a:extLst>
          </p:cNvPr>
          <p:cNvSpPr>
            <a:spLocks noGrp="1"/>
          </p:cNvSpPr>
          <p:nvPr>
            <p:ph idx="1"/>
          </p:nvPr>
        </p:nvSpPr>
        <p:spPr>
          <a:xfrm>
            <a:off x="817293" y="2150916"/>
            <a:ext cx="8596668" cy="4707084"/>
          </a:xfrm>
        </p:spPr>
        <p:txBody>
          <a:bodyPr>
            <a:normAutofit/>
          </a:bodyPr>
          <a:lstStyle/>
          <a:p>
            <a:r>
              <a:rPr lang="en-GB" b="1" dirty="0"/>
              <a:t>Section 30 FPOCA - </a:t>
            </a:r>
            <a:r>
              <a:rPr lang="en-GB" dirty="0"/>
              <a:t>Identifying an Interested Party or a potential Interested Party </a:t>
            </a:r>
            <a:endParaRPr lang="en-GB" b="1" dirty="0"/>
          </a:p>
          <a:p>
            <a:pPr lvl="1"/>
            <a:r>
              <a:rPr lang="en-GB" dirty="0"/>
              <a:t>Make the Application and advertise it</a:t>
            </a:r>
          </a:p>
          <a:p>
            <a:r>
              <a:rPr lang="en-GB" b="1" dirty="0"/>
              <a:t>Section 31 FPOCA - </a:t>
            </a:r>
            <a:r>
              <a:rPr lang="en-GB" dirty="0"/>
              <a:t>Balance of probability </a:t>
            </a:r>
            <a:endParaRPr lang="en-GB" b="1" dirty="0"/>
          </a:p>
          <a:p>
            <a:pPr lvl="1"/>
            <a:r>
              <a:rPr lang="en-GB" dirty="0"/>
              <a:t>A prosecutor must in their application adduce sufficient evidence to satisfy the court that the property in question is tainted property and therefore, liable to forfeiture.</a:t>
            </a:r>
          </a:p>
          <a:p>
            <a:r>
              <a:rPr lang="en-US" b="1" dirty="0"/>
              <a:t> Section 78 </a:t>
            </a:r>
            <a:r>
              <a:rPr lang="en-US" dirty="0"/>
              <a:t>- Save as otherwise provided in this Act, any question of fact to be decided by the court </a:t>
            </a:r>
            <a:r>
              <a:rPr lang="en-US" i="1" dirty="0"/>
              <a:t>in </a:t>
            </a:r>
            <a:r>
              <a:rPr lang="en-US" dirty="0"/>
              <a:t>proceedings under this Act is to be decided on the balance of probabilities.</a:t>
            </a:r>
          </a:p>
          <a:p>
            <a:pPr lvl="1"/>
            <a:r>
              <a:rPr lang="en-US" dirty="0"/>
              <a:t>This is a </a:t>
            </a:r>
            <a:r>
              <a:rPr lang="en-GB" dirty="0"/>
              <a:t>lower standard than in criminal matters. </a:t>
            </a:r>
          </a:p>
          <a:p>
            <a:pPr marL="457200" lvl="1" indent="0">
              <a:buNone/>
            </a:pPr>
            <a:endParaRPr lang="en-GB" dirty="0"/>
          </a:p>
          <a:p>
            <a:pPr lvl="1"/>
            <a:endParaRPr lang="en-GB" dirty="0"/>
          </a:p>
          <a:p>
            <a:endParaRPr lang="en-ZM" dirty="0"/>
          </a:p>
        </p:txBody>
      </p:sp>
    </p:spTree>
    <p:extLst>
      <p:ext uri="{BB962C8B-B14F-4D97-AF65-F5344CB8AC3E}">
        <p14:creationId xmlns:p14="http://schemas.microsoft.com/office/powerpoint/2010/main" val="3012712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395444-3694-4DA0-90F0-D175384E39E3}"/>
              </a:ext>
            </a:extLst>
          </p:cNvPr>
          <p:cNvSpPr>
            <a:spLocks noGrp="1"/>
          </p:cNvSpPr>
          <p:nvPr>
            <p:ph idx="1"/>
          </p:nvPr>
        </p:nvSpPr>
        <p:spPr>
          <a:xfrm>
            <a:off x="798632" y="1796695"/>
            <a:ext cx="8596668" cy="3745688"/>
          </a:xfrm>
        </p:spPr>
        <p:txBody>
          <a:bodyPr>
            <a:normAutofit/>
          </a:bodyPr>
          <a:lstStyle/>
          <a:p>
            <a:r>
              <a:rPr lang="en-US" b="1" dirty="0"/>
              <a:t>Section 34 - </a:t>
            </a:r>
            <a:r>
              <a:rPr lang="en-US" dirty="0"/>
              <a:t>Onus of Proof</a:t>
            </a:r>
          </a:p>
          <a:p>
            <a:pPr lvl="1"/>
            <a:r>
              <a:rPr lang="en-US" dirty="0"/>
              <a:t>The applicant in any proceedings under this Act bears the onus of proving the matters necessary to establish the grounds for making the order applied for. </a:t>
            </a:r>
          </a:p>
          <a:p>
            <a:endParaRPr lang="en-US" b="1" dirty="0"/>
          </a:p>
          <a:p>
            <a:r>
              <a:rPr lang="en-US" b="1" dirty="0"/>
              <a:t>Section 71 –Defence</a:t>
            </a:r>
          </a:p>
          <a:p>
            <a:pPr lvl="1"/>
            <a:r>
              <a:rPr lang="en-US" b="1" dirty="0"/>
              <a:t>(3) </a:t>
            </a:r>
            <a:r>
              <a:rPr lang="en-US" dirty="0"/>
              <a:t>It is a defence under this section, </a:t>
            </a:r>
            <a:r>
              <a:rPr lang="en-US" i="1" dirty="0"/>
              <a:t>if </a:t>
            </a:r>
            <a:r>
              <a:rPr lang="en-US" dirty="0"/>
              <a:t>a person satisfies the court that the person had no reasonable grounds for suspecting that the property referred to in the charge was derived or realised, directly or indirectly, from any unlawful activity </a:t>
            </a:r>
            <a:br>
              <a:rPr lang="en-US" b="1" dirty="0"/>
            </a:br>
            <a:endParaRPr lang="en-GB" b="1" dirty="0"/>
          </a:p>
          <a:p>
            <a:pPr lvl="1"/>
            <a:endParaRPr lang="en-GB" dirty="0"/>
          </a:p>
          <a:p>
            <a:pPr marL="0" indent="0">
              <a:buNone/>
            </a:pPr>
            <a:endParaRPr lang="en-GB" dirty="0"/>
          </a:p>
          <a:p>
            <a:pPr lvl="1"/>
            <a:endParaRPr lang="en-GB" dirty="0"/>
          </a:p>
          <a:p>
            <a:endParaRPr lang="en-ZM" dirty="0"/>
          </a:p>
        </p:txBody>
      </p:sp>
    </p:spTree>
    <p:extLst>
      <p:ext uri="{BB962C8B-B14F-4D97-AF65-F5344CB8AC3E}">
        <p14:creationId xmlns:p14="http://schemas.microsoft.com/office/powerpoint/2010/main" val="1789859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960B1-E42D-46E9-BDFE-644A61AEF4AA}"/>
              </a:ext>
            </a:extLst>
          </p:cNvPr>
          <p:cNvSpPr>
            <a:spLocks noGrp="1"/>
          </p:cNvSpPr>
          <p:nvPr>
            <p:ph idx="1"/>
          </p:nvPr>
        </p:nvSpPr>
        <p:spPr>
          <a:xfrm>
            <a:off x="472060" y="928948"/>
            <a:ext cx="8596668" cy="5518505"/>
          </a:xfrm>
        </p:spPr>
        <p:txBody>
          <a:bodyPr>
            <a:normAutofit lnSpcReduction="10000"/>
          </a:bodyPr>
          <a:lstStyle/>
          <a:p>
            <a:r>
              <a:rPr lang="en-GB" dirty="0"/>
              <a:t>The persuasive Kenyan case of </a:t>
            </a:r>
            <a:r>
              <a:rPr lang="en-GB" b="1" dirty="0"/>
              <a:t>Assets Recovery Vs Peter Oluwafemi Olawon Civil Suit No. E002 of 2022 </a:t>
            </a:r>
            <a:r>
              <a:rPr lang="en-GB" dirty="0"/>
              <a:t>gives us a clear indication of what a defence may look like as follows:</a:t>
            </a:r>
            <a:endParaRPr lang="en-ZM" sz="1400" dirty="0"/>
          </a:p>
          <a:p>
            <a:pPr marL="0" indent="0">
              <a:buNone/>
            </a:pPr>
            <a:r>
              <a:rPr lang="en-GB" b="1" dirty="0"/>
              <a:t>“</a:t>
            </a:r>
            <a:r>
              <a:rPr lang="en-GB" b="1" i="1" dirty="0"/>
              <a:t>In civil forfeiture proceedings, the burden of proof initially lies with the Applicant, who must establish that the properties in question are likely to be proceeds of crime. Once this is established, the evidentiary burden shifts to the Respondent, who must demonstrate and justify that the properties are legitimate and not acquired through illicit means. The Respondent must provide a practical and sufficient explanation to satisfy the court regarding the source of the properties. The Applicant’s role is to raise doubt by presenting evidence suggesting that the property may have been acquired through criminal or dubious means.</a:t>
            </a:r>
            <a:endParaRPr lang="en-ZM" sz="1600" dirty="0"/>
          </a:p>
          <a:p>
            <a:pPr marL="0" indent="0">
              <a:buNone/>
            </a:pPr>
            <a:r>
              <a:rPr lang="en-GB" b="1" i="1" dirty="0"/>
              <a:t>Once this doubt is established, the Respondent must offer a satisfactory explanation and evidence that is </a:t>
            </a:r>
            <a:r>
              <a:rPr lang="en-GB" b="1" i="1" u="sng" dirty="0"/>
              <a:t>solid, honest and beyond conjecture or misinformation</a:t>
            </a:r>
            <a:r>
              <a:rPr lang="en-GB" b="1" i="1" dirty="0"/>
              <a:t>. The evidence must be </a:t>
            </a:r>
            <a:r>
              <a:rPr lang="en-GB" b="1" i="1" u="sng" dirty="0"/>
              <a:t>clear, logical, consistent, believable and convincing</a:t>
            </a:r>
            <a:r>
              <a:rPr lang="en-GB" b="1" i="1" dirty="0"/>
              <a:t>. The Respondent must demonstrate </a:t>
            </a:r>
            <a:r>
              <a:rPr lang="en-GB" i="1" u="sng" dirty="0"/>
              <a:t>honesty and avoid being evasive, scapegoating, or misleading</a:t>
            </a:r>
            <a:r>
              <a:rPr lang="en-GB" b="1" i="1" dirty="0"/>
              <a:t>. Acceptable proof often includes </a:t>
            </a:r>
            <a:r>
              <a:rPr lang="en-GB" b="1" i="1" u="sng" dirty="0"/>
              <a:t>payslips, bank statements, money transfer records, testamentary wills </a:t>
            </a:r>
            <a:r>
              <a:rPr lang="en-GB" b="1" i="1" dirty="0"/>
              <a:t>etc., provided the information substantially reduces the doubt raised by the Applicant.”</a:t>
            </a:r>
            <a:endParaRPr lang="en-ZM" sz="1600" dirty="0"/>
          </a:p>
          <a:p>
            <a:pPr marL="457200" lvl="1" indent="0">
              <a:buNone/>
            </a:pPr>
            <a:endParaRPr lang="en-ZM" dirty="0"/>
          </a:p>
        </p:txBody>
      </p:sp>
    </p:spTree>
    <p:extLst>
      <p:ext uri="{BB962C8B-B14F-4D97-AF65-F5344CB8AC3E}">
        <p14:creationId xmlns:p14="http://schemas.microsoft.com/office/powerpoint/2010/main" val="2116392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31A7B8-9272-4ABF-8495-AE8AAF1EBB23}"/>
              </a:ext>
            </a:extLst>
          </p:cNvPr>
          <p:cNvSpPr>
            <a:spLocks noGrp="1"/>
          </p:cNvSpPr>
          <p:nvPr>
            <p:ph idx="1"/>
          </p:nvPr>
        </p:nvSpPr>
        <p:spPr>
          <a:xfrm>
            <a:off x="677334" y="727789"/>
            <a:ext cx="8596668" cy="5313574"/>
          </a:xfrm>
        </p:spPr>
        <p:txBody>
          <a:bodyPr>
            <a:normAutofit/>
          </a:bodyPr>
          <a:lstStyle/>
          <a:p>
            <a:r>
              <a:rPr lang="en-GB" b="1" dirty="0"/>
              <a:t>Section 33 </a:t>
            </a:r>
            <a:r>
              <a:rPr lang="en-GB" dirty="0"/>
              <a:t>– Proceedings on an application for a Restraining Order,</a:t>
            </a:r>
            <a:r>
              <a:rPr lang="en-US" dirty="0"/>
              <a:t> Forfeiture Order or Confiscation Order are not criminal proceedings.</a:t>
            </a:r>
          </a:p>
          <a:p>
            <a:pPr lvl="1"/>
            <a:r>
              <a:rPr lang="en-US" dirty="0"/>
              <a:t>Therefore, the rules of evidence applicable in civil proceedings apply, and those applicable only in criminal proceedings do not apply, to proceedings under this Act.</a:t>
            </a:r>
          </a:p>
          <a:p>
            <a:r>
              <a:rPr lang="en-GB" dirty="0"/>
              <a:t>Applications for Forfeiture Orders and indeed the Order itself is not affected by the outcome of criminal proceedings or investigations – it is not about the person, but the property. One cannot circumvent the other.</a:t>
            </a:r>
          </a:p>
          <a:p>
            <a:pPr lvl="1"/>
            <a:r>
              <a:rPr lang="en-GB" dirty="0"/>
              <a:t>in the case of </a:t>
            </a:r>
            <a:r>
              <a:rPr lang="en-GB" b="1" i="1" dirty="0"/>
              <a:t>The Director of Public Prosecution and Dhiraj Dhumputha </a:t>
            </a:r>
            <a:r>
              <a:rPr lang="en-GB" i="1" dirty="0"/>
              <a:t>2020/HP/1287</a:t>
            </a:r>
            <a:r>
              <a:rPr lang="en-GB" dirty="0"/>
              <a:t>,</a:t>
            </a:r>
            <a:r>
              <a:rPr lang="en-GB" b="1" i="1" dirty="0"/>
              <a:t> </a:t>
            </a:r>
            <a:r>
              <a:rPr lang="en-GB" dirty="0"/>
              <a:t>the Court held that: -</a:t>
            </a:r>
            <a:endParaRPr lang="en-ZM" sz="1200" dirty="0"/>
          </a:p>
          <a:p>
            <a:pPr marL="457200" lvl="1" indent="0">
              <a:buNone/>
            </a:pPr>
            <a:r>
              <a:rPr lang="en-GB" b="1" i="1" dirty="0"/>
              <a:t>	“Whether or not there is a criminal prosecution or conviction, it does not 	affect the case of recovery of assets reasonably believed to be proceeds of 	crime.  A non-conviction, based forfeiture can run parallel with criminal 	trial.”  </a:t>
            </a:r>
            <a:endParaRPr lang="en-ZM" sz="1400" dirty="0"/>
          </a:p>
          <a:p>
            <a:r>
              <a:rPr lang="en-US" b="1" dirty="0"/>
              <a:t>Section 71(3) - </a:t>
            </a:r>
            <a:r>
              <a:rPr lang="en-US" dirty="0"/>
              <a:t>The offence under subsection (1) is not predicated on proof of the commission of a serious offence or foreign serious offence.</a:t>
            </a:r>
            <a:endParaRPr lang="en-ZM" dirty="0"/>
          </a:p>
        </p:txBody>
      </p:sp>
    </p:spTree>
    <p:extLst>
      <p:ext uri="{BB962C8B-B14F-4D97-AF65-F5344CB8AC3E}">
        <p14:creationId xmlns:p14="http://schemas.microsoft.com/office/powerpoint/2010/main" val="1369648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3461B9-696A-4384-BBFE-A22E94612C70}"/>
              </a:ext>
            </a:extLst>
          </p:cNvPr>
          <p:cNvSpPr>
            <a:spLocks noGrp="1"/>
          </p:cNvSpPr>
          <p:nvPr>
            <p:ph idx="1"/>
          </p:nvPr>
        </p:nvSpPr>
        <p:spPr>
          <a:xfrm>
            <a:off x="677334" y="1576873"/>
            <a:ext cx="8596668" cy="3368351"/>
          </a:xfrm>
        </p:spPr>
        <p:txBody>
          <a:bodyPr>
            <a:normAutofit lnSpcReduction="10000"/>
          </a:bodyPr>
          <a:lstStyle/>
          <a:p>
            <a:r>
              <a:rPr lang="en-US" b="1" dirty="0"/>
              <a:t>Statutory Instrument No. 10 of 2024, The Criminal Procedure Code (Economic and Financial Crimes Court) Rules, 2024</a:t>
            </a:r>
          </a:p>
          <a:p>
            <a:pPr lvl="1"/>
            <a:r>
              <a:rPr lang="en-US" dirty="0"/>
              <a:t>These Rules shall come into operation on 1st March, 2024. </a:t>
            </a:r>
          </a:p>
          <a:p>
            <a:pPr lvl="1"/>
            <a:r>
              <a:rPr lang="en-US" b="1" dirty="0"/>
              <a:t>Section 17 </a:t>
            </a:r>
            <a:r>
              <a:rPr lang="en-US" dirty="0"/>
              <a:t>- Any proceeding or appeal pending immediately before the commencement of these Rules shall be deemed to have commenced under, and continued in accordance with these Rules. </a:t>
            </a:r>
          </a:p>
          <a:p>
            <a:pPr lvl="1"/>
            <a:r>
              <a:rPr lang="en-US" dirty="0"/>
              <a:t>Matters commenced prior to 1</a:t>
            </a:r>
            <a:r>
              <a:rPr lang="en-US" baseline="30000" dirty="0"/>
              <a:t>st</a:t>
            </a:r>
            <a:r>
              <a:rPr lang="en-US" dirty="0"/>
              <a:t> March, 2024 found themselves falling foul of these Rules. </a:t>
            </a:r>
          </a:p>
          <a:p>
            <a:pPr lvl="1"/>
            <a:r>
              <a:rPr lang="en-US" dirty="0"/>
              <a:t>An immediate cure is to adhere to </a:t>
            </a:r>
            <a:r>
              <a:rPr lang="en-US" b="1" dirty="0"/>
              <a:t>Part III </a:t>
            </a:r>
            <a:r>
              <a:rPr lang="en-US" dirty="0"/>
              <a:t>and hold the conference and align the Matter to the Rules in the interest of justice.</a:t>
            </a:r>
            <a:br>
              <a:rPr lang="en-US" dirty="0"/>
            </a:br>
            <a:br>
              <a:rPr lang="en-US" dirty="0"/>
            </a:br>
            <a:endParaRPr lang="en-ZM" dirty="0"/>
          </a:p>
        </p:txBody>
      </p:sp>
    </p:spTree>
    <p:extLst>
      <p:ext uri="{BB962C8B-B14F-4D97-AF65-F5344CB8AC3E}">
        <p14:creationId xmlns:p14="http://schemas.microsoft.com/office/powerpoint/2010/main" val="1608487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44A55C-686D-47F6-9161-673A8412714A}"/>
              </a:ext>
            </a:extLst>
          </p:cNvPr>
          <p:cNvSpPr>
            <a:spLocks noGrp="1"/>
          </p:cNvSpPr>
          <p:nvPr>
            <p:ph idx="1"/>
          </p:nvPr>
        </p:nvSpPr>
        <p:spPr>
          <a:xfrm>
            <a:off x="640011" y="1399592"/>
            <a:ext cx="8596668" cy="5057192"/>
          </a:xfrm>
        </p:spPr>
        <p:txBody>
          <a:bodyPr>
            <a:normAutofit/>
          </a:bodyPr>
          <a:lstStyle/>
          <a:p>
            <a:r>
              <a:rPr lang="en-GB" dirty="0"/>
              <a:t>Prolonged investigations/Seizures</a:t>
            </a:r>
          </a:p>
          <a:p>
            <a:r>
              <a:rPr lang="en-GB" dirty="0"/>
              <a:t>Restriction Notices – Anti-Corruption Act</a:t>
            </a:r>
          </a:p>
          <a:p>
            <a:pPr lvl="1"/>
            <a:r>
              <a:rPr lang="en-GB" dirty="0"/>
              <a:t>Being mindful of prescribed time limits</a:t>
            </a:r>
          </a:p>
          <a:p>
            <a:pPr lvl="1"/>
            <a:r>
              <a:rPr lang="en-GB" dirty="0"/>
              <a:t>Sections 60 (2) - Mandatory service on persons being investigated </a:t>
            </a:r>
          </a:p>
          <a:p>
            <a:pPr lvl="1"/>
            <a:r>
              <a:rPr lang="en-GB" dirty="0"/>
              <a:t>Section 61 (2) Mandatory service on third parties and the person being investigated </a:t>
            </a:r>
          </a:p>
          <a:p>
            <a:r>
              <a:rPr lang="en-GB" dirty="0"/>
              <a:t>Adherence to Court Rules – SI No. 58 of 2020</a:t>
            </a:r>
          </a:p>
          <a:p>
            <a:pPr lvl="1"/>
            <a:r>
              <a:rPr lang="en-GB" dirty="0"/>
              <a:t>Filing of Summons/Motions must be accompanied by an Affidavit in Support and List of Authorities and Skeleton Argument</a:t>
            </a:r>
          </a:p>
          <a:p>
            <a:pPr lvl="1"/>
            <a:r>
              <a:rPr lang="en-GB" dirty="0"/>
              <a:t>This applies to Affidavits in Opposition</a:t>
            </a:r>
          </a:p>
          <a:p>
            <a:r>
              <a:rPr lang="en-GB" dirty="0"/>
              <a:t>Order V High Court Act</a:t>
            </a:r>
          </a:p>
          <a:p>
            <a:pPr lvl="1"/>
            <a:r>
              <a:rPr lang="en-GB" dirty="0"/>
              <a:t>Affidavits must comply with the prescribed Rules in the High Court Act</a:t>
            </a:r>
          </a:p>
          <a:p>
            <a:pPr lvl="1"/>
            <a:r>
              <a:rPr lang="en-GB" dirty="0"/>
              <a:t>Handwritten documents/Statements</a:t>
            </a:r>
          </a:p>
          <a:p>
            <a:pPr lvl="1"/>
            <a:r>
              <a:rPr lang="en-GB" dirty="0"/>
              <a:t>Numbering of exhibits and production of clear and legible exhibits</a:t>
            </a:r>
          </a:p>
          <a:p>
            <a:pPr marL="457200" lvl="1" indent="0">
              <a:buNone/>
            </a:pPr>
            <a:endParaRPr lang="en-GB" dirty="0"/>
          </a:p>
          <a:p>
            <a:pPr lvl="1"/>
            <a:endParaRPr lang="en-ZM" dirty="0"/>
          </a:p>
        </p:txBody>
      </p:sp>
    </p:spTree>
    <p:extLst>
      <p:ext uri="{BB962C8B-B14F-4D97-AF65-F5344CB8AC3E}">
        <p14:creationId xmlns:p14="http://schemas.microsoft.com/office/powerpoint/2010/main" val="1802512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52D94-A42E-48DE-8C65-1B77EDCC6C08}"/>
              </a:ext>
            </a:extLst>
          </p:cNvPr>
          <p:cNvSpPr>
            <a:spLocks noGrp="1"/>
          </p:cNvSpPr>
          <p:nvPr>
            <p:ph type="title"/>
          </p:nvPr>
        </p:nvSpPr>
        <p:spPr>
          <a:xfrm>
            <a:off x="811875" y="444175"/>
            <a:ext cx="8596668" cy="1320800"/>
          </a:xfrm>
        </p:spPr>
        <p:txBody>
          <a:bodyPr/>
          <a:lstStyle/>
          <a:p>
            <a:r>
              <a:rPr lang="en-GB" dirty="0"/>
              <a:t>THEME</a:t>
            </a:r>
            <a:endParaRPr lang="en-ZM" dirty="0"/>
          </a:p>
        </p:txBody>
      </p:sp>
      <p:sp>
        <p:nvSpPr>
          <p:cNvPr id="3" name="Content Placeholder 2">
            <a:extLst>
              <a:ext uri="{FF2B5EF4-FFF2-40B4-BE49-F238E27FC236}">
                <a16:creationId xmlns:a16="http://schemas.microsoft.com/office/drawing/2014/main" id="{A15728A6-9ADC-46F8-87FF-F1EA2E3B61F7}"/>
              </a:ext>
            </a:extLst>
          </p:cNvPr>
          <p:cNvSpPr>
            <a:spLocks noGrp="1"/>
          </p:cNvSpPr>
          <p:nvPr>
            <p:ph idx="1"/>
          </p:nvPr>
        </p:nvSpPr>
        <p:spPr>
          <a:xfrm>
            <a:off x="626153" y="1242611"/>
            <a:ext cx="8968111" cy="1044727"/>
          </a:xfrm>
        </p:spPr>
        <p:txBody>
          <a:bodyPr/>
          <a:lstStyle/>
          <a:p>
            <a:pPr marL="0" indent="0" algn="ctr">
              <a:buNone/>
            </a:pPr>
            <a:r>
              <a:rPr lang="en-GB" dirty="0"/>
              <a:t>“THE PURSUIT OF PROSECUTORIAL EXCELLENCE: INTER-AGENCY COORPERATION AND GLOBAL ALLIANCES”</a:t>
            </a:r>
          </a:p>
          <a:p>
            <a:pPr marL="0" indent="0" algn="ctr">
              <a:buNone/>
            </a:pPr>
            <a:endParaRPr lang="en-GB" dirty="0"/>
          </a:p>
          <a:p>
            <a:pPr marL="0" indent="0" algn="ctr">
              <a:buNone/>
            </a:pPr>
            <a:endParaRPr lang="en-ZM" dirty="0"/>
          </a:p>
        </p:txBody>
      </p:sp>
      <p:pic>
        <p:nvPicPr>
          <p:cNvPr id="4" name="Picture 3">
            <a:extLst>
              <a:ext uri="{FF2B5EF4-FFF2-40B4-BE49-F238E27FC236}">
                <a16:creationId xmlns:a16="http://schemas.microsoft.com/office/drawing/2014/main" id="{5472E223-1F1E-4F07-9963-814C93972B52}"/>
              </a:ext>
            </a:extLst>
          </p:cNvPr>
          <p:cNvPicPr>
            <a:picLocks noChangeAspect="1"/>
          </p:cNvPicPr>
          <p:nvPr/>
        </p:nvPicPr>
        <p:blipFill>
          <a:blip r:embed="rId3"/>
          <a:stretch>
            <a:fillRect/>
          </a:stretch>
        </p:blipFill>
        <p:spPr>
          <a:xfrm>
            <a:off x="2018567" y="4404856"/>
            <a:ext cx="2219136" cy="2158171"/>
          </a:xfrm>
          <a:prstGeom prst="rect">
            <a:avLst/>
          </a:prstGeom>
        </p:spPr>
      </p:pic>
      <p:pic>
        <p:nvPicPr>
          <p:cNvPr id="5" name="Picture 4">
            <a:extLst>
              <a:ext uri="{FF2B5EF4-FFF2-40B4-BE49-F238E27FC236}">
                <a16:creationId xmlns:a16="http://schemas.microsoft.com/office/drawing/2014/main" id="{E8B951A9-A407-40CD-8BCB-043F71063E03}"/>
              </a:ext>
            </a:extLst>
          </p:cNvPr>
          <p:cNvPicPr>
            <a:picLocks noChangeAspect="1"/>
          </p:cNvPicPr>
          <p:nvPr/>
        </p:nvPicPr>
        <p:blipFill>
          <a:blip r:embed="rId4"/>
          <a:stretch>
            <a:fillRect/>
          </a:stretch>
        </p:blipFill>
        <p:spPr>
          <a:xfrm>
            <a:off x="5603840" y="4316366"/>
            <a:ext cx="2578832" cy="2981202"/>
          </a:xfrm>
          <a:prstGeom prst="rect">
            <a:avLst/>
          </a:prstGeom>
        </p:spPr>
      </p:pic>
      <p:sp>
        <p:nvSpPr>
          <p:cNvPr id="7" name="Title 1">
            <a:extLst>
              <a:ext uri="{FF2B5EF4-FFF2-40B4-BE49-F238E27FC236}">
                <a16:creationId xmlns:a16="http://schemas.microsoft.com/office/drawing/2014/main" id="{211624B0-6A4B-4FEC-8213-EFF98E9BC24D}"/>
              </a:ext>
            </a:extLst>
          </p:cNvPr>
          <p:cNvSpPr txBox="1">
            <a:spLocks/>
          </p:cNvSpPr>
          <p:nvPr/>
        </p:nvSpPr>
        <p:spPr>
          <a:xfrm>
            <a:off x="811874" y="216333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PRESENTATION</a:t>
            </a:r>
            <a:endParaRPr lang="en-ZM" dirty="0"/>
          </a:p>
        </p:txBody>
      </p:sp>
      <p:sp>
        <p:nvSpPr>
          <p:cNvPr id="8" name="Content Placeholder 2">
            <a:extLst>
              <a:ext uri="{FF2B5EF4-FFF2-40B4-BE49-F238E27FC236}">
                <a16:creationId xmlns:a16="http://schemas.microsoft.com/office/drawing/2014/main" id="{31277D91-4B7B-4A7E-8033-08B3F308BBA1}"/>
              </a:ext>
            </a:extLst>
          </p:cNvPr>
          <p:cNvSpPr txBox="1">
            <a:spLocks/>
          </p:cNvSpPr>
          <p:nvPr/>
        </p:nvSpPr>
        <p:spPr>
          <a:xfrm>
            <a:off x="713239" y="2961770"/>
            <a:ext cx="8968111" cy="10447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GB" dirty="0"/>
              <a:t>“THE ECONOMICS AND FINANCIAL CRIMES COURT: RULES AND PROCEDURES”</a:t>
            </a:r>
            <a:endParaRPr lang="en-ZM" dirty="0"/>
          </a:p>
        </p:txBody>
      </p:sp>
    </p:spTree>
    <p:extLst>
      <p:ext uri="{BB962C8B-B14F-4D97-AF65-F5344CB8AC3E}">
        <p14:creationId xmlns:p14="http://schemas.microsoft.com/office/powerpoint/2010/main" val="1224764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6BCBB7-8C84-4C0C-9C3F-C30AC18864EA}"/>
              </a:ext>
            </a:extLst>
          </p:cNvPr>
          <p:cNvSpPr>
            <a:spLocks noGrp="1"/>
          </p:cNvSpPr>
          <p:nvPr>
            <p:ph idx="1"/>
          </p:nvPr>
        </p:nvSpPr>
        <p:spPr>
          <a:xfrm>
            <a:off x="677334" y="1138335"/>
            <a:ext cx="8392021" cy="4926563"/>
          </a:xfrm>
        </p:spPr>
        <p:txBody>
          <a:bodyPr>
            <a:normAutofit/>
          </a:bodyPr>
          <a:lstStyle/>
          <a:p>
            <a:r>
              <a:rPr lang="en-GB" dirty="0"/>
              <a:t>Production of evidence</a:t>
            </a:r>
          </a:p>
          <a:p>
            <a:pPr lvl="1"/>
            <a:r>
              <a:rPr lang="en-GB" dirty="0"/>
              <a:t>The Evidence (Bankers Books) Act Chapter 44, Volume 4 of the Laws of Zambia</a:t>
            </a:r>
            <a:endParaRPr lang="en-ZM" dirty="0"/>
          </a:p>
          <a:p>
            <a:pPr lvl="1"/>
            <a:r>
              <a:rPr lang="en-GB" dirty="0"/>
              <a:t>The Electronic Communications and Transactions Act No. 5 of 2022</a:t>
            </a:r>
          </a:p>
          <a:p>
            <a:pPr lvl="1"/>
            <a:r>
              <a:rPr lang="en-GB" dirty="0"/>
              <a:t>Certification of copies of documents</a:t>
            </a:r>
          </a:p>
          <a:p>
            <a:r>
              <a:rPr lang="en-GB" dirty="0"/>
              <a:t>Augmenting submission</a:t>
            </a:r>
          </a:p>
          <a:p>
            <a:pPr lvl="1"/>
            <a:r>
              <a:rPr lang="en-GB" dirty="0"/>
              <a:t>Keep it short – FYI, we do read.</a:t>
            </a:r>
          </a:p>
          <a:p>
            <a:pPr lvl="1"/>
            <a:r>
              <a:rPr lang="en-GB" dirty="0"/>
              <a:t>Stick to the contents of your submissions</a:t>
            </a:r>
          </a:p>
          <a:p>
            <a:r>
              <a:rPr lang="en-GB" dirty="0"/>
              <a:t>Preparedness of Advocates</a:t>
            </a:r>
          </a:p>
          <a:p>
            <a:pPr lvl="1"/>
            <a:r>
              <a:rPr lang="en-GB" dirty="0"/>
              <a:t>It is important to note here is that despite some setbacks, we have noted improvements in the presentation of cases.</a:t>
            </a:r>
          </a:p>
          <a:p>
            <a:r>
              <a:rPr lang="en-GB" dirty="0"/>
              <a:t>DO NOT EXPECT THE COURT TO FILL IN THE GAPS</a:t>
            </a:r>
          </a:p>
          <a:p>
            <a:pPr lvl="1"/>
            <a:r>
              <a:rPr lang="en-GB" dirty="0"/>
              <a:t>We are empires and cannot wade into the arena!</a:t>
            </a:r>
          </a:p>
          <a:p>
            <a:pPr marL="0" indent="0">
              <a:buNone/>
            </a:pPr>
            <a:endParaRPr lang="en-ZM" dirty="0"/>
          </a:p>
        </p:txBody>
      </p:sp>
    </p:spTree>
    <p:extLst>
      <p:ext uri="{BB962C8B-B14F-4D97-AF65-F5344CB8AC3E}">
        <p14:creationId xmlns:p14="http://schemas.microsoft.com/office/powerpoint/2010/main" val="154296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B736A-181A-42FD-BECB-EF2F53E145C4}"/>
              </a:ext>
            </a:extLst>
          </p:cNvPr>
          <p:cNvSpPr>
            <a:spLocks noGrp="1"/>
          </p:cNvSpPr>
          <p:nvPr>
            <p:ph type="title"/>
          </p:nvPr>
        </p:nvSpPr>
        <p:spPr>
          <a:xfrm>
            <a:off x="1227840" y="2503715"/>
            <a:ext cx="8596668" cy="1320800"/>
          </a:xfrm>
        </p:spPr>
        <p:txBody>
          <a:bodyPr/>
          <a:lstStyle/>
          <a:p>
            <a:r>
              <a:rPr lang="en-GB" dirty="0"/>
              <a:t>THANK YOU FOR YOUR ATTENTION</a:t>
            </a:r>
            <a:endParaRPr lang="en-ZM" dirty="0"/>
          </a:p>
        </p:txBody>
      </p:sp>
      <p:pic>
        <p:nvPicPr>
          <p:cNvPr id="4" name="Picture 3">
            <a:extLst>
              <a:ext uri="{FF2B5EF4-FFF2-40B4-BE49-F238E27FC236}">
                <a16:creationId xmlns:a16="http://schemas.microsoft.com/office/drawing/2014/main" id="{B1997149-C5D3-4669-A8C2-055F696F18CD}"/>
              </a:ext>
            </a:extLst>
          </p:cNvPr>
          <p:cNvPicPr>
            <a:picLocks noChangeAspect="1"/>
          </p:cNvPicPr>
          <p:nvPr/>
        </p:nvPicPr>
        <p:blipFill>
          <a:blip r:embed="rId2"/>
          <a:stretch>
            <a:fillRect/>
          </a:stretch>
        </p:blipFill>
        <p:spPr>
          <a:xfrm>
            <a:off x="1655404" y="3824515"/>
            <a:ext cx="2219136" cy="2158171"/>
          </a:xfrm>
          <a:prstGeom prst="rect">
            <a:avLst/>
          </a:prstGeom>
        </p:spPr>
      </p:pic>
      <p:pic>
        <p:nvPicPr>
          <p:cNvPr id="5" name="Picture 4">
            <a:extLst>
              <a:ext uri="{FF2B5EF4-FFF2-40B4-BE49-F238E27FC236}">
                <a16:creationId xmlns:a16="http://schemas.microsoft.com/office/drawing/2014/main" id="{F2904A1A-B30B-4BAE-8D3A-69A08DDE1E5F}"/>
              </a:ext>
            </a:extLst>
          </p:cNvPr>
          <p:cNvPicPr>
            <a:picLocks noChangeAspect="1"/>
          </p:cNvPicPr>
          <p:nvPr/>
        </p:nvPicPr>
        <p:blipFill>
          <a:blip r:embed="rId3"/>
          <a:stretch>
            <a:fillRect/>
          </a:stretch>
        </p:blipFill>
        <p:spPr>
          <a:xfrm>
            <a:off x="5385081" y="3824515"/>
            <a:ext cx="2578832" cy="2981202"/>
          </a:xfrm>
          <a:prstGeom prst="rect">
            <a:avLst/>
          </a:prstGeom>
        </p:spPr>
      </p:pic>
    </p:spTree>
    <p:extLst>
      <p:ext uri="{BB962C8B-B14F-4D97-AF65-F5344CB8AC3E}">
        <p14:creationId xmlns:p14="http://schemas.microsoft.com/office/powerpoint/2010/main" val="213252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1DBB-2B9E-44A2-B12B-963946446908}"/>
              </a:ext>
            </a:extLst>
          </p:cNvPr>
          <p:cNvSpPr>
            <a:spLocks noGrp="1"/>
          </p:cNvSpPr>
          <p:nvPr>
            <p:ph type="title"/>
          </p:nvPr>
        </p:nvSpPr>
        <p:spPr/>
        <p:txBody>
          <a:bodyPr>
            <a:normAutofit/>
          </a:bodyPr>
          <a:lstStyle/>
          <a:p>
            <a:r>
              <a:rPr lang="en-GB" dirty="0"/>
              <a:t>THE FIGHT AGAINST ECONOMIC CRIMES</a:t>
            </a:r>
            <a:endParaRPr lang="en-ZM" dirty="0"/>
          </a:p>
        </p:txBody>
      </p:sp>
      <p:sp>
        <p:nvSpPr>
          <p:cNvPr id="3" name="Content Placeholder 2">
            <a:extLst>
              <a:ext uri="{FF2B5EF4-FFF2-40B4-BE49-F238E27FC236}">
                <a16:creationId xmlns:a16="http://schemas.microsoft.com/office/drawing/2014/main" id="{B689BAC8-7011-49CA-981C-F67EC4209BC7}"/>
              </a:ext>
            </a:extLst>
          </p:cNvPr>
          <p:cNvSpPr>
            <a:spLocks noGrp="1"/>
          </p:cNvSpPr>
          <p:nvPr>
            <p:ph idx="1"/>
          </p:nvPr>
        </p:nvSpPr>
        <p:spPr>
          <a:xfrm>
            <a:off x="929261" y="1930400"/>
            <a:ext cx="8596668" cy="4735076"/>
          </a:xfrm>
        </p:spPr>
        <p:txBody>
          <a:bodyPr>
            <a:normAutofit/>
          </a:bodyPr>
          <a:lstStyle/>
          <a:p>
            <a:r>
              <a:rPr lang="en-US" dirty="0"/>
              <a:t>It is trite that economic criminality, at what ever level, has a devastating impact on countries, both economically and socially. </a:t>
            </a:r>
          </a:p>
          <a:p>
            <a:r>
              <a:rPr lang="en-US" dirty="0"/>
              <a:t>Criminal activities of this nature lead to an erosion of public confidence in government departments and in the administration of justice generally. </a:t>
            </a:r>
          </a:p>
          <a:p>
            <a:r>
              <a:rPr lang="en-US" dirty="0"/>
              <a:t>Worldwide, it has been recognized that due to the clandestine nature of economic criminality, it makes it particularly hard to prosecute cases. </a:t>
            </a:r>
          </a:p>
          <a:p>
            <a:r>
              <a:rPr lang="en-US" dirty="0"/>
              <a:t>There has thus been an international consensus that asset recovery would be the most apt mode of deterrence and reparation. </a:t>
            </a:r>
          </a:p>
          <a:p>
            <a:r>
              <a:rPr lang="en-US" dirty="0"/>
              <a:t>Having its genesis in the </a:t>
            </a:r>
            <a:r>
              <a:rPr lang="en-US" b="1" dirty="0"/>
              <a:t>1989 Vienna Convention</a:t>
            </a:r>
            <a:r>
              <a:rPr lang="en-US" dirty="0"/>
              <a:t>, asset recovery has now become a useful tool with which BOTH developed and developing countries can recoup some of the assets plundered by criminals, domestically and internationally through mutual legal assistance.</a:t>
            </a:r>
            <a:endParaRPr lang="en-ZM" dirty="0"/>
          </a:p>
        </p:txBody>
      </p:sp>
    </p:spTree>
    <p:extLst>
      <p:ext uri="{BB962C8B-B14F-4D97-AF65-F5344CB8AC3E}">
        <p14:creationId xmlns:p14="http://schemas.microsoft.com/office/powerpoint/2010/main" val="525895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EEA47-A5EF-4B93-8BD6-D0BDBDFEB595}"/>
              </a:ext>
            </a:extLst>
          </p:cNvPr>
          <p:cNvSpPr>
            <a:spLocks noGrp="1"/>
          </p:cNvSpPr>
          <p:nvPr>
            <p:ph type="title"/>
          </p:nvPr>
        </p:nvSpPr>
        <p:spPr/>
        <p:txBody>
          <a:bodyPr/>
          <a:lstStyle/>
          <a:p>
            <a:r>
              <a:rPr lang="en-GB" dirty="0"/>
              <a:t> KEY CONVENTIONS</a:t>
            </a:r>
            <a:endParaRPr lang="en-ZM" dirty="0"/>
          </a:p>
        </p:txBody>
      </p:sp>
      <p:sp>
        <p:nvSpPr>
          <p:cNvPr id="3" name="Content Placeholder 2">
            <a:extLst>
              <a:ext uri="{FF2B5EF4-FFF2-40B4-BE49-F238E27FC236}">
                <a16:creationId xmlns:a16="http://schemas.microsoft.com/office/drawing/2014/main" id="{1A361FDF-EB57-475C-A22F-278B59DC3A3A}"/>
              </a:ext>
            </a:extLst>
          </p:cNvPr>
          <p:cNvSpPr>
            <a:spLocks noGrp="1"/>
          </p:cNvSpPr>
          <p:nvPr>
            <p:ph idx="1"/>
          </p:nvPr>
        </p:nvSpPr>
        <p:spPr>
          <a:xfrm>
            <a:off x="677334" y="1324947"/>
            <a:ext cx="8596668" cy="5365102"/>
          </a:xfrm>
        </p:spPr>
        <p:txBody>
          <a:bodyPr>
            <a:normAutofit fontScale="92500" lnSpcReduction="10000"/>
          </a:bodyPr>
          <a:lstStyle/>
          <a:p>
            <a:r>
              <a:rPr lang="en-US" dirty="0"/>
              <a:t>United Nations Convention Against Corruption (UNCAC) - 7th December, 2007</a:t>
            </a:r>
          </a:p>
          <a:p>
            <a:pPr lvl="2"/>
            <a:r>
              <a:rPr lang="en-US" dirty="0"/>
              <a:t>The UNCAC includes provisions for the confiscation and recovery of assets derived from corruption. This includes both conviction-based and non-conviction-based confiscation, allowing for the seizure of assets even if the offender cannot be prosecuted due to reasons like death or absence.</a:t>
            </a:r>
          </a:p>
          <a:p>
            <a:r>
              <a:rPr lang="en-US" dirty="0"/>
              <a:t>United Nations Convention Against Illicit Substances - 28th May, 1993</a:t>
            </a:r>
          </a:p>
          <a:p>
            <a:pPr lvl="2"/>
            <a:r>
              <a:rPr lang="en-US" dirty="0"/>
              <a:t>Addresses, </a:t>
            </a:r>
            <a:r>
              <a:rPr lang="en-US" i="1" dirty="0"/>
              <a:t>inter alia</a:t>
            </a:r>
            <a:r>
              <a:rPr lang="en-US" dirty="0"/>
              <a:t>, the forfeiture of assets derived from drug offenses. Article 5 of the Convention mandates that parties confiscate proceeds from drug-related crimes. It also empowers courts or other competent authorities to order the seizure of bank, financial, or commercial records</a:t>
            </a:r>
          </a:p>
          <a:p>
            <a:r>
              <a:rPr lang="en-US" dirty="0"/>
              <a:t>United Nations Convention against Transnational Organized Crime - 24th April, 2005</a:t>
            </a:r>
          </a:p>
          <a:p>
            <a:pPr lvl="2"/>
            <a:r>
              <a:rPr lang="en-US" dirty="0"/>
              <a:t>The Convention includes provisions for the confiscation of proceeds of crime. </a:t>
            </a:r>
          </a:p>
          <a:p>
            <a:pPr lvl="2"/>
            <a:r>
              <a:rPr lang="en-US" dirty="0"/>
              <a:t>Article 12 of the Convention outlines measures for the confiscation and seizure of assets derived from criminal activities. </a:t>
            </a:r>
          </a:p>
          <a:p>
            <a:pPr lvl="2"/>
            <a:r>
              <a:rPr lang="en-US" dirty="0"/>
              <a:t>It encourages states to adopt necessary legislative and other measures to enable the identification, tracing, freezing, or seizure of proceeds of crime, property, equipment, or other instrumentalities used in or destined for use in offenses covered by the Convention.</a:t>
            </a:r>
          </a:p>
          <a:p>
            <a:pPr lvl="2"/>
            <a:r>
              <a:rPr lang="en-US" dirty="0"/>
              <a:t>The Convention also emphasizes international cooperation in asset confiscation, allowing for mutual legal assistance and the sharing of information between states to facilitate the recovery of assets. This cooperation is crucial in ensuring that criminals cannot hide their illicit gains across borders.</a:t>
            </a:r>
            <a:endParaRPr lang="en-GB" dirty="0"/>
          </a:p>
          <a:p>
            <a:pPr marL="0" indent="0">
              <a:buNone/>
            </a:pPr>
            <a:endParaRPr lang="en-ZM" dirty="0"/>
          </a:p>
        </p:txBody>
      </p:sp>
    </p:spTree>
    <p:extLst>
      <p:ext uri="{BB962C8B-B14F-4D97-AF65-F5344CB8AC3E}">
        <p14:creationId xmlns:p14="http://schemas.microsoft.com/office/powerpoint/2010/main" val="3218688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308369-5D1B-4845-84A3-77D87D880D40}"/>
              </a:ext>
            </a:extLst>
          </p:cNvPr>
          <p:cNvSpPr>
            <a:spLocks noGrp="1"/>
          </p:cNvSpPr>
          <p:nvPr>
            <p:ph idx="1"/>
          </p:nvPr>
        </p:nvSpPr>
        <p:spPr>
          <a:xfrm>
            <a:off x="677334" y="2160589"/>
            <a:ext cx="8596668" cy="3880773"/>
          </a:xfrm>
        </p:spPr>
        <p:txBody>
          <a:bodyPr/>
          <a:lstStyle/>
          <a:p>
            <a:r>
              <a:rPr lang="en-GB" dirty="0"/>
              <a:t>In the celebrated Supreme Court case of </a:t>
            </a:r>
            <a:r>
              <a:rPr lang="en-GB" b="1" dirty="0"/>
              <a:t>The People Vs Austin Chisangu Liato Appeal No. 291 of 2014</a:t>
            </a:r>
            <a:r>
              <a:rPr lang="en-GB" dirty="0"/>
              <a:t> it was stated as follows:</a:t>
            </a:r>
          </a:p>
          <a:p>
            <a:pPr marL="0" indent="0">
              <a:buNone/>
            </a:pPr>
            <a:r>
              <a:rPr lang="en-GB" dirty="0"/>
              <a:t>	“</a:t>
            </a:r>
            <a:r>
              <a:rPr lang="en-US" dirty="0"/>
              <a:t>All these conventions sought to introduce international standards in the 	fight against corruption, illicit trafficking in drugs and psychotropic 	substances, and transnational organized crime.   Zambia’s ratification and 	accession to these instruments evinces the direction that the country is 	taking.  In our considered view, the Forfeiture of Proceeds of Crime Act No. 	19 of 2010, does domesticate, though not entirely, some tenants of these 	conventions by making provision on forfeiture of suspected proceeds of illicit 	activity and lowering the standard of proof.”</a:t>
            </a:r>
            <a:endParaRPr lang="en-ZM" dirty="0"/>
          </a:p>
        </p:txBody>
      </p:sp>
    </p:spTree>
    <p:extLst>
      <p:ext uri="{BB962C8B-B14F-4D97-AF65-F5344CB8AC3E}">
        <p14:creationId xmlns:p14="http://schemas.microsoft.com/office/powerpoint/2010/main" val="1887914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68504-691E-4C84-B21C-1812A6B4E746}"/>
              </a:ext>
            </a:extLst>
          </p:cNvPr>
          <p:cNvSpPr>
            <a:spLocks noGrp="1"/>
          </p:cNvSpPr>
          <p:nvPr>
            <p:ph type="title"/>
          </p:nvPr>
        </p:nvSpPr>
        <p:spPr/>
        <p:txBody>
          <a:bodyPr/>
          <a:lstStyle/>
          <a:p>
            <a:r>
              <a:rPr lang="en-GB" dirty="0"/>
              <a:t>DOMESTICATION </a:t>
            </a:r>
            <a:br>
              <a:rPr lang="en-ZM" dirty="0"/>
            </a:br>
            <a:endParaRPr lang="en-ZM" dirty="0"/>
          </a:p>
        </p:txBody>
      </p:sp>
      <p:sp>
        <p:nvSpPr>
          <p:cNvPr id="3" name="Content Placeholder 2">
            <a:extLst>
              <a:ext uri="{FF2B5EF4-FFF2-40B4-BE49-F238E27FC236}">
                <a16:creationId xmlns:a16="http://schemas.microsoft.com/office/drawing/2014/main" id="{D67D42FD-B4AB-4285-8A84-293FEA9DEC09}"/>
              </a:ext>
            </a:extLst>
          </p:cNvPr>
          <p:cNvSpPr>
            <a:spLocks noGrp="1"/>
          </p:cNvSpPr>
          <p:nvPr>
            <p:ph idx="1"/>
          </p:nvPr>
        </p:nvSpPr>
        <p:spPr>
          <a:xfrm>
            <a:off x="677334" y="1446245"/>
            <a:ext cx="8596668" cy="5066521"/>
          </a:xfrm>
        </p:spPr>
        <p:txBody>
          <a:bodyPr>
            <a:normAutofit/>
          </a:bodyPr>
          <a:lstStyle/>
          <a:p>
            <a:r>
              <a:rPr lang="en-US" dirty="0"/>
              <a:t>There were a few previous legislation that governed forfeiture and confiscation of illegally obtained wealth in Zambia. </a:t>
            </a:r>
          </a:p>
          <a:p>
            <a:r>
              <a:rPr lang="en-US" dirty="0"/>
              <a:t>This culminated in the enactment of the FORFEITURE OF PROCEEDS OF CRIME ACT NUMBER 19 OF THE LAWS OF ZAMBIA (FPOCA)</a:t>
            </a:r>
          </a:p>
          <a:p>
            <a:r>
              <a:rPr lang="en-US" dirty="0"/>
              <a:t>OTHER LAWS INCLUDE (</a:t>
            </a:r>
            <a:r>
              <a:rPr lang="en-US" i="1" dirty="0"/>
              <a:t>inter alia</a:t>
            </a:r>
            <a:r>
              <a:rPr lang="en-US" dirty="0"/>
              <a:t>):</a:t>
            </a:r>
          </a:p>
          <a:p>
            <a:pPr lvl="1"/>
            <a:r>
              <a:rPr lang="en-GB" b="1" dirty="0"/>
              <a:t>Prohibition and Prevention of Money Laundering Act No. 14 of 2001</a:t>
            </a:r>
          </a:p>
          <a:p>
            <a:pPr lvl="1"/>
            <a:r>
              <a:rPr lang="en-GB" b="1" dirty="0"/>
              <a:t>Act No. 44 of 2010 </a:t>
            </a:r>
            <a:r>
              <a:rPr lang="en-GB" dirty="0"/>
              <a:t>of the</a:t>
            </a:r>
            <a:r>
              <a:rPr lang="en-GB" b="1" dirty="0"/>
              <a:t> Prohibition and Prevention of Money Laundering (Amendment) Act </a:t>
            </a:r>
            <a:r>
              <a:rPr lang="en-GB" dirty="0"/>
              <a:t>of the</a:t>
            </a:r>
            <a:r>
              <a:rPr lang="en-GB" b="1" dirty="0"/>
              <a:t> Laws of Zambia</a:t>
            </a:r>
            <a:r>
              <a:rPr lang="en-GB" dirty="0"/>
              <a:t>. </a:t>
            </a:r>
            <a:r>
              <a:rPr lang="en-GB" b="1" dirty="0"/>
              <a:t> </a:t>
            </a:r>
            <a:endParaRPr lang="en-ZM" sz="1400" dirty="0"/>
          </a:p>
          <a:p>
            <a:pPr lvl="1"/>
            <a:r>
              <a:rPr lang="en-US" b="1" dirty="0"/>
              <a:t>Narcotic Drugs and Psychotropic Substances Act, 1993.</a:t>
            </a:r>
          </a:p>
          <a:p>
            <a:pPr lvl="1"/>
            <a:r>
              <a:rPr lang="en-US" b="1" dirty="0"/>
              <a:t>The Anti-Corruption Act No. 3 of 2012.</a:t>
            </a:r>
          </a:p>
          <a:p>
            <a:r>
              <a:rPr lang="en-US" b="1" dirty="0"/>
              <a:t>Rights under the Constitution</a:t>
            </a:r>
          </a:p>
          <a:p>
            <a:pPr lvl="1"/>
            <a:r>
              <a:rPr lang="en-US" b="1" dirty="0"/>
              <a:t>The Constitution, being the supreme law of the land, does afford its citizens property rights under Part III, however these do have derogations that allow the for forfeiture and confiscation</a:t>
            </a:r>
          </a:p>
          <a:p>
            <a:pPr marL="457200" lvl="1" indent="0">
              <a:buNone/>
            </a:pPr>
            <a:endParaRPr lang="en-US" b="1" dirty="0"/>
          </a:p>
          <a:p>
            <a:pPr marL="457200" lvl="1" indent="0">
              <a:buNone/>
            </a:pPr>
            <a:endParaRPr lang="en-US" b="1" dirty="0"/>
          </a:p>
        </p:txBody>
      </p:sp>
    </p:spTree>
    <p:extLst>
      <p:ext uri="{BB962C8B-B14F-4D97-AF65-F5344CB8AC3E}">
        <p14:creationId xmlns:p14="http://schemas.microsoft.com/office/powerpoint/2010/main" val="2959567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ACEDE-D2B4-4B64-8107-D8F43D437237}"/>
              </a:ext>
            </a:extLst>
          </p:cNvPr>
          <p:cNvSpPr>
            <a:spLocks noGrp="1"/>
          </p:cNvSpPr>
          <p:nvPr>
            <p:ph type="title"/>
          </p:nvPr>
        </p:nvSpPr>
        <p:spPr/>
        <p:txBody>
          <a:bodyPr/>
          <a:lstStyle/>
          <a:p>
            <a:r>
              <a:rPr lang="en-GB" dirty="0"/>
              <a:t>CREATION OF THE ECONOMIC AND FINANCIAL CRIMES COURT (EFCC)</a:t>
            </a:r>
            <a:endParaRPr lang="en-ZM" dirty="0"/>
          </a:p>
        </p:txBody>
      </p:sp>
      <p:sp>
        <p:nvSpPr>
          <p:cNvPr id="3" name="Content Placeholder 2">
            <a:extLst>
              <a:ext uri="{FF2B5EF4-FFF2-40B4-BE49-F238E27FC236}">
                <a16:creationId xmlns:a16="http://schemas.microsoft.com/office/drawing/2014/main" id="{FCA570D4-2BF6-4765-964F-E481B8CCE71A}"/>
              </a:ext>
            </a:extLst>
          </p:cNvPr>
          <p:cNvSpPr>
            <a:spLocks noGrp="1"/>
          </p:cNvSpPr>
          <p:nvPr>
            <p:ph idx="1"/>
          </p:nvPr>
        </p:nvSpPr>
        <p:spPr/>
        <p:txBody>
          <a:bodyPr>
            <a:normAutofit fontScale="85000" lnSpcReduction="20000"/>
          </a:bodyPr>
          <a:lstStyle/>
          <a:p>
            <a:r>
              <a:rPr lang="en-GB" sz="2100" dirty="0"/>
              <a:t>Constitution</a:t>
            </a:r>
          </a:p>
          <a:p>
            <a:pPr lvl="1"/>
            <a:r>
              <a:rPr lang="en-GB" sz="2000" dirty="0"/>
              <a:t>The Constitution provides that the High Court </a:t>
            </a:r>
            <a:r>
              <a:rPr lang="en-US" sz="2000" dirty="0"/>
              <a:t>shall be divided into such divisions as may be determined by an Act of Parliament, and the EFCC is one such division</a:t>
            </a:r>
            <a:endParaRPr lang="en-GB" sz="2000" dirty="0"/>
          </a:p>
          <a:p>
            <a:pPr lvl="1"/>
            <a:r>
              <a:rPr lang="en-GB" sz="2000" dirty="0"/>
              <a:t>Article 133 states:</a:t>
            </a:r>
          </a:p>
          <a:p>
            <a:pPr marL="0" indent="0">
              <a:buNone/>
            </a:pPr>
            <a:r>
              <a:rPr lang="en-GB" dirty="0"/>
              <a:t>		“</a:t>
            </a:r>
            <a:r>
              <a:rPr lang="en-US" dirty="0"/>
              <a:t>(1) There is established the High Court which consists of—</a:t>
            </a:r>
          </a:p>
          <a:p>
            <a:pPr marL="0" indent="0">
              <a:buNone/>
            </a:pPr>
            <a:r>
              <a:rPr lang="en-US" i="1" dirty="0"/>
              <a:t>			(a) </a:t>
            </a:r>
            <a:r>
              <a:rPr lang="en-US" dirty="0"/>
              <a:t>the Chief Justice, as an </a:t>
            </a:r>
            <a:r>
              <a:rPr lang="en-US" i="1" dirty="0"/>
              <a:t>ex-officio </a:t>
            </a:r>
            <a:r>
              <a:rPr lang="en-US" dirty="0"/>
              <a:t>judge; and </a:t>
            </a:r>
            <a:r>
              <a:rPr lang="en-US" i="1" dirty="0"/>
              <a:t>(b) </a:t>
            </a:r>
            <a:r>
              <a:rPr lang="en-US" dirty="0"/>
              <a:t>such number of judges as 				prescribed.</a:t>
            </a:r>
          </a:p>
          <a:p>
            <a:pPr marL="0" indent="0">
              <a:buNone/>
            </a:pPr>
            <a:r>
              <a:rPr lang="en-US" dirty="0"/>
              <a:t>		(2) There are established, as divisions of the High Court, the Industrial Relations Court, 		Commercial Court, Family Court and Children’s Court.</a:t>
            </a:r>
          </a:p>
          <a:p>
            <a:pPr marL="0" indent="0">
              <a:buNone/>
            </a:pPr>
            <a:r>
              <a:rPr lang="en-US" dirty="0"/>
              <a:t>		(3) The Chief Justice may constitute, by statutory instrument, specialised courts of the 		High Court to hear specific matters.</a:t>
            </a:r>
          </a:p>
          <a:p>
            <a:pPr marL="0" indent="0">
              <a:buNone/>
            </a:pPr>
            <a:r>
              <a:rPr lang="en-US" dirty="0"/>
              <a:t>		(4) The composition of courts specified in clauses (2) and (3) shall be prescribed.” </a:t>
            </a:r>
            <a:br>
              <a:rPr lang="en-US" dirty="0"/>
            </a:br>
            <a:endParaRPr lang="en-GB" dirty="0"/>
          </a:p>
        </p:txBody>
      </p:sp>
    </p:spTree>
    <p:extLst>
      <p:ext uri="{BB962C8B-B14F-4D97-AF65-F5344CB8AC3E}">
        <p14:creationId xmlns:p14="http://schemas.microsoft.com/office/powerpoint/2010/main" val="257911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0587E2-67FF-4F90-B418-709D3B6EF638}"/>
              </a:ext>
            </a:extLst>
          </p:cNvPr>
          <p:cNvSpPr>
            <a:spLocks noGrp="1"/>
          </p:cNvSpPr>
          <p:nvPr>
            <p:ph idx="1"/>
          </p:nvPr>
        </p:nvSpPr>
        <p:spPr>
          <a:xfrm>
            <a:off x="584028" y="1414140"/>
            <a:ext cx="8596668" cy="4716072"/>
          </a:xfrm>
        </p:spPr>
        <p:txBody>
          <a:bodyPr>
            <a:normAutofit/>
          </a:bodyPr>
          <a:lstStyle/>
          <a:p>
            <a:r>
              <a:rPr lang="en-GB" dirty="0"/>
              <a:t>In line with the Constitution, the Chief Justice of the Republic of Zambia, Honourable Justice Dr. Mumba Malila SC, by statutory instrument created the EFCC. </a:t>
            </a:r>
          </a:p>
          <a:p>
            <a:r>
              <a:rPr lang="en-GB" dirty="0"/>
              <a:t>Statutory Instrument No. 5 of 2022, </a:t>
            </a:r>
            <a:r>
              <a:rPr lang="en-US" b="1" dirty="0"/>
              <a:t>The Economic and Financial Crimes (Division of Court) Order, 2022, </a:t>
            </a:r>
            <a:r>
              <a:rPr lang="en-US" dirty="0"/>
              <a:t>birthed the EFCC which is a division of the High Court and whose jurisdiction is to hear and determine both civil and criminal matters as well as matters relating to economic and financial crimes, and corruption. </a:t>
            </a:r>
          </a:p>
          <a:p>
            <a:r>
              <a:rPr lang="en-US" dirty="0"/>
              <a:t>Note that S.I No. 5 of 2022 must be read with </a:t>
            </a:r>
            <a:r>
              <a:rPr lang="en-US" b="1" dirty="0"/>
              <a:t>The Economic and Financial Crimes (Division of Court) (Amendment) Order, 2024</a:t>
            </a:r>
            <a:r>
              <a:rPr lang="en-US" dirty="0"/>
              <a:t> which defines “corruption” and “economic and financial crimes”.</a:t>
            </a:r>
          </a:p>
          <a:p>
            <a:r>
              <a:rPr lang="en-US" dirty="0"/>
              <a:t>There are currently 5 High Court Judges in the EFCC who sit in a panel of 3.</a:t>
            </a:r>
            <a:br>
              <a:rPr lang="en-US" dirty="0"/>
            </a:br>
            <a:br>
              <a:rPr lang="en-US" dirty="0"/>
            </a:br>
            <a:endParaRPr lang="en-ZM" dirty="0"/>
          </a:p>
        </p:txBody>
      </p:sp>
    </p:spTree>
    <p:extLst>
      <p:ext uri="{BB962C8B-B14F-4D97-AF65-F5344CB8AC3E}">
        <p14:creationId xmlns:p14="http://schemas.microsoft.com/office/powerpoint/2010/main" val="146911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BB893-49A5-4088-AB60-64ED7893629B}"/>
              </a:ext>
            </a:extLst>
          </p:cNvPr>
          <p:cNvSpPr>
            <a:spLocks noGrp="1"/>
          </p:cNvSpPr>
          <p:nvPr>
            <p:ph idx="1"/>
          </p:nvPr>
        </p:nvSpPr>
        <p:spPr>
          <a:xfrm>
            <a:off x="686664" y="1446245"/>
            <a:ext cx="8596668" cy="4506686"/>
          </a:xfrm>
        </p:spPr>
        <p:txBody>
          <a:bodyPr>
            <a:normAutofit fontScale="85000" lnSpcReduction="10000"/>
          </a:bodyPr>
          <a:lstStyle/>
          <a:p>
            <a:r>
              <a:rPr lang="en-US" dirty="0"/>
              <a:t>There is also </a:t>
            </a:r>
            <a:r>
              <a:rPr lang="en-US" b="1" dirty="0"/>
              <a:t>Statutory Instrument No. 10 of 2024, The Criminal Procedure Code (Economic and Financial Crimes Court) Rules, 2024</a:t>
            </a:r>
            <a:r>
              <a:rPr lang="en-US" dirty="0"/>
              <a:t> which applies to both the Economic and Financial Divisions of the High Court and Subordinate Court, and provides for procedural rules in criminal trials and appeals.</a:t>
            </a:r>
          </a:p>
          <a:p>
            <a:r>
              <a:rPr lang="en-US" dirty="0"/>
              <a:t>The EFCC currently uses the existing High Court Rules, but due to the fast-track nature of the Court, there is need to create further Rules that speak to and support its nature.</a:t>
            </a:r>
          </a:p>
          <a:p>
            <a:r>
              <a:rPr lang="en-US" dirty="0"/>
              <a:t>Matters currently heard in the EFCC include, </a:t>
            </a:r>
            <a:r>
              <a:rPr lang="en-US" i="1" dirty="0"/>
              <a:t>inter alia</a:t>
            </a:r>
            <a:r>
              <a:rPr lang="en-US" dirty="0"/>
              <a:t>:</a:t>
            </a:r>
          </a:p>
          <a:p>
            <a:pPr marL="800100" lvl="1" indent="-342900">
              <a:buFont typeface="+mj-lt"/>
              <a:buAutoNum type="arabicPeriod"/>
            </a:pPr>
            <a:r>
              <a:rPr lang="en-US" dirty="0"/>
              <a:t>Petitions;</a:t>
            </a:r>
          </a:p>
          <a:p>
            <a:pPr marL="800100" lvl="1" indent="-342900">
              <a:buFont typeface="+mj-lt"/>
              <a:buAutoNum type="arabicPeriod"/>
            </a:pPr>
            <a:r>
              <a:rPr lang="en-US" dirty="0"/>
              <a:t>Applications for Forfeiture, Restraining and Confiscation Orders commenced by</a:t>
            </a:r>
          </a:p>
          <a:p>
            <a:pPr marL="1200150" lvl="2" indent="-342900">
              <a:buFont typeface="+mj-lt"/>
              <a:buAutoNum type="alphaLcPeriod"/>
            </a:pPr>
            <a:r>
              <a:rPr lang="en-US" dirty="0"/>
              <a:t>Summons</a:t>
            </a:r>
          </a:p>
          <a:p>
            <a:pPr marL="1200150" lvl="2" indent="-342900">
              <a:buFont typeface="+mj-lt"/>
              <a:buAutoNum type="alphaLcPeriod"/>
            </a:pPr>
            <a:r>
              <a:rPr lang="en-US" dirty="0"/>
              <a:t>Motions</a:t>
            </a:r>
          </a:p>
          <a:p>
            <a:pPr marL="800100" lvl="1" indent="-342900">
              <a:buFont typeface="+mj-lt"/>
              <a:buAutoNum type="arabicPeriod"/>
            </a:pPr>
            <a:r>
              <a:rPr lang="en-US" dirty="0"/>
              <a:t>Appeals from the Subordinate Court;</a:t>
            </a:r>
          </a:p>
          <a:p>
            <a:pPr marL="800100" lvl="1" indent="-342900">
              <a:buFont typeface="+mj-lt"/>
              <a:buAutoNum type="arabicPeriod"/>
            </a:pPr>
            <a:r>
              <a:rPr lang="en-US" dirty="0"/>
              <a:t>Bail Applications; and </a:t>
            </a:r>
          </a:p>
          <a:p>
            <a:pPr marL="800100" lvl="1" indent="-342900">
              <a:buFont typeface="+mj-lt"/>
              <a:buAutoNum type="arabicPeriod"/>
            </a:pPr>
            <a:r>
              <a:rPr lang="en-US" dirty="0"/>
              <a:t>General List Matters </a:t>
            </a:r>
          </a:p>
          <a:p>
            <a:pPr marL="57150" indent="0">
              <a:buNone/>
            </a:pPr>
            <a:br>
              <a:rPr lang="en-US" dirty="0"/>
            </a:br>
            <a:endParaRPr lang="en-ZM" dirty="0"/>
          </a:p>
        </p:txBody>
      </p:sp>
    </p:spTree>
    <p:extLst>
      <p:ext uri="{BB962C8B-B14F-4D97-AF65-F5344CB8AC3E}">
        <p14:creationId xmlns:p14="http://schemas.microsoft.com/office/powerpoint/2010/main" val="3931073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1770</TotalTime>
  <Words>2654</Words>
  <Application>Microsoft Office PowerPoint</Application>
  <PresentationFormat>Widescreen</PresentationFormat>
  <Paragraphs>150</Paragraphs>
  <Slides>21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 3</vt:lpstr>
      <vt:lpstr>Facet</vt:lpstr>
      <vt:lpstr>ECONOMIC AND FINANCIAL CRIMES COURT </vt:lpstr>
      <vt:lpstr>THEME</vt:lpstr>
      <vt:lpstr>THE FIGHT AGAINST ECONOMIC CRIMES</vt:lpstr>
      <vt:lpstr> KEY CONVENTIONS</vt:lpstr>
      <vt:lpstr>PowerPoint Presentation</vt:lpstr>
      <vt:lpstr>DOMESTICATION  </vt:lpstr>
      <vt:lpstr>CREATION OF THE ECONOMIC AND FINANCIAL CRIMES COURT (EFCC)</vt:lpstr>
      <vt:lpstr>PowerPoint Presentation</vt:lpstr>
      <vt:lpstr>PowerPoint Presentation</vt:lpstr>
      <vt:lpstr>THE FORFEITURE OF PROCEEDS OF CRIMES ACT </vt:lpstr>
      <vt:lpstr>PowerPoint Presentation</vt:lpstr>
      <vt:lpstr>Commencement under the FPOCA</vt:lpstr>
      <vt:lpstr>PowerPoint Presentation</vt:lpstr>
      <vt:lpstr>ISSUES TO TAKE NOTE OF</vt:lpstr>
      <vt:lpstr>PowerPoint Presentation</vt:lpstr>
      <vt:lpstr>PowerPoint Presentation</vt:lpstr>
      <vt:lpstr>PowerPoint Presentation</vt:lpstr>
      <vt:lpstr>PowerPoint Presentation</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AND FINANCIAL CRIMES COURT</dc:title>
  <dc:creator>Admini</dc:creator>
  <cp:lastModifiedBy>Admini</cp:lastModifiedBy>
  <cp:revision>69</cp:revision>
  <dcterms:created xsi:type="dcterms:W3CDTF">2024-09-14T22:01:01Z</dcterms:created>
  <dcterms:modified xsi:type="dcterms:W3CDTF">2024-09-16T07:17:23Z</dcterms:modified>
</cp:coreProperties>
</file>