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9" r:id="rId3"/>
    <p:sldId id="283" r:id="rId4"/>
    <p:sldId id="308" r:id="rId5"/>
    <p:sldId id="288" r:id="rId6"/>
    <p:sldId id="306" r:id="rId7"/>
    <p:sldId id="307" r:id="rId8"/>
    <p:sldId id="290" r:id="rId9"/>
    <p:sldId id="291" r:id="rId10"/>
    <p:sldId id="298" r:id="rId11"/>
    <p:sldId id="259" r:id="rId12"/>
    <p:sldId id="299" r:id="rId13"/>
    <p:sldId id="300" r:id="rId14"/>
    <p:sldId id="310" r:id="rId15"/>
    <p:sldId id="292" r:id="rId16"/>
    <p:sldId id="302" r:id="rId17"/>
    <p:sldId id="303" r:id="rId18"/>
    <p:sldId id="301" r:id="rId19"/>
    <p:sldId id="304" r:id="rId20"/>
    <p:sldId id="284" r:id="rId21"/>
    <p:sldId id="286" r:id="rId22"/>
    <p:sldId id="294" r:id="rId23"/>
    <p:sldId id="28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D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C22535-BCC4-4487-BE5E-A37A19B6171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852D8322-40CA-4DA1-BF7A-956FB72A594F}">
      <dgm:prSet phldrT="[Text]"/>
      <dgm:spPr>
        <a:solidFill>
          <a:schemeClr val="accent3"/>
        </a:solidFill>
      </dgm:spPr>
      <dgm:t>
        <a:bodyPr/>
        <a:lstStyle/>
        <a:p>
          <a:r>
            <a:rPr lang="en-US" b="1" dirty="0" smtClean="0"/>
            <a:t>CONSOLIDATION OF LAWS RELATING TO CHILDREN</a:t>
          </a:r>
          <a:endParaRPr lang="en-US" b="1" dirty="0"/>
        </a:p>
      </dgm:t>
    </dgm:pt>
    <dgm:pt modelId="{D9E5FBF4-BE23-49E4-A22B-386223878DBA}" type="parTrans" cxnId="{F0E46D27-AEB8-42F5-83EA-7712D1A93370}">
      <dgm:prSet/>
      <dgm:spPr/>
      <dgm:t>
        <a:bodyPr/>
        <a:lstStyle/>
        <a:p>
          <a:endParaRPr lang="en-US"/>
        </a:p>
      </dgm:t>
    </dgm:pt>
    <dgm:pt modelId="{F939F603-DDA9-4E17-84EE-9817D125ADC4}" type="sibTrans" cxnId="{F0E46D27-AEB8-42F5-83EA-7712D1A93370}">
      <dgm:prSet/>
      <dgm:spPr/>
      <dgm:t>
        <a:bodyPr/>
        <a:lstStyle/>
        <a:p>
          <a:endParaRPr lang="en-US"/>
        </a:p>
      </dgm:t>
    </dgm:pt>
    <dgm:pt modelId="{463D6041-F67C-475D-A52E-52087109D205}">
      <dgm:prSet phldrT="[Text]"/>
      <dgm:spPr>
        <a:solidFill>
          <a:schemeClr val="accent2">
            <a:lumMod val="60000"/>
            <a:lumOff val="40000"/>
          </a:schemeClr>
        </a:solidFill>
      </dgm:spPr>
      <dgm:t>
        <a:bodyPr/>
        <a:lstStyle/>
        <a:p>
          <a:r>
            <a:rPr lang="en-US" b="1" dirty="0" smtClean="0">
              <a:solidFill>
                <a:schemeClr val="tx1"/>
              </a:solidFill>
            </a:rPr>
            <a:t>CHILD VICTIMS AND WITNESSES</a:t>
          </a:r>
          <a:endParaRPr lang="en-US" b="1" dirty="0">
            <a:solidFill>
              <a:schemeClr val="tx1"/>
            </a:solidFill>
          </a:endParaRPr>
        </a:p>
      </dgm:t>
    </dgm:pt>
    <dgm:pt modelId="{E10F19FC-D46E-4700-8798-A8A5E578AD12}" type="parTrans" cxnId="{817E58CD-40FA-4B3C-907D-813B79BC2C77}">
      <dgm:prSet/>
      <dgm:spPr/>
      <dgm:t>
        <a:bodyPr/>
        <a:lstStyle/>
        <a:p>
          <a:endParaRPr lang="en-US"/>
        </a:p>
      </dgm:t>
    </dgm:pt>
    <dgm:pt modelId="{9E56213C-FCFB-4C72-AD8A-E161C731544E}" type="sibTrans" cxnId="{817E58CD-40FA-4B3C-907D-813B79BC2C77}">
      <dgm:prSet/>
      <dgm:spPr/>
      <dgm:t>
        <a:bodyPr/>
        <a:lstStyle/>
        <a:p>
          <a:endParaRPr lang="en-US"/>
        </a:p>
      </dgm:t>
    </dgm:pt>
    <dgm:pt modelId="{0F37E0AA-9FE2-45D5-9600-F69258E9E414}">
      <dgm:prSet phldrT="[Text]"/>
      <dgm:spPr>
        <a:solidFill>
          <a:schemeClr val="accent4">
            <a:lumMod val="60000"/>
            <a:lumOff val="40000"/>
          </a:schemeClr>
        </a:solidFill>
      </dgm:spPr>
      <dgm:t>
        <a:bodyPr/>
        <a:lstStyle/>
        <a:p>
          <a:r>
            <a:rPr lang="en-US" b="1" dirty="0" smtClean="0">
              <a:solidFill>
                <a:schemeClr val="tx1"/>
              </a:solidFill>
            </a:rPr>
            <a:t>CHILDREN IN CONFLICT WITH THE LAW</a:t>
          </a:r>
          <a:endParaRPr lang="en-US" b="1" dirty="0">
            <a:solidFill>
              <a:schemeClr val="tx1"/>
            </a:solidFill>
          </a:endParaRPr>
        </a:p>
      </dgm:t>
    </dgm:pt>
    <dgm:pt modelId="{89AF05AC-F117-44A3-86F2-E0D54188E261}" type="parTrans" cxnId="{AAD2B925-5D90-42B3-A79E-64DCC00BD943}">
      <dgm:prSet/>
      <dgm:spPr/>
      <dgm:t>
        <a:bodyPr/>
        <a:lstStyle/>
        <a:p>
          <a:endParaRPr lang="en-US"/>
        </a:p>
      </dgm:t>
    </dgm:pt>
    <dgm:pt modelId="{0E34E9D6-615C-40E9-B9E0-C430D1E61E74}" type="sibTrans" cxnId="{AAD2B925-5D90-42B3-A79E-64DCC00BD943}">
      <dgm:prSet/>
      <dgm:spPr/>
      <dgm:t>
        <a:bodyPr/>
        <a:lstStyle/>
        <a:p>
          <a:endParaRPr lang="en-US"/>
        </a:p>
      </dgm:t>
    </dgm:pt>
    <dgm:pt modelId="{5CFCCBA2-499D-4342-930C-CCA42A53E3A8}">
      <dgm:prSet phldrT="[Text]"/>
      <dgm:spPr>
        <a:solidFill>
          <a:schemeClr val="accent6">
            <a:lumMod val="60000"/>
            <a:lumOff val="40000"/>
          </a:schemeClr>
        </a:solidFill>
      </dgm:spPr>
      <dgm:t>
        <a:bodyPr/>
        <a:lstStyle/>
        <a:p>
          <a:r>
            <a:rPr lang="en-US" b="1" dirty="0" smtClean="0">
              <a:solidFill>
                <a:schemeClr val="tx1"/>
              </a:solidFill>
            </a:rPr>
            <a:t>DOMESTICATION OF INTERNATIONAL INSTRUMENTS.</a:t>
          </a:r>
        </a:p>
        <a:p>
          <a:r>
            <a:rPr lang="en-US" b="1" dirty="0" smtClean="0">
              <a:solidFill>
                <a:schemeClr val="tx1"/>
              </a:solidFill>
            </a:rPr>
            <a:t>CRC</a:t>
          </a:r>
        </a:p>
        <a:p>
          <a:endParaRPr lang="en-US" b="1" dirty="0">
            <a:solidFill>
              <a:schemeClr val="tx1"/>
            </a:solidFill>
          </a:endParaRPr>
        </a:p>
      </dgm:t>
    </dgm:pt>
    <dgm:pt modelId="{4601488B-0D05-4415-AAAF-F1987DAD5B33}" type="parTrans" cxnId="{CF5F1A67-350F-4001-AB5C-5F57812E568A}">
      <dgm:prSet/>
      <dgm:spPr/>
      <dgm:t>
        <a:bodyPr/>
        <a:lstStyle/>
        <a:p>
          <a:endParaRPr lang="en-US"/>
        </a:p>
      </dgm:t>
    </dgm:pt>
    <dgm:pt modelId="{B1E33DE2-4E0C-44E8-8368-55C724807F2F}" type="sibTrans" cxnId="{CF5F1A67-350F-4001-AB5C-5F57812E568A}">
      <dgm:prSet/>
      <dgm:spPr/>
      <dgm:t>
        <a:bodyPr/>
        <a:lstStyle/>
        <a:p>
          <a:endParaRPr lang="en-US"/>
        </a:p>
      </dgm:t>
    </dgm:pt>
    <dgm:pt modelId="{83A1942B-A967-4DBC-B673-B4EB3056D5BB}">
      <dgm:prSet phldrT="[Text]"/>
      <dgm:spPr>
        <a:solidFill>
          <a:schemeClr val="accent1">
            <a:lumMod val="60000"/>
            <a:lumOff val="40000"/>
          </a:schemeClr>
        </a:solidFill>
      </dgm:spPr>
      <dgm:t>
        <a:bodyPr/>
        <a:lstStyle/>
        <a:p>
          <a:r>
            <a:rPr lang="en-US" b="1" dirty="0" smtClean="0">
              <a:solidFill>
                <a:schemeClr val="tx1"/>
              </a:solidFill>
            </a:rPr>
            <a:t>REPEAL OF ACTS</a:t>
          </a:r>
          <a:endParaRPr lang="en-US" b="1" dirty="0">
            <a:solidFill>
              <a:schemeClr val="tx1"/>
            </a:solidFill>
          </a:endParaRPr>
        </a:p>
      </dgm:t>
    </dgm:pt>
    <dgm:pt modelId="{E5C5C124-570A-40E7-B683-BE75FFF86591}" type="parTrans" cxnId="{95F8A94C-A0BB-4E0F-BF90-55D9886D1899}">
      <dgm:prSet/>
      <dgm:spPr/>
      <dgm:t>
        <a:bodyPr/>
        <a:lstStyle/>
        <a:p>
          <a:endParaRPr lang="en-US"/>
        </a:p>
      </dgm:t>
    </dgm:pt>
    <dgm:pt modelId="{1FDEF978-9FEC-47D8-A366-1D310141B103}" type="sibTrans" cxnId="{95F8A94C-A0BB-4E0F-BF90-55D9886D1899}">
      <dgm:prSet/>
      <dgm:spPr/>
      <dgm:t>
        <a:bodyPr/>
        <a:lstStyle/>
        <a:p>
          <a:endParaRPr lang="en-US"/>
        </a:p>
      </dgm:t>
    </dgm:pt>
    <dgm:pt modelId="{13FAE471-B0E9-426F-8B17-5A0DC7121BE1}" type="pres">
      <dgm:prSet presAssocID="{53C22535-BCC4-4487-BE5E-A37A19B61714}" presName="diagram" presStyleCnt="0">
        <dgm:presLayoutVars>
          <dgm:chMax val="1"/>
          <dgm:dir/>
          <dgm:animLvl val="ctr"/>
          <dgm:resizeHandles val="exact"/>
        </dgm:presLayoutVars>
      </dgm:prSet>
      <dgm:spPr/>
      <dgm:t>
        <a:bodyPr/>
        <a:lstStyle/>
        <a:p>
          <a:endParaRPr lang="en-US"/>
        </a:p>
      </dgm:t>
    </dgm:pt>
    <dgm:pt modelId="{98346270-1973-4BF3-8034-4025C1823D59}" type="pres">
      <dgm:prSet presAssocID="{53C22535-BCC4-4487-BE5E-A37A19B61714}" presName="matrix" presStyleCnt="0"/>
      <dgm:spPr/>
    </dgm:pt>
    <dgm:pt modelId="{FDA8FD9E-415A-44A3-B93D-FF3F3C11DFAD}" type="pres">
      <dgm:prSet presAssocID="{53C22535-BCC4-4487-BE5E-A37A19B61714}" presName="tile1" presStyleLbl="node1" presStyleIdx="0" presStyleCnt="4" custScaleX="99445" custScaleY="92931" custLinFactNeighborX="-3656" custLinFactNeighborY="4293"/>
      <dgm:spPr/>
      <dgm:t>
        <a:bodyPr/>
        <a:lstStyle/>
        <a:p>
          <a:endParaRPr lang="en-US"/>
        </a:p>
      </dgm:t>
    </dgm:pt>
    <dgm:pt modelId="{9E47538D-38D0-45F9-B092-5070D1B67B12}" type="pres">
      <dgm:prSet presAssocID="{53C22535-BCC4-4487-BE5E-A37A19B61714}" presName="tile1text" presStyleLbl="node1" presStyleIdx="0" presStyleCnt="4">
        <dgm:presLayoutVars>
          <dgm:chMax val="0"/>
          <dgm:chPref val="0"/>
          <dgm:bulletEnabled val="1"/>
        </dgm:presLayoutVars>
      </dgm:prSet>
      <dgm:spPr/>
      <dgm:t>
        <a:bodyPr/>
        <a:lstStyle/>
        <a:p>
          <a:endParaRPr lang="en-US"/>
        </a:p>
      </dgm:t>
    </dgm:pt>
    <dgm:pt modelId="{B85D29A2-E915-4D08-B32F-A55D8F6E9734}" type="pres">
      <dgm:prSet presAssocID="{53C22535-BCC4-4487-BE5E-A37A19B61714}" presName="tile2" presStyleLbl="node1" presStyleIdx="1" presStyleCnt="4" custScaleY="83386"/>
      <dgm:spPr/>
      <dgm:t>
        <a:bodyPr/>
        <a:lstStyle/>
        <a:p>
          <a:endParaRPr lang="en-US"/>
        </a:p>
      </dgm:t>
    </dgm:pt>
    <dgm:pt modelId="{0E0C04DD-8090-414E-8FF4-3E4F1055CAE9}" type="pres">
      <dgm:prSet presAssocID="{53C22535-BCC4-4487-BE5E-A37A19B61714}" presName="tile2text" presStyleLbl="node1" presStyleIdx="1" presStyleCnt="4">
        <dgm:presLayoutVars>
          <dgm:chMax val="0"/>
          <dgm:chPref val="0"/>
          <dgm:bulletEnabled val="1"/>
        </dgm:presLayoutVars>
      </dgm:prSet>
      <dgm:spPr/>
      <dgm:t>
        <a:bodyPr/>
        <a:lstStyle/>
        <a:p>
          <a:endParaRPr lang="en-US"/>
        </a:p>
      </dgm:t>
    </dgm:pt>
    <dgm:pt modelId="{310DDEAE-2D55-4218-B0F3-67F23CD64868}" type="pres">
      <dgm:prSet presAssocID="{53C22535-BCC4-4487-BE5E-A37A19B61714}" presName="tile3" presStyleLbl="node1" presStyleIdx="2" presStyleCnt="4"/>
      <dgm:spPr/>
      <dgm:t>
        <a:bodyPr/>
        <a:lstStyle/>
        <a:p>
          <a:endParaRPr lang="en-US"/>
        </a:p>
      </dgm:t>
    </dgm:pt>
    <dgm:pt modelId="{E0B23E84-831A-4210-9EE8-E624D3E77E6A}" type="pres">
      <dgm:prSet presAssocID="{53C22535-BCC4-4487-BE5E-A37A19B61714}" presName="tile3text" presStyleLbl="node1" presStyleIdx="2" presStyleCnt="4">
        <dgm:presLayoutVars>
          <dgm:chMax val="0"/>
          <dgm:chPref val="0"/>
          <dgm:bulletEnabled val="1"/>
        </dgm:presLayoutVars>
      </dgm:prSet>
      <dgm:spPr/>
      <dgm:t>
        <a:bodyPr/>
        <a:lstStyle/>
        <a:p>
          <a:endParaRPr lang="en-US"/>
        </a:p>
      </dgm:t>
    </dgm:pt>
    <dgm:pt modelId="{117935D3-B8D0-467C-96B3-43A77BEBC7A7}" type="pres">
      <dgm:prSet presAssocID="{53C22535-BCC4-4487-BE5E-A37A19B61714}" presName="tile4" presStyleLbl="node1" presStyleIdx="3" presStyleCnt="4" custLinFactNeighborX="-203" custLinFactNeighborY="-2289"/>
      <dgm:spPr/>
      <dgm:t>
        <a:bodyPr/>
        <a:lstStyle/>
        <a:p>
          <a:endParaRPr lang="en-US"/>
        </a:p>
      </dgm:t>
    </dgm:pt>
    <dgm:pt modelId="{F1277E44-47DD-4712-ACD3-0185122B5B86}" type="pres">
      <dgm:prSet presAssocID="{53C22535-BCC4-4487-BE5E-A37A19B61714}" presName="tile4text" presStyleLbl="node1" presStyleIdx="3" presStyleCnt="4">
        <dgm:presLayoutVars>
          <dgm:chMax val="0"/>
          <dgm:chPref val="0"/>
          <dgm:bulletEnabled val="1"/>
        </dgm:presLayoutVars>
      </dgm:prSet>
      <dgm:spPr/>
      <dgm:t>
        <a:bodyPr/>
        <a:lstStyle/>
        <a:p>
          <a:endParaRPr lang="en-US"/>
        </a:p>
      </dgm:t>
    </dgm:pt>
    <dgm:pt modelId="{4B423895-9A09-4C97-B2D2-961B6DA14302}" type="pres">
      <dgm:prSet presAssocID="{53C22535-BCC4-4487-BE5E-A37A19B61714}" presName="centerTile" presStyleLbl="fgShp" presStyleIdx="0" presStyleCnt="1">
        <dgm:presLayoutVars>
          <dgm:chMax val="0"/>
          <dgm:chPref val="0"/>
        </dgm:presLayoutVars>
      </dgm:prSet>
      <dgm:spPr/>
      <dgm:t>
        <a:bodyPr/>
        <a:lstStyle/>
        <a:p>
          <a:endParaRPr lang="en-US"/>
        </a:p>
      </dgm:t>
    </dgm:pt>
  </dgm:ptLst>
  <dgm:cxnLst>
    <dgm:cxn modelId="{E1A4A2DE-BD63-47F6-92C6-0440035A0032}" type="presOf" srcId="{5CFCCBA2-499D-4342-930C-CCA42A53E3A8}" destId="{310DDEAE-2D55-4218-B0F3-67F23CD64868}" srcOrd="0" destOrd="0" presId="urn:microsoft.com/office/officeart/2005/8/layout/matrix1"/>
    <dgm:cxn modelId="{993730F5-9B78-40D7-B6C3-E81E4B802CA5}" type="presOf" srcId="{83A1942B-A967-4DBC-B673-B4EB3056D5BB}" destId="{F1277E44-47DD-4712-ACD3-0185122B5B86}" srcOrd="1" destOrd="0" presId="urn:microsoft.com/office/officeart/2005/8/layout/matrix1"/>
    <dgm:cxn modelId="{AAD2B925-5D90-42B3-A79E-64DCC00BD943}" srcId="{852D8322-40CA-4DA1-BF7A-956FB72A594F}" destId="{0F37E0AA-9FE2-45D5-9600-F69258E9E414}" srcOrd="1" destOrd="0" parTransId="{89AF05AC-F117-44A3-86F2-E0D54188E261}" sibTransId="{0E34E9D6-615C-40E9-B9E0-C430D1E61E74}"/>
    <dgm:cxn modelId="{E00816DD-DB23-4E69-A7DD-294DF3E44307}" type="presOf" srcId="{83A1942B-A967-4DBC-B673-B4EB3056D5BB}" destId="{117935D3-B8D0-467C-96B3-43A77BEBC7A7}" srcOrd="0" destOrd="0" presId="urn:microsoft.com/office/officeart/2005/8/layout/matrix1"/>
    <dgm:cxn modelId="{95F8A94C-A0BB-4E0F-BF90-55D9886D1899}" srcId="{852D8322-40CA-4DA1-BF7A-956FB72A594F}" destId="{83A1942B-A967-4DBC-B673-B4EB3056D5BB}" srcOrd="3" destOrd="0" parTransId="{E5C5C124-570A-40E7-B683-BE75FFF86591}" sibTransId="{1FDEF978-9FEC-47D8-A366-1D310141B103}"/>
    <dgm:cxn modelId="{817E58CD-40FA-4B3C-907D-813B79BC2C77}" srcId="{852D8322-40CA-4DA1-BF7A-956FB72A594F}" destId="{463D6041-F67C-475D-A52E-52087109D205}" srcOrd="0" destOrd="0" parTransId="{E10F19FC-D46E-4700-8798-A8A5E578AD12}" sibTransId="{9E56213C-FCFB-4C72-AD8A-E161C731544E}"/>
    <dgm:cxn modelId="{F0E46D27-AEB8-42F5-83EA-7712D1A93370}" srcId="{53C22535-BCC4-4487-BE5E-A37A19B61714}" destId="{852D8322-40CA-4DA1-BF7A-956FB72A594F}" srcOrd="0" destOrd="0" parTransId="{D9E5FBF4-BE23-49E4-A22B-386223878DBA}" sibTransId="{F939F603-DDA9-4E17-84EE-9817D125ADC4}"/>
    <dgm:cxn modelId="{20C06B42-A809-4133-9B76-3BA5BDC70D98}" type="presOf" srcId="{0F37E0AA-9FE2-45D5-9600-F69258E9E414}" destId="{0E0C04DD-8090-414E-8FF4-3E4F1055CAE9}" srcOrd="1" destOrd="0" presId="urn:microsoft.com/office/officeart/2005/8/layout/matrix1"/>
    <dgm:cxn modelId="{E86F481E-972F-4743-9CCB-0521BC869AF3}" type="presOf" srcId="{463D6041-F67C-475D-A52E-52087109D205}" destId="{9E47538D-38D0-45F9-B092-5070D1B67B12}" srcOrd="1" destOrd="0" presId="urn:microsoft.com/office/officeart/2005/8/layout/matrix1"/>
    <dgm:cxn modelId="{CF5F1A67-350F-4001-AB5C-5F57812E568A}" srcId="{852D8322-40CA-4DA1-BF7A-956FB72A594F}" destId="{5CFCCBA2-499D-4342-930C-CCA42A53E3A8}" srcOrd="2" destOrd="0" parTransId="{4601488B-0D05-4415-AAAF-F1987DAD5B33}" sibTransId="{B1E33DE2-4E0C-44E8-8368-55C724807F2F}"/>
    <dgm:cxn modelId="{098EFE50-0494-4B93-B951-2F1C455628CE}" type="presOf" srcId="{0F37E0AA-9FE2-45D5-9600-F69258E9E414}" destId="{B85D29A2-E915-4D08-B32F-A55D8F6E9734}" srcOrd="0" destOrd="0" presId="urn:microsoft.com/office/officeart/2005/8/layout/matrix1"/>
    <dgm:cxn modelId="{1B826A6C-98AC-49E7-B60C-BE11C92373AB}" type="presOf" srcId="{53C22535-BCC4-4487-BE5E-A37A19B61714}" destId="{13FAE471-B0E9-426F-8B17-5A0DC7121BE1}" srcOrd="0" destOrd="0" presId="urn:microsoft.com/office/officeart/2005/8/layout/matrix1"/>
    <dgm:cxn modelId="{71A7C15D-A1E0-448C-9C31-716114EC5FD7}" type="presOf" srcId="{5CFCCBA2-499D-4342-930C-CCA42A53E3A8}" destId="{E0B23E84-831A-4210-9EE8-E624D3E77E6A}" srcOrd="1" destOrd="0" presId="urn:microsoft.com/office/officeart/2005/8/layout/matrix1"/>
    <dgm:cxn modelId="{0D66B996-6B30-421B-B9DE-8FDA8DCD0C60}" type="presOf" srcId="{463D6041-F67C-475D-A52E-52087109D205}" destId="{FDA8FD9E-415A-44A3-B93D-FF3F3C11DFAD}" srcOrd="0" destOrd="0" presId="urn:microsoft.com/office/officeart/2005/8/layout/matrix1"/>
    <dgm:cxn modelId="{6E50CC14-F20A-4DB8-99A9-8340D88E95CE}" type="presOf" srcId="{852D8322-40CA-4DA1-BF7A-956FB72A594F}" destId="{4B423895-9A09-4C97-B2D2-961B6DA14302}" srcOrd="0" destOrd="0" presId="urn:microsoft.com/office/officeart/2005/8/layout/matrix1"/>
    <dgm:cxn modelId="{B003B29D-E2D0-407A-8E66-0B75D78216B8}" type="presParOf" srcId="{13FAE471-B0E9-426F-8B17-5A0DC7121BE1}" destId="{98346270-1973-4BF3-8034-4025C1823D59}" srcOrd="0" destOrd="0" presId="urn:microsoft.com/office/officeart/2005/8/layout/matrix1"/>
    <dgm:cxn modelId="{BE7114BE-73FE-4809-8D52-3871E8675F13}" type="presParOf" srcId="{98346270-1973-4BF3-8034-4025C1823D59}" destId="{FDA8FD9E-415A-44A3-B93D-FF3F3C11DFAD}" srcOrd="0" destOrd="0" presId="urn:microsoft.com/office/officeart/2005/8/layout/matrix1"/>
    <dgm:cxn modelId="{BA879636-969B-4221-83CA-53AD7E1AE2F3}" type="presParOf" srcId="{98346270-1973-4BF3-8034-4025C1823D59}" destId="{9E47538D-38D0-45F9-B092-5070D1B67B12}" srcOrd="1" destOrd="0" presId="urn:microsoft.com/office/officeart/2005/8/layout/matrix1"/>
    <dgm:cxn modelId="{5CE30F39-843F-4165-8013-466C9FFAF48C}" type="presParOf" srcId="{98346270-1973-4BF3-8034-4025C1823D59}" destId="{B85D29A2-E915-4D08-B32F-A55D8F6E9734}" srcOrd="2" destOrd="0" presId="urn:microsoft.com/office/officeart/2005/8/layout/matrix1"/>
    <dgm:cxn modelId="{A5466336-DB7C-4A07-942B-CF0AD8EC632C}" type="presParOf" srcId="{98346270-1973-4BF3-8034-4025C1823D59}" destId="{0E0C04DD-8090-414E-8FF4-3E4F1055CAE9}" srcOrd="3" destOrd="0" presId="urn:microsoft.com/office/officeart/2005/8/layout/matrix1"/>
    <dgm:cxn modelId="{3E786C1C-DC19-45A7-B681-1DA356534B9F}" type="presParOf" srcId="{98346270-1973-4BF3-8034-4025C1823D59}" destId="{310DDEAE-2D55-4218-B0F3-67F23CD64868}" srcOrd="4" destOrd="0" presId="urn:microsoft.com/office/officeart/2005/8/layout/matrix1"/>
    <dgm:cxn modelId="{EAFD5F46-B6EA-4394-9F23-C420993694DD}" type="presParOf" srcId="{98346270-1973-4BF3-8034-4025C1823D59}" destId="{E0B23E84-831A-4210-9EE8-E624D3E77E6A}" srcOrd="5" destOrd="0" presId="urn:microsoft.com/office/officeart/2005/8/layout/matrix1"/>
    <dgm:cxn modelId="{906C5B52-BC07-4C48-8870-C9250159F7A9}" type="presParOf" srcId="{98346270-1973-4BF3-8034-4025C1823D59}" destId="{117935D3-B8D0-467C-96B3-43A77BEBC7A7}" srcOrd="6" destOrd="0" presId="urn:microsoft.com/office/officeart/2005/8/layout/matrix1"/>
    <dgm:cxn modelId="{687D79CF-0191-4A67-A328-4FC3344697F9}" type="presParOf" srcId="{98346270-1973-4BF3-8034-4025C1823D59}" destId="{F1277E44-47DD-4712-ACD3-0185122B5B86}" srcOrd="7" destOrd="0" presId="urn:microsoft.com/office/officeart/2005/8/layout/matrix1"/>
    <dgm:cxn modelId="{23B8601B-F142-4C64-BBE4-E58BE29DF5CE}" type="presParOf" srcId="{13FAE471-B0E9-426F-8B17-5A0DC7121BE1}" destId="{4B423895-9A09-4C97-B2D2-961B6DA1430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A5F371-264E-4712-A019-8611ED2EBC93}"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D7DCDAAF-C1AC-4378-B230-67D7D612080D}">
      <dgm:prSet phldrT="[Text]"/>
      <dgm:spPr/>
      <dgm:t>
        <a:bodyPr/>
        <a:lstStyle/>
        <a:p>
          <a:r>
            <a:rPr lang="en-US" dirty="0" smtClean="0"/>
            <a:t>CHILDREN</a:t>
          </a:r>
          <a:endParaRPr lang="en-US" dirty="0"/>
        </a:p>
      </dgm:t>
    </dgm:pt>
    <dgm:pt modelId="{F07023F7-FA4A-4DB5-BFB8-72572828F3A7}" type="parTrans" cxnId="{0E06D865-C813-4C84-B4D2-765275E57314}">
      <dgm:prSet/>
      <dgm:spPr/>
      <dgm:t>
        <a:bodyPr/>
        <a:lstStyle/>
        <a:p>
          <a:endParaRPr lang="en-US"/>
        </a:p>
      </dgm:t>
    </dgm:pt>
    <dgm:pt modelId="{C4E36C2A-27EC-4360-9ED4-808A8B95E374}" type="sibTrans" cxnId="{0E06D865-C813-4C84-B4D2-765275E57314}">
      <dgm:prSet/>
      <dgm:spPr/>
      <dgm:t>
        <a:bodyPr/>
        <a:lstStyle/>
        <a:p>
          <a:endParaRPr lang="en-US"/>
        </a:p>
      </dgm:t>
    </dgm:pt>
    <dgm:pt modelId="{A17C582B-E504-4C85-A4B2-2E6628902A8F}">
      <dgm:prSet phldrT="[Text]" custT="1"/>
      <dgm:spPr>
        <a:solidFill>
          <a:schemeClr val="accent2"/>
        </a:solidFill>
      </dgm:spPr>
      <dgm:t>
        <a:bodyPr/>
        <a:lstStyle/>
        <a:p>
          <a:r>
            <a:rPr lang="en-US" sz="1600" dirty="0" smtClean="0"/>
            <a:t>Social welfare Department</a:t>
          </a:r>
          <a:endParaRPr lang="en-US" sz="1600" dirty="0"/>
        </a:p>
      </dgm:t>
    </dgm:pt>
    <dgm:pt modelId="{2D925533-D7CC-46AC-956E-E4B2520BB685}" type="parTrans" cxnId="{9C2DF348-5BF8-4D19-B14E-82C61A2676ED}">
      <dgm:prSet/>
      <dgm:spPr/>
      <dgm:t>
        <a:bodyPr/>
        <a:lstStyle/>
        <a:p>
          <a:endParaRPr lang="en-US"/>
        </a:p>
      </dgm:t>
    </dgm:pt>
    <dgm:pt modelId="{E64E1F5C-40D1-4F72-B2C5-7A8EC7662146}" type="sibTrans" cxnId="{9C2DF348-5BF8-4D19-B14E-82C61A2676ED}">
      <dgm:prSet/>
      <dgm:spPr/>
      <dgm:t>
        <a:bodyPr/>
        <a:lstStyle/>
        <a:p>
          <a:endParaRPr lang="en-US"/>
        </a:p>
      </dgm:t>
    </dgm:pt>
    <dgm:pt modelId="{0A279000-B872-4602-8ABA-5758E9F76452}">
      <dgm:prSet phldrT="[Text]" custT="1"/>
      <dgm:spPr>
        <a:solidFill>
          <a:schemeClr val="accent6">
            <a:lumMod val="75000"/>
          </a:schemeClr>
        </a:solidFill>
      </dgm:spPr>
      <dgm:t>
        <a:bodyPr/>
        <a:lstStyle/>
        <a:p>
          <a:r>
            <a:rPr lang="en-US" sz="1400" dirty="0" smtClean="0"/>
            <a:t>prosecution</a:t>
          </a:r>
          <a:endParaRPr lang="en-US" sz="1400" dirty="0"/>
        </a:p>
      </dgm:t>
    </dgm:pt>
    <dgm:pt modelId="{6FF8BB30-1827-4200-A608-B0D5434F1503}" type="parTrans" cxnId="{0EC6DB31-20E7-4E25-9B49-31A3B59E7BB4}">
      <dgm:prSet/>
      <dgm:spPr/>
      <dgm:t>
        <a:bodyPr/>
        <a:lstStyle/>
        <a:p>
          <a:endParaRPr lang="en-US"/>
        </a:p>
      </dgm:t>
    </dgm:pt>
    <dgm:pt modelId="{96C5DE1D-FD08-44D2-B31A-EA02F3194B68}" type="sibTrans" cxnId="{0EC6DB31-20E7-4E25-9B49-31A3B59E7BB4}">
      <dgm:prSet/>
      <dgm:spPr/>
      <dgm:t>
        <a:bodyPr/>
        <a:lstStyle/>
        <a:p>
          <a:endParaRPr lang="en-US"/>
        </a:p>
      </dgm:t>
    </dgm:pt>
    <dgm:pt modelId="{FF70DEF7-2B09-47CC-922D-19FE296324BA}">
      <dgm:prSet phldrT="[Text]" custT="1"/>
      <dgm:spPr>
        <a:solidFill>
          <a:srgbClr val="0070C0"/>
        </a:solidFill>
      </dgm:spPr>
      <dgm:t>
        <a:bodyPr/>
        <a:lstStyle/>
        <a:p>
          <a:r>
            <a:rPr lang="en-US" sz="1800" dirty="0" smtClean="0"/>
            <a:t>Law </a:t>
          </a:r>
          <a:r>
            <a:rPr lang="en-US" sz="1800" smtClean="0"/>
            <a:t>enforcement agency</a:t>
          </a:r>
          <a:endParaRPr lang="en-US" sz="1800" dirty="0"/>
        </a:p>
      </dgm:t>
    </dgm:pt>
    <dgm:pt modelId="{D9F67128-81E2-42E2-A867-2FC306BCF27D}" type="parTrans" cxnId="{5E81C52C-8FFF-4494-BC54-4BA2982710E9}">
      <dgm:prSet/>
      <dgm:spPr/>
      <dgm:t>
        <a:bodyPr/>
        <a:lstStyle/>
        <a:p>
          <a:endParaRPr lang="en-US"/>
        </a:p>
      </dgm:t>
    </dgm:pt>
    <dgm:pt modelId="{08DFCCBD-4394-4ECA-86F0-497DF7E6D85F}" type="sibTrans" cxnId="{5E81C52C-8FFF-4494-BC54-4BA2982710E9}">
      <dgm:prSet/>
      <dgm:spPr/>
      <dgm:t>
        <a:bodyPr/>
        <a:lstStyle/>
        <a:p>
          <a:endParaRPr lang="en-US"/>
        </a:p>
      </dgm:t>
    </dgm:pt>
    <dgm:pt modelId="{F9CCAF80-7D64-47C8-826B-68DB03FDC49A}">
      <dgm:prSet phldrT="[Text]" custT="1"/>
      <dgm:spPr>
        <a:solidFill>
          <a:srgbClr val="00B050"/>
        </a:solidFill>
      </dgm:spPr>
      <dgm:t>
        <a:bodyPr/>
        <a:lstStyle/>
        <a:p>
          <a:r>
            <a:rPr lang="en-US" sz="1600" dirty="0" smtClean="0"/>
            <a:t>Judiciary</a:t>
          </a:r>
          <a:endParaRPr lang="en-US" sz="1600" dirty="0"/>
        </a:p>
      </dgm:t>
    </dgm:pt>
    <dgm:pt modelId="{22B77626-3ADD-4DF8-AB10-F5493CE413FD}" type="sibTrans" cxnId="{49C7448F-E48F-49DF-B205-03F12FD3E9C6}">
      <dgm:prSet/>
      <dgm:spPr/>
      <dgm:t>
        <a:bodyPr/>
        <a:lstStyle/>
        <a:p>
          <a:endParaRPr lang="en-US"/>
        </a:p>
      </dgm:t>
    </dgm:pt>
    <dgm:pt modelId="{A8440213-5697-46FF-9E44-CC9AB5CA31C5}" type="parTrans" cxnId="{49C7448F-E48F-49DF-B205-03F12FD3E9C6}">
      <dgm:prSet/>
      <dgm:spPr/>
      <dgm:t>
        <a:bodyPr/>
        <a:lstStyle/>
        <a:p>
          <a:endParaRPr lang="en-US"/>
        </a:p>
      </dgm:t>
    </dgm:pt>
    <dgm:pt modelId="{8E15A8DA-BC7C-49BA-99B7-E0747ABBF3F2}" type="pres">
      <dgm:prSet presAssocID="{9CA5F371-264E-4712-A019-8611ED2EBC93}" presName="cycle" presStyleCnt="0">
        <dgm:presLayoutVars>
          <dgm:chMax val="1"/>
          <dgm:dir/>
          <dgm:animLvl val="ctr"/>
          <dgm:resizeHandles val="exact"/>
        </dgm:presLayoutVars>
      </dgm:prSet>
      <dgm:spPr/>
      <dgm:t>
        <a:bodyPr/>
        <a:lstStyle/>
        <a:p>
          <a:endParaRPr lang="en-US"/>
        </a:p>
      </dgm:t>
    </dgm:pt>
    <dgm:pt modelId="{A419D485-38AC-4F43-8A46-FFED8143E72C}" type="pres">
      <dgm:prSet presAssocID="{D7DCDAAF-C1AC-4378-B230-67D7D612080D}" presName="centerShape" presStyleLbl="node0" presStyleIdx="0" presStyleCnt="1"/>
      <dgm:spPr/>
      <dgm:t>
        <a:bodyPr/>
        <a:lstStyle/>
        <a:p>
          <a:endParaRPr lang="en-US"/>
        </a:p>
      </dgm:t>
    </dgm:pt>
    <dgm:pt modelId="{719BA8DB-05FB-4CCD-B94C-24F33E828658}" type="pres">
      <dgm:prSet presAssocID="{A8440213-5697-46FF-9E44-CC9AB5CA31C5}" presName="Name9" presStyleLbl="parChTrans1D2" presStyleIdx="0" presStyleCnt="4"/>
      <dgm:spPr/>
      <dgm:t>
        <a:bodyPr/>
        <a:lstStyle/>
        <a:p>
          <a:endParaRPr lang="en-US"/>
        </a:p>
      </dgm:t>
    </dgm:pt>
    <dgm:pt modelId="{09310C55-C7DE-4A77-9AB6-1896FC4D8C8A}" type="pres">
      <dgm:prSet presAssocID="{A8440213-5697-46FF-9E44-CC9AB5CA31C5}" presName="connTx" presStyleLbl="parChTrans1D2" presStyleIdx="0" presStyleCnt="4"/>
      <dgm:spPr/>
      <dgm:t>
        <a:bodyPr/>
        <a:lstStyle/>
        <a:p>
          <a:endParaRPr lang="en-US"/>
        </a:p>
      </dgm:t>
    </dgm:pt>
    <dgm:pt modelId="{F49D3991-A809-4089-AD2A-CBDD6F681DF9}" type="pres">
      <dgm:prSet presAssocID="{F9CCAF80-7D64-47C8-826B-68DB03FDC49A}" presName="node" presStyleLbl="node1" presStyleIdx="0" presStyleCnt="4" custScaleX="145886" custRadScaleRad="100248" custRadScaleInc="8966">
        <dgm:presLayoutVars>
          <dgm:bulletEnabled val="1"/>
        </dgm:presLayoutVars>
      </dgm:prSet>
      <dgm:spPr/>
      <dgm:t>
        <a:bodyPr/>
        <a:lstStyle/>
        <a:p>
          <a:endParaRPr lang="en-US"/>
        </a:p>
      </dgm:t>
    </dgm:pt>
    <dgm:pt modelId="{2B680A91-3B9F-4FF2-A55E-EFEAC760D2B3}" type="pres">
      <dgm:prSet presAssocID="{2D925533-D7CC-46AC-956E-E4B2520BB685}" presName="Name9" presStyleLbl="parChTrans1D2" presStyleIdx="1" presStyleCnt="4"/>
      <dgm:spPr/>
      <dgm:t>
        <a:bodyPr/>
        <a:lstStyle/>
        <a:p>
          <a:endParaRPr lang="en-US"/>
        </a:p>
      </dgm:t>
    </dgm:pt>
    <dgm:pt modelId="{0C6EE2A4-622D-4A97-B35E-306E8760A8AE}" type="pres">
      <dgm:prSet presAssocID="{2D925533-D7CC-46AC-956E-E4B2520BB685}" presName="connTx" presStyleLbl="parChTrans1D2" presStyleIdx="1" presStyleCnt="4"/>
      <dgm:spPr/>
      <dgm:t>
        <a:bodyPr/>
        <a:lstStyle/>
        <a:p>
          <a:endParaRPr lang="en-US"/>
        </a:p>
      </dgm:t>
    </dgm:pt>
    <dgm:pt modelId="{36065E43-E9BE-4E12-9E3E-34A8DFAAE2D8}" type="pres">
      <dgm:prSet presAssocID="{A17C582B-E504-4C85-A4B2-2E6628902A8F}" presName="node" presStyleLbl="node1" presStyleIdx="1" presStyleCnt="4">
        <dgm:presLayoutVars>
          <dgm:bulletEnabled val="1"/>
        </dgm:presLayoutVars>
      </dgm:prSet>
      <dgm:spPr/>
      <dgm:t>
        <a:bodyPr/>
        <a:lstStyle/>
        <a:p>
          <a:endParaRPr lang="en-US"/>
        </a:p>
      </dgm:t>
    </dgm:pt>
    <dgm:pt modelId="{592B56A4-0A26-46ED-97FC-7230E178DA27}" type="pres">
      <dgm:prSet presAssocID="{6FF8BB30-1827-4200-A608-B0D5434F1503}" presName="Name9" presStyleLbl="parChTrans1D2" presStyleIdx="2" presStyleCnt="4"/>
      <dgm:spPr/>
      <dgm:t>
        <a:bodyPr/>
        <a:lstStyle/>
        <a:p>
          <a:endParaRPr lang="en-US"/>
        </a:p>
      </dgm:t>
    </dgm:pt>
    <dgm:pt modelId="{FA5914F8-F47F-46C0-B0B9-23B9E4C767B7}" type="pres">
      <dgm:prSet presAssocID="{6FF8BB30-1827-4200-A608-B0D5434F1503}" presName="connTx" presStyleLbl="parChTrans1D2" presStyleIdx="2" presStyleCnt="4"/>
      <dgm:spPr/>
      <dgm:t>
        <a:bodyPr/>
        <a:lstStyle/>
        <a:p>
          <a:endParaRPr lang="en-US"/>
        </a:p>
      </dgm:t>
    </dgm:pt>
    <dgm:pt modelId="{3BFDAEBE-275B-4A90-816B-4424C57C3A3D}" type="pres">
      <dgm:prSet presAssocID="{0A279000-B872-4602-8ABA-5758E9F76452}" presName="node" presStyleLbl="node1" presStyleIdx="2" presStyleCnt="4" custScaleX="128260">
        <dgm:presLayoutVars>
          <dgm:bulletEnabled val="1"/>
        </dgm:presLayoutVars>
      </dgm:prSet>
      <dgm:spPr/>
      <dgm:t>
        <a:bodyPr/>
        <a:lstStyle/>
        <a:p>
          <a:endParaRPr lang="en-US"/>
        </a:p>
      </dgm:t>
    </dgm:pt>
    <dgm:pt modelId="{CDB84E6D-036C-4C82-81F5-EDB5C55AC09B}" type="pres">
      <dgm:prSet presAssocID="{D9F67128-81E2-42E2-A867-2FC306BCF27D}" presName="Name9" presStyleLbl="parChTrans1D2" presStyleIdx="3" presStyleCnt="4"/>
      <dgm:spPr/>
      <dgm:t>
        <a:bodyPr/>
        <a:lstStyle/>
        <a:p>
          <a:endParaRPr lang="en-US"/>
        </a:p>
      </dgm:t>
    </dgm:pt>
    <dgm:pt modelId="{E8578B9F-5424-42DF-8463-9A8CEF8A865F}" type="pres">
      <dgm:prSet presAssocID="{D9F67128-81E2-42E2-A867-2FC306BCF27D}" presName="connTx" presStyleLbl="parChTrans1D2" presStyleIdx="3" presStyleCnt="4"/>
      <dgm:spPr/>
      <dgm:t>
        <a:bodyPr/>
        <a:lstStyle/>
        <a:p>
          <a:endParaRPr lang="en-US"/>
        </a:p>
      </dgm:t>
    </dgm:pt>
    <dgm:pt modelId="{5D6C24A9-FE31-4BEC-B041-9993E7F96623}" type="pres">
      <dgm:prSet presAssocID="{FF70DEF7-2B09-47CC-922D-19FE296324BA}" presName="node" presStyleLbl="node1" presStyleIdx="3" presStyleCnt="4" custScaleX="131256" custScaleY="122387">
        <dgm:presLayoutVars>
          <dgm:bulletEnabled val="1"/>
        </dgm:presLayoutVars>
      </dgm:prSet>
      <dgm:spPr/>
      <dgm:t>
        <a:bodyPr/>
        <a:lstStyle/>
        <a:p>
          <a:endParaRPr lang="en-US"/>
        </a:p>
      </dgm:t>
    </dgm:pt>
  </dgm:ptLst>
  <dgm:cxnLst>
    <dgm:cxn modelId="{A5CB187F-06C3-4346-B0FD-18EA7D546E06}" type="presOf" srcId="{6FF8BB30-1827-4200-A608-B0D5434F1503}" destId="{592B56A4-0A26-46ED-97FC-7230E178DA27}" srcOrd="0" destOrd="0" presId="urn:microsoft.com/office/officeart/2005/8/layout/radial1"/>
    <dgm:cxn modelId="{49C7448F-E48F-49DF-B205-03F12FD3E9C6}" srcId="{D7DCDAAF-C1AC-4378-B230-67D7D612080D}" destId="{F9CCAF80-7D64-47C8-826B-68DB03FDC49A}" srcOrd="0" destOrd="0" parTransId="{A8440213-5697-46FF-9E44-CC9AB5CA31C5}" sibTransId="{22B77626-3ADD-4DF8-AB10-F5493CE413FD}"/>
    <dgm:cxn modelId="{49C782E0-89B2-4E96-B5ED-635AED72E194}" type="presOf" srcId="{FF70DEF7-2B09-47CC-922D-19FE296324BA}" destId="{5D6C24A9-FE31-4BEC-B041-9993E7F96623}" srcOrd="0" destOrd="0" presId="urn:microsoft.com/office/officeart/2005/8/layout/radial1"/>
    <dgm:cxn modelId="{10E08C25-EE4E-45F5-805F-CD1F89ACA843}" type="presOf" srcId="{6FF8BB30-1827-4200-A608-B0D5434F1503}" destId="{FA5914F8-F47F-46C0-B0B9-23B9E4C767B7}" srcOrd="1" destOrd="0" presId="urn:microsoft.com/office/officeart/2005/8/layout/radial1"/>
    <dgm:cxn modelId="{6EBF786B-D2D5-4F44-8DDD-04378F342AAD}" type="presOf" srcId="{2D925533-D7CC-46AC-956E-E4B2520BB685}" destId="{0C6EE2A4-622D-4A97-B35E-306E8760A8AE}" srcOrd="1" destOrd="0" presId="urn:microsoft.com/office/officeart/2005/8/layout/radial1"/>
    <dgm:cxn modelId="{0E06D865-C813-4C84-B4D2-765275E57314}" srcId="{9CA5F371-264E-4712-A019-8611ED2EBC93}" destId="{D7DCDAAF-C1AC-4378-B230-67D7D612080D}" srcOrd="0" destOrd="0" parTransId="{F07023F7-FA4A-4DB5-BFB8-72572828F3A7}" sibTransId="{C4E36C2A-27EC-4360-9ED4-808A8B95E374}"/>
    <dgm:cxn modelId="{6B9DD56C-F7AD-4229-B492-16BC978737AF}" type="presOf" srcId="{A17C582B-E504-4C85-A4B2-2E6628902A8F}" destId="{36065E43-E9BE-4E12-9E3E-34A8DFAAE2D8}" srcOrd="0" destOrd="0" presId="urn:microsoft.com/office/officeart/2005/8/layout/radial1"/>
    <dgm:cxn modelId="{57AFD65F-2D23-45FC-A6ED-E5006EA517E4}" type="presOf" srcId="{A8440213-5697-46FF-9E44-CC9AB5CA31C5}" destId="{09310C55-C7DE-4A77-9AB6-1896FC4D8C8A}" srcOrd="1" destOrd="0" presId="urn:microsoft.com/office/officeart/2005/8/layout/radial1"/>
    <dgm:cxn modelId="{9609A6DE-DFAC-4AF0-94B0-D1684FBBE716}" type="presOf" srcId="{A8440213-5697-46FF-9E44-CC9AB5CA31C5}" destId="{719BA8DB-05FB-4CCD-B94C-24F33E828658}" srcOrd="0" destOrd="0" presId="urn:microsoft.com/office/officeart/2005/8/layout/radial1"/>
    <dgm:cxn modelId="{5E81C52C-8FFF-4494-BC54-4BA2982710E9}" srcId="{D7DCDAAF-C1AC-4378-B230-67D7D612080D}" destId="{FF70DEF7-2B09-47CC-922D-19FE296324BA}" srcOrd="3" destOrd="0" parTransId="{D9F67128-81E2-42E2-A867-2FC306BCF27D}" sibTransId="{08DFCCBD-4394-4ECA-86F0-497DF7E6D85F}"/>
    <dgm:cxn modelId="{610CB74E-631D-4C18-8FF6-86420B055E2E}" type="presOf" srcId="{D9F67128-81E2-42E2-A867-2FC306BCF27D}" destId="{E8578B9F-5424-42DF-8463-9A8CEF8A865F}" srcOrd="1" destOrd="0" presId="urn:microsoft.com/office/officeart/2005/8/layout/radial1"/>
    <dgm:cxn modelId="{995EA3CB-0440-4446-8F06-516097D7FA50}" type="presOf" srcId="{0A279000-B872-4602-8ABA-5758E9F76452}" destId="{3BFDAEBE-275B-4A90-816B-4424C57C3A3D}" srcOrd="0" destOrd="0" presId="urn:microsoft.com/office/officeart/2005/8/layout/radial1"/>
    <dgm:cxn modelId="{752032C5-2766-41D9-B1C3-2CCD6287FA33}" type="presOf" srcId="{F9CCAF80-7D64-47C8-826B-68DB03FDC49A}" destId="{F49D3991-A809-4089-AD2A-CBDD6F681DF9}" srcOrd="0" destOrd="0" presId="urn:microsoft.com/office/officeart/2005/8/layout/radial1"/>
    <dgm:cxn modelId="{9C2DF348-5BF8-4D19-B14E-82C61A2676ED}" srcId="{D7DCDAAF-C1AC-4378-B230-67D7D612080D}" destId="{A17C582B-E504-4C85-A4B2-2E6628902A8F}" srcOrd="1" destOrd="0" parTransId="{2D925533-D7CC-46AC-956E-E4B2520BB685}" sibTransId="{E64E1F5C-40D1-4F72-B2C5-7A8EC7662146}"/>
    <dgm:cxn modelId="{18BF5536-84C3-421D-B0F5-B01626F05830}" type="presOf" srcId="{D9F67128-81E2-42E2-A867-2FC306BCF27D}" destId="{CDB84E6D-036C-4C82-81F5-EDB5C55AC09B}" srcOrd="0" destOrd="0" presId="urn:microsoft.com/office/officeart/2005/8/layout/radial1"/>
    <dgm:cxn modelId="{0EC6DB31-20E7-4E25-9B49-31A3B59E7BB4}" srcId="{D7DCDAAF-C1AC-4378-B230-67D7D612080D}" destId="{0A279000-B872-4602-8ABA-5758E9F76452}" srcOrd="2" destOrd="0" parTransId="{6FF8BB30-1827-4200-A608-B0D5434F1503}" sibTransId="{96C5DE1D-FD08-44D2-B31A-EA02F3194B68}"/>
    <dgm:cxn modelId="{9CC697ED-A712-4A73-B941-DD8F26EA5ECA}" type="presOf" srcId="{2D925533-D7CC-46AC-956E-E4B2520BB685}" destId="{2B680A91-3B9F-4FF2-A55E-EFEAC760D2B3}" srcOrd="0" destOrd="0" presId="urn:microsoft.com/office/officeart/2005/8/layout/radial1"/>
    <dgm:cxn modelId="{83A011E0-03D4-49A8-9E4C-35992E2E9837}" type="presOf" srcId="{D7DCDAAF-C1AC-4378-B230-67D7D612080D}" destId="{A419D485-38AC-4F43-8A46-FFED8143E72C}" srcOrd="0" destOrd="0" presId="urn:microsoft.com/office/officeart/2005/8/layout/radial1"/>
    <dgm:cxn modelId="{935A4EEF-0CDC-4657-BC1A-C6E48F3FDACB}" type="presOf" srcId="{9CA5F371-264E-4712-A019-8611ED2EBC93}" destId="{8E15A8DA-BC7C-49BA-99B7-E0747ABBF3F2}" srcOrd="0" destOrd="0" presId="urn:microsoft.com/office/officeart/2005/8/layout/radial1"/>
    <dgm:cxn modelId="{8F1A0446-E781-4351-B824-96ECBC8F6A26}" type="presParOf" srcId="{8E15A8DA-BC7C-49BA-99B7-E0747ABBF3F2}" destId="{A419D485-38AC-4F43-8A46-FFED8143E72C}" srcOrd="0" destOrd="0" presId="urn:microsoft.com/office/officeart/2005/8/layout/radial1"/>
    <dgm:cxn modelId="{E7751350-27F1-4D60-BB00-AACD6D6AB3CB}" type="presParOf" srcId="{8E15A8DA-BC7C-49BA-99B7-E0747ABBF3F2}" destId="{719BA8DB-05FB-4CCD-B94C-24F33E828658}" srcOrd="1" destOrd="0" presId="urn:microsoft.com/office/officeart/2005/8/layout/radial1"/>
    <dgm:cxn modelId="{D852B235-4E83-4AD4-8FB6-B41B45D0E997}" type="presParOf" srcId="{719BA8DB-05FB-4CCD-B94C-24F33E828658}" destId="{09310C55-C7DE-4A77-9AB6-1896FC4D8C8A}" srcOrd="0" destOrd="0" presId="urn:microsoft.com/office/officeart/2005/8/layout/radial1"/>
    <dgm:cxn modelId="{A5F21DC4-E61D-4717-BE2C-60F90EADD2F2}" type="presParOf" srcId="{8E15A8DA-BC7C-49BA-99B7-E0747ABBF3F2}" destId="{F49D3991-A809-4089-AD2A-CBDD6F681DF9}" srcOrd="2" destOrd="0" presId="urn:microsoft.com/office/officeart/2005/8/layout/radial1"/>
    <dgm:cxn modelId="{F92F3610-5A27-4099-8D54-8204E5809D18}" type="presParOf" srcId="{8E15A8DA-BC7C-49BA-99B7-E0747ABBF3F2}" destId="{2B680A91-3B9F-4FF2-A55E-EFEAC760D2B3}" srcOrd="3" destOrd="0" presId="urn:microsoft.com/office/officeart/2005/8/layout/radial1"/>
    <dgm:cxn modelId="{C5AF7120-A28F-44B3-B31D-175D3940AEF7}" type="presParOf" srcId="{2B680A91-3B9F-4FF2-A55E-EFEAC760D2B3}" destId="{0C6EE2A4-622D-4A97-B35E-306E8760A8AE}" srcOrd="0" destOrd="0" presId="urn:microsoft.com/office/officeart/2005/8/layout/radial1"/>
    <dgm:cxn modelId="{D824D220-2C06-4AAB-B86B-B0E3333F1013}" type="presParOf" srcId="{8E15A8DA-BC7C-49BA-99B7-E0747ABBF3F2}" destId="{36065E43-E9BE-4E12-9E3E-34A8DFAAE2D8}" srcOrd="4" destOrd="0" presId="urn:microsoft.com/office/officeart/2005/8/layout/radial1"/>
    <dgm:cxn modelId="{A0CD2147-372F-4316-9D99-BA703C3F9571}" type="presParOf" srcId="{8E15A8DA-BC7C-49BA-99B7-E0747ABBF3F2}" destId="{592B56A4-0A26-46ED-97FC-7230E178DA27}" srcOrd="5" destOrd="0" presId="urn:microsoft.com/office/officeart/2005/8/layout/radial1"/>
    <dgm:cxn modelId="{B8263406-8353-464A-84D6-3910D77924CE}" type="presParOf" srcId="{592B56A4-0A26-46ED-97FC-7230E178DA27}" destId="{FA5914F8-F47F-46C0-B0B9-23B9E4C767B7}" srcOrd="0" destOrd="0" presId="urn:microsoft.com/office/officeart/2005/8/layout/radial1"/>
    <dgm:cxn modelId="{546EF717-0D17-44A3-8378-46359CF13882}" type="presParOf" srcId="{8E15A8DA-BC7C-49BA-99B7-E0747ABBF3F2}" destId="{3BFDAEBE-275B-4A90-816B-4424C57C3A3D}" srcOrd="6" destOrd="0" presId="urn:microsoft.com/office/officeart/2005/8/layout/radial1"/>
    <dgm:cxn modelId="{540C44FA-53DC-42E8-B3F0-900436D7103D}" type="presParOf" srcId="{8E15A8DA-BC7C-49BA-99B7-E0747ABBF3F2}" destId="{CDB84E6D-036C-4C82-81F5-EDB5C55AC09B}" srcOrd="7" destOrd="0" presId="urn:microsoft.com/office/officeart/2005/8/layout/radial1"/>
    <dgm:cxn modelId="{754EA550-7F72-42C3-BDFB-F4BD7F7611E1}" type="presParOf" srcId="{CDB84E6D-036C-4C82-81F5-EDB5C55AC09B}" destId="{E8578B9F-5424-42DF-8463-9A8CEF8A865F}" srcOrd="0" destOrd="0" presId="urn:microsoft.com/office/officeart/2005/8/layout/radial1"/>
    <dgm:cxn modelId="{E5D435A0-A8D8-4C2F-9F9B-D48680A1E27A}" type="presParOf" srcId="{8E15A8DA-BC7C-49BA-99B7-E0747ABBF3F2}" destId="{5D6C24A9-FE31-4BEC-B041-9993E7F96623}"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441DE0-F9B8-4AA4-90B0-F10971BD232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BE9694A-286B-4105-90D2-CEC63CDF02A0}">
      <dgm:prSet phldrT="[Text]"/>
      <dgm:spPr>
        <a:solidFill>
          <a:schemeClr val="accent1">
            <a:lumMod val="60000"/>
            <a:lumOff val="40000"/>
          </a:schemeClr>
        </a:solidFill>
      </dgm:spPr>
      <dgm:t>
        <a:bodyPr/>
        <a:lstStyle/>
        <a:p>
          <a:r>
            <a:rPr lang="en-US" b="1" dirty="0" smtClean="0">
              <a:solidFill>
                <a:schemeClr val="tx1"/>
              </a:solidFill>
            </a:rPr>
            <a:t>Zambia Correctional Service</a:t>
          </a:r>
          <a:endParaRPr lang="en-US" b="1" dirty="0">
            <a:solidFill>
              <a:schemeClr val="tx1"/>
            </a:solidFill>
          </a:endParaRPr>
        </a:p>
      </dgm:t>
    </dgm:pt>
    <dgm:pt modelId="{865229DD-0AD4-436F-B107-B1095BF05B2E}" type="parTrans" cxnId="{2E2DE819-ED18-4F1F-AD11-4214F7CC712A}">
      <dgm:prSet/>
      <dgm:spPr/>
      <dgm:t>
        <a:bodyPr/>
        <a:lstStyle/>
        <a:p>
          <a:endParaRPr lang="en-US"/>
        </a:p>
      </dgm:t>
    </dgm:pt>
    <dgm:pt modelId="{0B0B4F89-2367-4533-825F-F0D4F000DF5F}" type="sibTrans" cxnId="{2E2DE819-ED18-4F1F-AD11-4214F7CC712A}">
      <dgm:prSet/>
      <dgm:spPr/>
      <dgm:t>
        <a:bodyPr/>
        <a:lstStyle/>
        <a:p>
          <a:endParaRPr lang="en-US"/>
        </a:p>
      </dgm:t>
    </dgm:pt>
    <dgm:pt modelId="{2E4465ED-7CDA-48AA-8D19-B40814E70587}">
      <dgm:prSet phldrT="[Text]"/>
      <dgm:spPr>
        <a:solidFill>
          <a:schemeClr val="accent2">
            <a:lumMod val="75000"/>
          </a:schemeClr>
        </a:solidFill>
      </dgm:spPr>
      <dgm:t>
        <a:bodyPr/>
        <a:lstStyle/>
        <a:p>
          <a:r>
            <a:rPr lang="en-US" b="1" dirty="0" smtClean="0">
              <a:solidFill>
                <a:schemeClr val="tx1"/>
              </a:solidFill>
            </a:rPr>
            <a:t>Legal Aid Board</a:t>
          </a:r>
          <a:endParaRPr lang="en-US" b="1" dirty="0">
            <a:solidFill>
              <a:schemeClr val="tx1"/>
            </a:solidFill>
          </a:endParaRPr>
        </a:p>
      </dgm:t>
    </dgm:pt>
    <dgm:pt modelId="{CEA98A71-7A78-4FE8-ABCD-F1D39B60CE16}" type="parTrans" cxnId="{B62A2637-71B9-4387-A701-AF35EF0BB1E2}">
      <dgm:prSet/>
      <dgm:spPr/>
      <dgm:t>
        <a:bodyPr/>
        <a:lstStyle/>
        <a:p>
          <a:endParaRPr lang="en-US"/>
        </a:p>
      </dgm:t>
    </dgm:pt>
    <dgm:pt modelId="{0E29755F-B89D-426A-9319-88102B354AC3}" type="sibTrans" cxnId="{B62A2637-71B9-4387-A701-AF35EF0BB1E2}">
      <dgm:prSet/>
      <dgm:spPr/>
      <dgm:t>
        <a:bodyPr/>
        <a:lstStyle/>
        <a:p>
          <a:endParaRPr lang="en-US"/>
        </a:p>
      </dgm:t>
    </dgm:pt>
    <dgm:pt modelId="{4FD2BDF4-EB0A-490E-827C-01EECD0A10C4}">
      <dgm:prSet phldrT="[Text]"/>
      <dgm:spPr>
        <a:solidFill>
          <a:schemeClr val="accent4"/>
        </a:solidFill>
      </dgm:spPr>
      <dgm:t>
        <a:bodyPr/>
        <a:lstStyle/>
        <a:p>
          <a:r>
            <a:rPr lang="en-US" b="1" dirty="0" smtClean="0"/>
            <a:t>Diversion Service Providers</a:t>
          </a:r>
        </a:p>
        <a:p>
          <a:r>
            <a:rPr lang="en-US" b="1" dirty="0" smtClean="0"/>
            <a:t>(CSOs and NGOS</a:t>
          </a:r>
          <a:endParaRPr lang="en-US" b="1" dirty="0"/>
        </a:p>
      </dgm:t>
    </dgm:pt>
    <dgm:pt modelId="{F59FE9C0-AFEB-4EB6-8B4D-C6F4447397BC}" type="parTrans" cxnId="{66D15245-7C1D-48C3-85CB-753188488575}">
      <dgm:prSet/>
      <dgm:spPr/>
      <dgm:t>
        <a:bodyPr/>
        <a:lstStyle/>
        <a:p>
          <a:endParaRPr lang="en-US"/>
        </a:p>
      </dgm:t>
    </dgm:pt>
    <dgm:pt modelId="{E7E55361-003A-4C6C-BC0E-B59CAC1F1D2F}" type="sibTrans" cxnId="{66D15245-7C1D-48C3-85CB-753188488575}">
      <dgm:prSet/>
      <dgm:spPr/>
      <dgm:t>
        <a:bodyPr/>
        <a:lstStyle/>
        <a:p>
          <a:endParaRPr lang="en-US"/>
        </a:p>
      </dgm:t>
    </dgm:pt>
    <dgm:pt modelId="{D15E68F2-D390-474F-BE37-0532B1151C68}">
      <dgm:prSet phldrT="[Text]"/>
      <dgm:spPr/>
      <dgm:t>
        <a:bodyPr/>
        <a:lstStyle/>
        <a:p>
          <a:r>
            <a:rPr lang="en-US" b="1" dirty="0" smtClean="0">
              <a:solidFill>
                <a:schemeClr val="tx1"/>
              </a:solidFill>
            </a:rPr>
            <a:t>Ministry of Health</a:t>
          </a:r>
          <a:endParaRPr lang="en-US" b="1" dirty="0">
            <a:solidFill>
              <a:schemeClr val="tx1"/>
            </a:solidFill>
          </a:endParaRPr>
        </a:p>
      </dgm:t>
    </dgm:pt>
    <dgm:pt modelId="{124BE07F-FD4F-4F45-A20A-B58575D73CE3}" type="parTrans" cxnId="{9492191F-F869-4A33-8527-891E7518E9CA}">
      <dgm:prSet/>
      <dgm:spPr/>
      <dgm:t>
        <a:bodyPr/>
        <a:lstStyle/>
        <a:p>
          <a:endParaRPr lang="en-US"/>
        </a:p>
      </dgm:t>
    </dgm:pt>
    <dgm:pt modelId="{4E0CD680-403A-4CA2-A39F-55A44442B52C}" type="sibTrans" cxnId="{9492191F-F869-4A33-8527-891E7518E9CA}">
      <dgm:prSet/>
      <dgm:spPr/>
      <dgm:t>
        <a:bodyPr/>
        <a:lstStyle/>
        <a:p>
          <a:endParaRPr lang="en-US"/>
        </a:p>
      </dgm:t>
    </dgm:pt>
    <dgm:pt modelId="{47B779CF-F0E7-4463-A48C-457EA2A15D23}" type="pres">
      <dgm:prSet presAssocID="{38441DE0-F9B8-4AA4-90B0-F10971BD232E}" presName="diagram" presStyleCnt="0">
        <dgm:presLayoutVars>
          <dgm:dir/>
          <dgm:resizeHandles val="exact"/>
        </dgm:presLayoutVars>
      </dgm:prSet>
      <dgm:spPr/>
      <dgm:t>
        <a:bodyPr/>
        <a:lstStyle/>
        <a:p>
          <a:endParaRPr lang="en-US"/>
        </a:p>
      </dgm:t>
    </dgm:pt>
    <dgm:pt modelId="{B3F12CE4-6829-4430-AD00-7C83EC14CDCC}" type="pres">
      <dgm:prSet presAssocID="{7BE9694A-286B-4105-90D2-CEC63CDF02A0}" presName="node" presStyleLbl="node1" presStyleIdx="0" presStyleCnt="4" custLinFactNeighborY="2723">
        <dgm:presLayoutVars>
          <dgm:bulletEnabled val="1"/>
        </dgm:presLayoutVars>
      </dgm:prSet>
      <dgm:spPr/>
      <dgm:t>
        <a:bodyPr/>
        <a:lstStyle/>
        <a:p>
          <a:endParaRPr lang="en-US"/>
        </a:p>
      </dgm:t>
    </dgm:pt>
    <dgm:pt modelId="{58CF39CB-8808-4521-9652-A4A2D51FB11A}" type="pres">
      <dgm:prSet presAssocID="{0B0B4F89-2367-4533-825F-F0D4F000DF5F}" presName="sibTrans" presStyleCnt="0"/>
      <dgm:spPr/>
    </dgm:pt>
    <dgm:pt modelId="{24D8B4EB-4649-4C6F-B671-4ADE849F5A54}" type="pres">
      <dgm:prSet presAssocID="{2E4465ED-7CDA-48AA-8D19-B40814E70587}" presName="node" presStyleLbl="node1" presStyleIdx="1" presStyleCnt="4" custLinFactNeighborX="427" custLinFactNeighborY="4734">
        <dgm:presLayoutVars>
          <dgm:bulletEnabled val="1"/>
        </dgm:presLayoutVars>
      </dgm:prSet>
      <dgm:spPr/>
      <dgm:t>
        <a:bodyPr/>
        <a:lstStyle/>
        <a:p>
          <a:endParaRPr lang="en-US"/>
        </a:p>
      </dgm:t>
    </dgm:pt>
    <dgm:pt modelId="{3AC48F4C-F559-4A75-96AA-A9A413D6BAEC}" type="pres">
      <dgm:prSet presAssocID="{0E29755F-B89D-426A-9319-88102B354AC3}" presName="sibTrans" presStyleCnt="0"/>
      <dgm:spPr/>
    </dgm:pt>
    <dgm:pt modelId="{0E721DF6-529D-452E-B197-5B9217F6B852}" type="pres">
      <dgm:prSet presAssocID="{4FD2BDF4-EB0A-490E-827C-01EECD0A10C4}" presName="node" presStyleLbl="node1" presStyleIdx="2" presStyleCnt="4">
        <dgm:presLayoutVars>
          <dgm:bulletEnabled val="1"/>
        </dgm:presLayoutVars>
      </dgm:prSet>
      <dgm:spPr/>
      <dgm:t>
        <a:bodyPr/>
        <a:lstStyle/>
        <a:p>
          <a:endParaRPr lang="en-US"/>
        </a:p>
      </dgm:t>
    </dgm:pt>
    <dgm:pt modelId="{F466FB18-17BE-4DB7-A769-4F3FBE03A798}" type="pres">
      <dgm:prSet presAssocID="{E7E55361-003A-4C6C-BC0E-B59CAC1F1D2F}" presName="sibTrans" presStyleCnt="0"/>
      <dgm:spPr/>
    </dgm:pt>
    <dgm:pt modelId="{953CCA5A-2126-4704-AA5D-9EE6FD0EDFE8}" type="pres">
      <dgm:prSet presAssocID="{D15E68F2-D390-474F-BE37-0532B1151C68}" presName="node" presStyleLbl="node1" presStyleIdx="3" presStyleCnt="4">
        <dgm:presLayoutVars>
          <dgm:bulletEnabled val="1"/>
        </dgm:presLayoutVars>
      </dgm:prSet>
      <dgm:spPr/>
      <dgm:t>
        <a:bodyPr/>
        <a:lstStyle/>
        <a:p>
          <a:endParaRPr lang="en-US"/>
        </a:p>
      </dgm:t>
    </dgm:pt>
  </dgm:ptLst>
  <dgm:cxnLst>
    <dgm:cxn modelId="{B62A2637-71B9-4387-A701-AF35EF0BB1E2}" srcId="{38441DE0-F9B8-4AA4-90B0-F10971BD232E}" destId="{2E4465ED-7CDA-48AA-8D19-B40814E70587}" srcOrd="1" destOrd="0" parTransId="{CEA98A71-7A78-4FE8-ABCD-F1D39B60CE16}" sibTransId="{0E29755F-B89D-426A-9319-88102B354AC3}"/>
    <dgm:cxn modelId="{2E2DE819-ED18-4F1F-AD11-4214F7CC712A}" srcId="{38441DE0-F9B8-4AA4-90B0-F10971BD232E}" destId="{7BE9694A-286B-4105-90D2-CEC63CDF02A0}" srcOrd="0" destOrd="0" parTransId="{865229DD-0AD4-436F-B107-B1095BF05B2E}" sibTransId="{0B0B4F89-2367-4533-825F-F0D4F000DF5F}"/>
    <dgm:cxn modelId="{67167F60-3E9D-435D-A80D-0DFAB59AD18F}" type="presOf" srcId="{D15E68F2-D390-474F-BE37-0532B1151C68}" destId="{953CCA5A-2126-4704-AA5D-9EE6FD0EDFE8}" srcOrd="0" destOrd="0" presId="urn:microsoft.com/office/officeart/2005/8/layout/default"/>
    <dgm:cxn modelId="{4DF285FD-8CEA-413D-8FBF-8FAE4F4EC735}" type="presOf" srcId="{7BE9694A-286B-4105-90D2-CEC63CDF02A0}" destId="{B3F12CE4-6829-4430-AD00-7C83EC14CDCC}" srcOrd="0" destOrd="0" presId="urn:microsoft.com/office/officeart/2005/8/layout/default"/>
    <dgm:cxn modelId="{BDFEED3E-40E5-4881-B162-2A79926B5F5C}" type="presOf" srcId="{38441DE0-F9B8-4AA4-90B0-F10971BD232E}" destId="{47B779CF-F0E7-4463-A48C-457EA2A15D23}" srcOrd="0" destOrd="0" presId="urn:microsoft.com/office/officeart/2005/8/layout/default"/>
    <dgm:cxn modelId="{D566090C-DDA7-4983-ACAB-07D46D9208EC}" type="presOf" srcId="{4FD2BDF4-EB0A-490E-827C-01EECD0A10C4}" destId="{0E721DF6-529D-452E-B197-5B9217F6B852}" srcOrd="0" destOrd="0" presId="urn:microsoft.com/office/officeart/2005/8/layout/default"/>
    <dgm:cxn modelId="{9492191F-F869-4A33-8527-891E7518E9CA}" srcId="{38441DE0-F9B8-4AA4-90B0-F10971BD232E}" destId="{D15E68F2-D390-474F-BE37-0532B1151C68}" srcOrd="3" destOrd="0" parTransId="{124BE07F-FD4F-4F45-A20A-B58575D73CE3}" sibTransId="{4E0CD680-403A-4CA2-A39F-55A44442B52C}"/>
    <dgm:cxn modelId="{66D15245-7C1D-48C3-85CB-753188488575}" srcId="{38441DE0-F9B8-4AA4-90B0-F10971BD232E}" destId="{4FD2BDF4-EB0A-490E-827C-01EECD0A10C4}" srcOrd="2" destOrd="0" parTransId="{F59FE9C0-AFEB-4EB6-8B4D-C6F4447397BC}" sibTransId="{E7E55361-003A-4C6C-BC0E-B59CAC1F1D2F}"/>
    <dgm:cxn modelId="{EA9B7006-A891-42CE-8211-775776D3FAB8}" type="presOf" srcId="{2E4465ED-7CDA-48AA-8D19-B40814E70587}" destId="{24D8B4EB-4649-4C6F-B671-4ADE849F5A54}" srcOrd="0" destOrd="0" presId="urn:microsoft.com/office/officeart/2005/8/layout/default"/>
    <dgm:cxn modelId="{661E439F-0A9C-4FBE-94A2-6728B069A39C}" type="presParOf" srcId="{47B779CF-F0E7-4463-A48C-457EA2A15D23}" destId="{B3F12CE4-6829-4430-AD00-7C83EC14CDCC}" srcOrd="0" destOrd="0" presId="urn:microsoft.com/office/officeart/2005/8/layout/default"/>
    <dgm:cxn modelId="{03C3D13C-9B5F-43AA-BA77-1CE450F5ABA5}" type="presParOf" srcId="{47B779CF-F0E7-4463-A48C-457EA2A15D23}" destId="{58CF39CB-8808-4521-9652-A4A2D51FB11A}" srcOrd="1" destOrd="0" presId="urn:microsoft.com/office/officeart/2005/8/layout/default"/>
    <dgm:cxn modelId="{91A2B919-B045-4D4E-AC49-CBBBEFF1D88C}" type="presParOf" srcId="{47B779CF-F0E7-4463-A48C-457EA2A15D23}" destId="{24D8B4EB-4649-4C6F-B671-4ADE849F5A54}" srcOrd="2" destOrd="0" presId="urn:microsoft.com/office/officeart/2005/8/layout/default"/>
    <dgm:cxn modelId="{D24FF6AB-10BE-40B6-9B95-345E834C36C8}" type="presParOf" srcId="{47B779CF-F0E7-4463-A48C-457EA2A15D23}" destId="{3AC48F4C-F559-4A75-96AA-A9A413D6BAEC}" srcOrd="3" destOrd="0" presId="urn:microsoft.com/office/officeart/2005/8/layout/default"/>
    <dgm:cxn modelId="{631BD163-7173-45E2-9866-AE83806F56CF}" type="presParOf" srcId="{47B779CF-F0E7-4463-A48C-457EA2A15D23}" destId="{0E721DF6-529D-452E-B197-5B9217F6B852}" srcOrd="4" destOrd="0" presId="urn:microsoft.com/office/officeart/2005/8/layout/default"/>
    <dgm:cxn modelId="{C547D5CE-B763-4244-8C51-2FB609AB0D3A}" type="presParOf" srcId="{47B779CF-F0E7-4463-A48C-457EA2A15D23}" destId="{F466FB18-17BE-4DB7-A769-4F3FBE03A798}" srcOrd="5" destOrd="0" presId="urn:microsoft.com/office/officeart/2005/8/layout/default"/>
    <dgm:cxn modelId="{1D123B42-1E46-47EA-8BC3-B01C9FCF8464}" type="presParOf" srcId="{47B779CF-F0E7-4463-A48C-457EA2A15D23}" destId="{953CCA5A-2126-4704-AA5D-9EE6FD0EDFE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A6B6D3-E2DD-4A80-AC74-BC3E1B34D51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14596E0-E4A2-479E-B3B4-8E24BC4C86EC}">
      <dgm:prSet phldrT="[Text]"/>
      <dgm:spPr>
        <a:solidFill>
          <a:schemeClr val="accent1">
            <a:lumMod val="60000"/>
            <a:lumOff val="40000"/>
          </a:schemeClr>
        </a:solidFill>
      </dgm:spPr>
      <dgm:t>
        <a:bodyPr/>
        <a:lstStyle/>
        <a:p>
          <a:pPr algn="just"/>
          <a:r>
            <a:rPr lang="en-US" b="1" dirty="0" smtClean="0">
              <a:solidFill>
                <a:schemeClr val="tx1"/>
              </a:solidFill>
            </a:rPr>
            <a:t>Prosecutors should always consider diversion as a measure of first resort. Diversion focuses on addressing the underlying causes of delinquent behavior and preventing re-offending.. </a:t>
          </a:r>
          <a:endParaRPr lang="en-US" b="1" dirty="0">
            <a:solidFill>
              <a:schemeClr val="tx1"/>
            </a:solidFill>
          </a:endParaRPr>
        </a:p>
      </dgm:t>
    </dgm:pt>
    <dgm:pt modelId="{F41B3658-209F-43D3-B65E-0ED9E356D94C}" type="parTrans" cxnId="{197D3ACB-4C70-4972-A3BD-F9196CFEB996}">
      <dgm:prSet/>
      <dgm:spPr/>
      <dgm:t>
        <a:bodyPr/>
        <a:lstStyle/>
        <a:p>
          <a:endParaRPr lang="en-US"/>
        </a:p>
      </dgm:t>
    </dgm:pt>
    <dgm:pt modelId="{32758840-2B1B-4796-89CC-B42D71636875}" type="sibTrans" cxnId="{197D3ACB-4C70-4972-A3BD-F9196CFEB996}">
      <dgm:prSet/>
      <dgm:spPr/>
      <dgm:t>
        <a:bodyPr/>
        <a:lstStyle/>
        <a:p>
          <a:endParaRPr lang="en-US"/>
        </a:p>
      </dgm:t>
    </dgm:pt>
    <dgm:pt modelId="{9180F73A-9E2F-4EC8-8274-FD64DFBE0FB8}">
      <dgm:prSet phldrT="[Text]"/>
      <dgm:spPr>
        <a:solidFill>
          <a:schemeClr val="tx2">
            <a:lumMod val="20000"/>
            <a:lumOff val="80000"/>
          </a:schemeClr>
        </a:solidFill>
      </dgm:spPr>
      <dgm:t>
        <a:bodyPr/>
        <a:lstStyle/>
        <a:p>
          <a:pPr algn="just"/>
          <a:r>
            <a:rPr lang="en-US" b="1" dirty="0" smtClean="0">
              <a:solidFill>
                <a:schemeClr val="tx1"/>
              </a:solidFill>
            </a:rPr>
            <a:t>When determining whether a case is suitable for diversion , various factors are considered to determine the suitability of the case for diversion. These factors apply on a case by case basis. </a:t>
          </a:r>
          <a:endParaRPr lang="en-US" b="1" dirty="0">
            <a:solidFill>
              <a:schemeClr val="tx1"/>
            </a:solidFill>
          </a:endParaRPr>
        </a:p>
      </dgm:t>
    </dgm:pt>
    <dgm:pt modelId="{654F9017-C867-49EC-BABC-0A19E5DA2885}" type="parTrans" cxnId="{8679326B-265D-4A81-8370-BF3F0F87BB17}">
      <dgm:prSet/>
      <dgm:spPr/>
      <dgm:t>
        <a:bodyPr/>
        <a:lstStyle/>
        <a:p>
          <a:endParaRPr lang="en-US"/>
        </a:p>
      </dgm:t>
    </dgm:pt>
    <dgm:pt modelId="{85801A88-B977-4DB0-B9F5-9BE8C7AEF7BA}" type="sibTrans" cxnId="{8679326B-265D-4A81-8370-BF3F0F87BB17}">
      <dgm:prSet/>
      <dgm:spPr/>
      <dgm:t>
        <a:bodyPr/>
        <a:lstStyle/>
        <a:p>
          <a:endParaRPr lang="en-US"/>
        </a:p>
      </dgm:t>
    </dgm:pt>
    <dgm:pt modelId="{90D12076-B9A0-4170-BECA-134049BB7DEF}">
      <dgm:prSet phldrT="[Text]"/>
      <dgm:spPr>
        <a:solidFill>
          <a:srgbClr val="00B050"/>
        </a:solidFill>
      </dgm:spPr>
      <dgm:t>
        <a:bodyPr/>
        <a:lstStyle/>
        <a:p>
          <a:pPr algn="just"/>
          <a:r>
            <a:rPr lang="en-US" dirty="0" smtClean="0"/>
            <a:t> </a:t>
          </a:r>
          <a:r>
            <a:rPr lang="en-US" b="1" dirty="0" smtClean="0">
              <a:solidFill>
                <a:schemeClr val="tx1"/>
              </a:solidFill>
            </a:rPr>
            <a:t>A prosecutor must establish that all four conditions are met before proceeding to divert. </a:t>
          </a:r>
          <a:endParaRPr lang="en-US" b="1" dirty="0">
            <a:solidFill>
              <a:schemeClr val="tx1"/>
            </a:solidFill>
          </a:endParaRPr>
        </a:p>
      </dgm:t>
    </dgm:pt>
    <dgm:pt modelId="{838668E9-DEA2-48C3-9677-CF23849C61B9}" type="parTrans" cxnId="{377883F6-E634-4D16-BBD0-0DB34EF0EE13}">
      <dgm:prSet/>
      <dgm:spPr/>
      <dgm:t>
        <a:bodyPr/>
        <a:lstStyle/>
        <a:p>
          <a:endParaRPr lang="en-US"/>
        </a:p>
      </dgm:t>
    </dgm:pt>
    <dgm:pt modelId="{6C3C0426-7BEC-4D83-8A7A-C0A31BA3EC6C}" type="sibTrans" cxnId="{377883F6-E634-4D16-BBD0-0DB34EF0EE13}">
      <dgm:prSet/>
      <dgm:spPr/>
      <dgm:t>
        <a:bodyPr/>
        <a:lstStyle/>
        <a:p>
          <a:endParaRPr lang="en-US"/>
        </a:p>
      </dgm:t>
    </dgm:pt>
    <dgm:pt modelId="{64B5E9E3-5D2B-4A88-B59F-B64D9604815E}">
      <dgm:prSet phldrT="[Text]"/>
      <dgm:spPr>
        <a:solidFill>
          <a:schemeClr val="accent4">
            <a:lumMod val="20000"/>
            <a:lumOff val="80000"/>
          </a:schemeClr>
        </a:solidFill>
      </dgm:spPr>
      <dgm:t>
        <a:bodyPr/>
        <a:lstStyle/>
        <a:p>
          <a:pPr algn="just"/>
          <a:r>
            <a:rPr lang="en-US" b="1" dirty="0" smtClean="0">
              <a:solidFill>
                <a:schemeClr val="tx1"/>
              </a:solidFill>
            </a:rPr>
            <a:t>Once a decision to divert is made, a prosecutor must ensure that all stakeholders involved are communicated to and dates set to commence the diversion process. At the end of the process, a diversion Implementation plan must be prepared by a child welfare inspector.</a:t>
          </a:r>
          <a:endParaRPr lang="en-US" b="1" dirty="0">
            <a:solidFill>
              <a:schemeClr val="tx1"/>
            </a:solidFill>
          </a:endParaRPr>
        </a:p>
      </dgm:t>
    </dgm:pt>
    <dgm:pt modelId="{A38612ED-21E0-4907-8F9C-CC80BF64127A}" type="parTrans" cxnId="{F42D9A6B-9EDE-48F6-BD53-E0B299428124}">
      <dgm:prSet/>
      <dgm:spPr/>
      <dgm:t>
        <a:bodyPr/>
        <a:lstStyle/>
        <a:p>
          <a:endParaRPr lang="en-US"/>
        </a:p>
      </dgm:t>
    </dgm:pt>
    <dgm:pt modelId="{8F33FC41-28F4-4F73-87E8-668E3B7A6C3F}" type="sibTrans" cxnId="{F42D9A6B-9EDE-48F6-BD53-E0B299428124}">
      <dgm:prSet/>
      <dgm:spPr/>
      <dgm:t>
        <a:bodyPr/>
        <a:lstStyle/>
        <a:p>
          <a:endParaRPr lang="en-US"/>
        </a:p>
      </dgm:t>
    </dgm:pt>
    <dgm:pt modelId="{BC3DDBF1-8616-4C07-85D3-C35AAF5D8FE0}" type="pres">
      <dgm:prSet presAssocID="{D9A6B6D3-E2DD-4A80-AC74-BC3E1B34D516}" presName="diagram" presStyleCnt="0">
        <dgm:presLayoutVars>
          <dgm:dir/>
          <dgm:resizeHandles val="exact"/>
        </dgm:presLayoutVars>
      </dgm:prSet>
      <dgm:spPr/>
      <dgm:t>
        <a:bodyPr/>
        <a:lstStyle/>
        <a:p>
          <a:endParaRPr lang="en-US"/>
        </a:p>
      </dgm:t>
    </dgm:pt>
    <dgm:pt modelId="{D73C1384-F898-40C3-A20D-B36160D73D6D}" type="pres">
      <dgm:prSet presAssocID="{C14596E0-E4A2-479E-B3B4-8E24BC4C86EC}" presName="node" presStyleLbl="node1" presStyleIdx="0" presStyleCnt="4">
        <dgm:presLayoutVars>
          <dgm:bulletEnabled val="1"/>
        </dgm:presLayoutVars>
      </dgm:prSet>
      <dgm:spPr/>
      <dgm:t>
        <a:bodyPr/>
        <a:lstStyle/>
        <a:p>
          <a:endParaRPr lang="en-US"/>
        </a:p>
      </dgm:t>
    </dgm:pt>
    <dgm:pt modelId="{62958AF0-3B62-4EA6-A11F-C9F848E10965}" type="pres">
      <dgm:prSet presAssocID="{32758840-2B1B-4796-89CC-B42D71636875}" presName="sibTrans" presStyleCnt="0"/>
      <dgm:spPr/>
    </dgm:pt>
    <dgm:pt modelId="{E57970C2-453E-4049-A1E2-0779A1172B71}" type="pres">
      <dgm:prSet presAssocID="{9180F73A-9E2F-4EC8-8274-FD64DFBE0FB8}" presName="node" presStyleLbl="node1" presStyleIdx="1" presStyleCnt="4">
        <dgm:presLayoutVars>
          <dgm:bulletEnabled val="1"/>
        </dgm:presLayoutVars>
      </dgm:prSet>
      <dgm:spPr/>
      <dgm:t>
        <a:bodyPr/>
        <a:lstStyle/>
        <a:p>
          <a:endParaRPr lang="en-US"/>
        </a:p>
      </dgm:t>
    </dgm:pt>
    <dgm:pt modelId="{D18ACC44-14E8-4047-AA88-411E29C99442}" type="pres">
      <dgm:prSet presAssocID="{85801A88-B977-4DB0-B9F5-9BE8C7AEF7BA}" presName="sibTrans" presStyleCnt="0"/>
      <dgm:spPr/>
    </dgm:pt>
    <dgm:pt modelId="{AF21CEB4-7EA1-4886-B2EA-761B76451BBB}" type="pres">
      <dgm:prSet presAssocID="{90D12076-B9A0-4170-BECA-134049BB7DEF}" presName="node" presStyleLbl="node1" presStyleIdx="2" presStyleCnt="4">
        <dgm:presLayoutVars>
          <dgm:bulletEnabled val="1"/>
        </dgm:presLayoutVars>
      </dgm:prSet>
      <dgm:spPr/>
      <dgm:t>
        <a:bodyPr/>
        <a:lstStyle/>
        <a:p>
          <a:endParaRPr lang="en-US"/>
        </a:p>
      </dgm:t>
    </dgm:pt>
    <dgm:pt modelId="{496D66BC-C2ED-4EF8-B6C8-D1A3918ED23C}" type="pres">
      <dgm:prSet presAssocID="{6C3C0426-7BEC-4D83-8A7A-C0A31BA3EC6C}" presName="sibTrans" presStyleCnt="0"/>
      <dgm:spPr/>
    </dgm:pt>
    <dgm:pt modelId="{A783E423-F64D-4159-B8F2-2B26A9FB37F0}" type="pres">
      <dgm:prSet presAssocID="{64B5E9E3-5D2B-4A88-B59F-B64D9604815E}" presName="node" presStyleLbl="node1" presStyleIdx="3" presStyleCnt="4" custLinFactNeighborX="-2976" custLinFactNeighborY="-661">
        <dgm:presLayoutVars>
          <dgm:bulletEnabled val="1"/>
        </dgm:presLayoutVars>
      </dgm:prSet>
      <dgm:spPr/>
      <dgm:t>
        <a:bodyPr/>
        <a:lstStyle/>
        <a:p>
          <a:endParaRPr lang="en-US"/>
        </a:p>
      </dgm:t>
    </dgm:pt>
  </dgm:ptLst>
  <dgm:cxnLst>
    <dgm:cxn modelId="{51E580E2-4372-47FF-A4EB-5727B9FBFF54}" type="presOf" srcId="{D9A6B6D3-E2DD-4A80-AC74-BC3E1B34D516}" destId="{BC3DDBF1-8616-4C07-85D3-C35AAF5D8FE0}" srcOrd="0" destOrd="0" presId="urn:microsoft.com/office/officeart/2005/8/layout/default"/>
    <dgm:cxn modelId="{197D3ACB-4C70-4972-A3BD-F9196CFEB996}" srcId="{D9A6B6D3-E2DD-4A80-AC74-BC3E1B34D516}" destId="{C14596E0-E4A2-479E-B3B4-8E24BC4C86EC}" srcOrd="0" destOrd="0" parTransId="{F41B3658-209F-43D3-B65E-0ED9E356D94C}" sibTransId="{32758840-2B1B-4796-89CC-B42D71636875}"/>
    <dgm:cxn modelId="{F42D9A6B-9EDE-48F6-BD53-E0B299428124}" srcId="{D9A6B6D3-E2DD-4A80-AC74-BC3E1B34D516}" destId="{64B5E9E3-5D2B-4A88-B59F-B64D9604815E}" srcOrd="3" destOrd="0" parTransId="{A38612ED-21E0-4907-8F9C-CC80BF64127A}" sibTransId="{8F33FC41-28F4-4F73-87E8-668E3B7A6C3F}"/>
    <dgm:cxn modelId="{377883F6-E634-4D16-BBD0-0DB34EF0EE13}" srcId="{D9A6B6D3-E2DD-4A80-AC74-BC3E1B34D516}" destId="{90D12076-B9A0-4170-BECA-134049BB7DEF}" srcOrd="2" destOrd="0" parTransId="{838668E9-DEA2-48C3-9677-CF23849C61B9}" sibTransId="{6C3C0426-7BEC-4D83-8A7A-C0A31BA3EC6C}"/>
    <dgm:cxn modelId="{60DAAFB8-3CDA-459B-93D5-4B758151654C}" type="presOf" srcId="{C14596E0-E4A2-479E-B3B4-8E24BC4C86EC}" destId="{D73C1384-F898-40C3-A20D-B36160D73D6D}" srcOrd="0" destOrd="0" presId="urn:microsoft.com/office/officeart/2005/8/layout/default"/>
    <dgm:cxn modelId="{9FC5C36E-E877-4D2F-A227-B83F28BEE9D0}" type="presOf" srcId="{9180F73A-9E2F-4EC8-8274-FD64DFBE0FB8}" destId="{E57970C2-453E-4049-A1E2-0779A1172B71}" srcOrd="0" destOrd="0" presId="urn:microsoft.com/office/officeart/2005/8/layout/default"/>
    <dgm:cxn modelId="{557000BF-1FC1-439E-96F1-83FB68E829FD}" type="presOf" srcId="{64B5E9E3-5D2B-4A88-B59F-B64D9604815E}" destId="{A783E423-F64D-4159-B8F2-2B26A9FB37F0}" srcOrd="0" destOrd="0" presId="urn:microsoft.com/office/officeart/2005/8/layout/default"/>
    <dgm:cxn modelId="{8679326B-265D-4A81-8370-BF3F0F87BB17}" srcId="{D9A6B6D3-E2DD-4A80-AC74-BC3E1B34D516}" destId="{9180F73A-9E2F-4EC8-8274-FD64DFBE0FB8}" srcOrd="1" destOrd="0" parTransId="{654F9017-C867-49EC-BABC-0A19E5DA2885}" sibTransId="{85801A88-B977-4DB0-B9F5-9BE8C7AEF7BA}"/>
    <dgm:cxn modelId="{AB43AA65-7799-45AF-8CF5-C2297787F77A}" type="presOf" srcId="{90D12076-B9A0-4170-BECA-134049BB7DEF}" destId="{AF21CEB4-7EA1-4886-B2EA-761B76451BBB}" srcOrd="0" destOrd="0" presId="urn:microsoft.com/office/officeart/2005/8/layout/default"/>
    <dgm:cxn modelId="{74F758D9-85B1-49B4-A952-C7B61B1F45A0}" type="presParOf" srcId="{BC3DDBF1-8616-4C07-85D3-C35AAF5D8FE0}" destId="{D73C1384-F898-40C3-A20D-B36160D73D6D}" srcOrd="0" destOrd="0" presId="urn:microsoft.com/office/officeart/2005/8/layout/default"/>
    <dgm:cxn modelId="{F34BACCB-C077-4464-9F6F-C078BB3EE054}" type="presParOf" srcId="{BC3DDBF1-8616-4C07-85D3-C35AAF5D8FE0}" destId="{62958AF0-3B62-4EA6-A11F-C9F848E10965}" srcOrd="1" destOrd="0" presId="urn:microsoft.com/office/officeart/2005/8/layout/default"/>
    <dgm:cxn modelId="{0345E383-8571-414F-B86B-8C77BCA7954A}" type="presParOf" srcId="{BC3DDBF1-8616-4C07-85D3-C35AAF5D8FE0}" destId="{E57970C2-453E-4049-A1E2-0779A1172B71}" srcOrd="2" destOrd="0" presId="urn:microsoft.com/office/officeart/2005/8/layout/default"/>
    <dgm:cxn modelId="{7A161CFB-94EE-48FF-8E85-B1A5EF1778BB}" type="presParOf" srcId="{BC3DDBF1-8616-4C07-85D3-C35AAF5D8FE0}" destId="{D18ACC44-14E8-4047-AA88-411E29C99442}" srcOrd="3" destOrd="0" presId="urn:microsoft.com/office/officeart/2005/8/layout/default"/>
    <dgm:cxn modelId="{F1C1E356-48CB-4CBE-AFBD-8E51774F0933}" type="presParOf" srcId="{BC3DDBF1-8616-4C07-85D3-C35AAF5D8FE0}" destId="{AF21CEB4-7EA1-4886-B2EA-761B76451BBB}" srcOrd="4" destOrd="0" presId="urn:microsoft.com/office/officeart/2005/8/layout/default"/>
    <dgm:cxn modelId="{27496DEC-0568-43F3-821A-C04BC48E5490}" type="presParOf" srcId="{BC3DDBF1-8616-4C07-85D3-C35AAF5D8FE0}" destId="{496D66BC-C2ED-4EF8-B6C8-D1A3918ED23C}" srcOrd="5" destOrd="0" presId="urn:microsoft.com/office/officeart/2005/8/layout/default"/>
    <dgm:cxn modelId="{890F674C-69F9-4E9A-B0AF-4EC77B6524AD}" type="presParOf" srcId="{BC3DDBF1-8616-4C07-85D3-C35AAF5D8FE0}" destId="{A783E423-F64D-4159-B8F2-2B26A9FB37F0}"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5267FE-8E41-4AA9-A4D4-5118B9434CA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44DE81A-1C89-4B89-AA15-B7BE7A547B7E}">
      <dgm:prSet phldrT="[Text]"/>
      <dgm:spPr>
        <a:solidFill>
          <a:schemeClr val="accent6">
            <a:lumMod val="75000"/>
          </a:schemeClr>
        </a:solidFill>
      </dgm:spPr>
      <dgm:t>
        <a:bodyPr/>
        <a:lstStyle/>
        <a:p>
          <a:r>
            <a:rPr lang="en-US" b="1" dirty="0" smtClean="0">
              <a:solidFill>
                <a:schemeClr val="tx1"/>
              </a:solidFill>
            </a:rPr>
            <a:t>Inadequate resources- NPA facilitates diversion of children however, there are no resources allocated to this</a:t>
          </a:r>
          <a:r>
            <a:rPr lang="en-US" dirty="0" smtClean="0"/>
            <a:t>.  </a:t>
          </a:r>
          <a:endParaRPr lang="en-US" dirty="0"/>
        </a:p>
      </dgm:t>
    </dgm:pt>
    <dgm:pt modelId="{7D72AD93-DB9D-4756-8CA9-258E678ECFB2}" type="parTrans" cxnId="{7F0C0DEC-AAC7-4FA6-806F-B964C3443156}">
      <dgm:prSet/>
      <dgm:spPr/>
      <dgm:t>
        <a:bodyPr/>
        <a:lstStyle/>
        <a:p>
          <a:endParaRPr lang="en-US"/>
        </a:p>
      </dgm:t>
    </dgm:pt>
    <dgm:pt modelId="{7B12B258-2EE6-4F2B-A12B-C227454CBBCA}" type="sibTrans" cxnId="{7F0C0DEC-AAC7-4FA6-806F-B964C3443156}">
      <dgm:prSet/>
      <dgm:spPr/>
      <dgm:t>
        <a:bodyPr/>
        <a:lstStyle/>
        <a:p>
          <a:endParaRPr lang="en-US"/>
        </a:p>
      </dgm:t>
    </dgm:pt>
    <dgm:pt modelId="{76F92317-C551-41C2-B784-87E24151AAA0}">
      <dgm:prSet phldrT="[Text]"/>
      <dgm:spPr>
        <a:solidFill>
          <a:schemeClr val="accent1">
            <a:lumMod val="60000"/>
            <a:lumOff val="40000"/>
          </a:schemeClr>
        </a:solidFill>
      </dgm:spPr>
      <dgm:t>
        <a:bodyPr/>
        <a:lstStyle/>
        <a:p>
          <a:r>
            <a:rPr lang="en-US" b="1" dirty="0" smtClean="0">
              <a:solidFill>
                <a:schemeClr val="tx1"/>
              </a:solidFill>
            </a:rPr>
            <a:t>Inconsistent application of child justice principles</a:t>
          </a:r>
          <a:endParaRPr lang="en-US" b="1" dirty="0">
            <a:solidFill>
              <a:schemeClr val="tx1"/>
            </a:solidFill>
          </a:endParaRPr>
        </a:p>
      </dgm:t>
    </dgm:pt>
    <dgm:pt modelId="{4D9967E8-18DB-42E5-819A-8E831C251A44}" type="parTrans" cxnId="{26FAE61C-4335-427B-B08F-1669376D24EA}">
      <dgm:prSet/>
      <dgm:spPr/>
      <dgm:t>
        <a:bodyPr/>
        <a:lstStyle/>
        <a:p>
          <a:endParaRPr lang="en-US"/>
        </a:p>
      </dgm:t>
    </dgm:pt>
    <dgm:pt modelId="{565744DE-7139-4DF4-A937-2F5FE4F1AADA}" type="sibTrans" cxnId="{26FAE61C-4335-427B-B08F-1669376D24EA}">
      <dgm:prSet/>
      <dgm:spPr/>
      <dgm:t>
        <a:bodyPr/>
        <a:lstStyle/>
        <a:p>
          <a:endParaRPr lang="en-US"/>
        </a:p>
      </dgm:t>
    </dgm:pt>
    <dgm:pt modelId="{091EAA63-587B-4EA2-8E45-EB8B00ADB93F}">
      <dgm:prSet phldrT="[Text]"/>
      <dgm:spPr>
        <a:solidFill>
          <a:srgbClr val="0070C0"/>
        </a:solidFill>
      </dgm:spPr>
      <dgm:t>
        <a:bodyPr/>
        <a:lstStyle/>
        <a:p>
          <a:r>
            <a:rPr lang="en-US" b="1" dirty="0" smtClean="0">
              <a:solidFill>
                <a:schemeClr val="tx1"/>
              </a:solidFill>
            </a:rPr>
            <a:t>Cultural and societal  attitudes – societal attitudes towards children in conflict with the law is punitive and thus making it difficult for prosecutors to make to decision to divert</a:t>
          </a:r>
          <a:endParaRPr lang="en-US" b="1" dirty="0">
            <a:solidFill>
              <a:schemeClr val="tx1"/>
            </a:solidFill>
          </a:endParaRPr>
        </a:p>
      </dgm:t>
    </dgm:pt>
    <dgm:pt modelId="{FB1C4D52-F7AE-467B-8773-CA89F075B80E}" type="parTrans" cxnId="{0192089E-9A94-440D-AAF1-02F867933D3A}">
      <dgm:prSet/>
      <dgm:spPr/>
      <dgm:t>
        <a:bodyPr/>
        <a:lstStyle/>
        <a:p>
          <a:endParaRPr lang="en-US"/>
        </a:p>
      </dgm:t>
    </dgm:pt>
    <dgm:pt modelId="{0E7535CE-CD76-405B-AA5B-6979681D5459}" type="sibTrans" cxnId="{0192089E-9A94-440D-AAF1-02F867933D3A}">
      <dgm:prSet/>
      <dgm:spPr/>
      <dgm:t>
        <a:bodyPr/>
        <a:lstStyle/>
        <a:p>
          <a:endParaRPr lang="en-US"/>
        </a:p>
      </dgm:t>
    </dgm:pt>
    <dgm:pt modelId="{0CF137DC-63EE-41BE-A952-E900C4415D6D}">
      <dgm:prSet phldrT="[Text]"/>
      <dgm:spPr>
        <a:solidFill>
          <a:srgbClr val="42D2D2"/>
        </a:solidFill>
      </dgm:spPr>
      <dgm:t>
        <a:bodyPr/>
        <a:lstStyle/>
        <a:p>
          <a:r>
            <a:rPr lang="en-US" b="1" dirty="0" smtClean="0">
              <a:solidFill>
                <a:schemeClr val="tx1"/>
              </a:solidFill>
            </a:rPr>
            <a:t>Inadequate staffing of actors in the child justice system </a:t>
          </a:r>
          <a:endParaRPr lang="en-US" b="1" dirty="0">
            <a:solidFill>
              <a:schemeClr val="tx1"/>
            </a:solidFill>
          </a:endParaRPr>
        </a:p>
      </dgm:t>
    </dgm:pt>
    <dgm:pt modelId="{CA660BD0-3BC4-416F-8B81-F1EF6CB1E63C}" type="parTrans" cxnId="{92ABFB52-A6EA-4B73-A29B-F5602538FE9A}">
      <dgm:prSet/>
      <dgm:spPr/>
      <dgm:t>
        <a:bodyPr/>
        <a:lstStyle/>
        <a:p>
          <a:endParaRPr lang="en-US"/>
        </a:p>
      </dgm:t>
    </dgm:pt>
    <dgm:pt modelId="{6A884B0C-E568-4440-B8DF-1B51642816BF}" type="sibTrans" cxnId="{92ABFB52-A6EA-4B73-A29B-F5602538FE9A}">
      <dgm:prSet/>
      <dgm:spPr/>
      <dgm:t>
        <a:bodyPr/>
        <a:lstStyle/>
        <a:p>
          <a:endParaRPr lang="en-US"/>
        </a:p>
      </dgm:t>
    </dgm:pt>
    <dgm:pt modelId="{11F43047-C6A6-4A21-A42C-F1342FF3DEB0}" type="pres">
      <dgm:prSet presAssocID="{955267FE-8E41-4AA9-A4D4-5118B9434CA7}" presName="diagram" presStyleCnt="0">
        <dgm:presLayoutVars>
          <dgm:dir/>
          <dgm:resizeHandles val="exact"/>
        </dgm:presLayoutVars>
      </dgm:prSet>
      <dgm:spPr/>
      <dgm:t>
        <a:bodyPr/>
        <a:lstStyle/>
        <a:p>
          <a:endParaRPr lang="en-US"/>
        </a:p>
      </dgm:t>
    </dgm:pt>
    <dgm:pt modelId="{7F8BD851-2F73-484E-9ED5-C78A2A181A59}" type="pres">
      <dgm:prSet presAssocID="{544DE81A-1C89-4B89-AA15-B7BE7A547B7E}" presName="node" presStyleLbl="node1" presStyleIdx="0" presStyleCnt="4" custLinFactNeighborX="-390" custLinFactNeighborY="1459">
        <dgm:presLayoutVars>
          <dgm:bulletEnabled val="1"/>
        </dgm:presLayoutVars>
      </dgm:prSet>
      <dgm:spPr/>
      <dgm:t>
        <a:bodyPr/>
        <a:lstStyle/>
        <a:p>
          <a:endParaRPr lang="en-US"/>
        </a:p>
      </dgm:t>
    </dgm:pt>
    <dgm:pt modelId="{4B83D600-8FD8-4876-8E53-11A5C87C233A}" type="pres">
      <dgm:prSet presAssocID="{7B12B258-2EE6-4F2B-A12B-C227454CBBCA}" presName="sibTrans" presStyleCnt="0"/>
      <dgm:spPr/>
    </dgm:pt>
    <dgm:pt modelId="{1D62E41F-8D32-4523-AEAC-1F9B25B70C2F}" type="pres">
      <dgm:prSet presAssocID="{76F92317-C551-41C2-B784-87E24151AAA0}" presName="node" presStyleLbl="node1" presStyleIdx="1" presStyleCnt="4">
        <dgm:presLayoutVars>
          <dgm:bulletEnabled val="1"/>
        </dgm:presLayoutVars>
      </dgm:prSet>
      <dgm:spPr/>
      <dgm:t>
        <a:bodyPr/>
        <a:lstStyle/>
        <a:p>
          <a:endParaRPr lang="en-US"/>
        </a:p>
      </dgm:t>
    </dgm:pt>
    <dgm:pt modelId="{55C101D0-3392-42F8-ACAC-A49AA34EB6E9}" type="pres">
      <dgm:prSet presAssocID="{565744DE-7139-4DF4-A937-2F5FE4F1AADA}" presName="sibTrans" presStyleCnt="0"/>
      <dgm:spPr/>
    </dgm:pt>
    <dgm:pt modelId="{F54D2C80-679B-4E93-9BB9-9C2E07D727AE}" type="pres">
      <dgm:prSet presAssocID="{091EAA63-587B-4EA2-8E45-EB8B00ADB93F}" presName="node" presStyleLbl="node1" presStyleIdx="2" presStyleCnt="4">
        <dgm:presLayoutVars>
          <dgm:bulletEnabled val="1"/>
        </dgm:presLayoutVars>
      </dgm:prSet>
      <dgm:spPr/>
      <dgm:t>
        <a:bodyPr/>
        <a:lstStyle/>
        <a:p>
          <a:endParaRPr lang="en-US"/>
        </a:p>
      </dgm:t>
    </dgm:pt>
    <dgm:pt modelId="{AB9A0CB2-24D4-4908-B955-1DB9983BE767}" type="pres">
      <dgm:prSet presAssocID="{0E7535CE-CD76-405B-AA5B-6979681D5459}" presName="sibTrans" presStyleCnt="0"/>
      <dgm:spPr/>
    </dgm:pt>
    <dgm:pt modelId="{19620734-E535-418D-9C6D-549E67F6C6C7}" type="pres">
      <dgm:prSet presAssocID="{0CF137DC-63EE-41BE-A952-E900C4415D6D}" presName="node" presStyleLbl="node1" presStyleIdx="3" presStyleCnt="4">
        <dgm:presLayoutVars>
          <dgm:bulletEnabled val="1"/>
        </dgm:presLayoutVars>
      </dgm:prSet>
      <dgm:spPr/>
      <dgm:t>
        <a:bodyPr/>
        <a:lstStyle/>
        <a:p>
          <a:endParaRPr lang="en-US"/>
        </a:p>
      </dgm:t>
    </dgm:pt>
  </dgm:ptLst>
  <dgm:cxnLst>
    <dgm:cxn modelId="{26FAE61C-4335-427B-B08F-1669376D24EA}" srcId="{955267FE-8E41-4AA9-A4D4-5118B9434CA7}" destId="{76F92317-C551-41C2-B784-87E24151AAA0}" srcOrd="1" destOrd="0" parTransId="{4D9967E8-18DB-42E5-819A-8E831C251A44}" sibTransId="{565744DE-7139-4DF4-A937-2F5FE4F1AADA}"/>
    <dgm:cxn modelId="{8A5CDFF0-5256-4171-8C47-489757C7E45A}" type="presOf" srcId="{955267FE-8E41-4AA9-A4D4-5118B9434CA7}" destId="{11F43047-C6A6-4A21-A42C-F1342FF3DEB0}" srcOrd="0" destOrd="0" presId="urn:microsoft.com/office/officeart/2005/8/layout/default"/>
    <dgm:cxn modelId="{F5BED1A4-90E9-4FB7-9FAB-A23D481797EE}" type="presOf" srcId="{76F92317-C551-41C2-B784-87E24151AAA0}" destId="{1D62E41F-8D32-4523-AEAC-1F9B25B70C2F}" srcOrd="0" destOrd="0" presId="urn:microsoft.com/office/officeart/2005/8/layout/default"/>
    <dgm:cxn modelId="{CC18FC65-D7F8-405D-AD89-E4D12C868A51}" type="presOf" srcId="{0CF137DC-63EE-41BE-A952-E900C4415D6D}" destId="{19620734-E535-418D-9C6D-549E67F6C6C7}" srcOrd="0" destOrd="0" presId="urn:microsoft.com/office/officeart/2005/8/layout/default"/>
    <dgm:cxn modelId="{0192089E-9A94-440D-AAF1-02F867933D3A}" srcId="{955267FE-8E41-4AA9-A4D4-5118B9434CA7}" destId="{091EAA63-587B-4EA2-8E45-EB8B00ADB93F}" srcOrd="2" destOrd="0" parTransId="{FB1C4D52-F7AE-467B-8773-CA89F075B80E}" sibTransId="{0E7535CE-CD76-405B-AA5B-6979681D5459}"/>
    <dgm:cxn modelId="{92ABFB52-A6EA-4B73-A29B-F5602538FE9A}" srcId="{955267FE-8E41-4AA9-A4D4-5118B9434CA7}" destId="{0CF137DC-63EE-41BE-A952-E900C4415D6D}" srcOrd="3" destOrd="0" parTransId="{CA660BD0-3BC4-416F-8B81-F1EF6CB1E63C}" sibTransId="{6A884B0C-E568-4440-B8DF-1B51642816BF}"/>
    <dgm:cxn modelId="{7F0C0DEC-AAC7-4FA6-806F-B964C3443156}" srcId="{955267FE-8E41-4AA9-A4D4-5118B9434CA7}" destId="{544DE81A-1C89-4B89-AA15-B7BE7A547B7E}" srcOrd="0" destOrd="0" parTransId="{7D72AD93-DB9D-4756-8CA9-258E678ECFB2}" sibTransId="{7B12B258-2EE6-4F2B-A12B-C227454CBBCA}"/>
    <dgm:cxn modelId="{C95293CA-FE1C-444A-9B41-7E67FE52B970}" type="presOf" srcId="{091EAA63-587B-4EA2-8E45-EB8B00ADB93F}" destId="{F54D2C80-679B-4E93-9BB9-9C2E07D727AE}" srcOrd="0" destOrd="0" presId="urn:microsoft.com/office/officeart/2005/8/layout/default"/>
    <dgm:cxn modelId="{9E417FE4-3D50-4C46-9956-C240B10D1600}" type="presOf" srcId="{544DE81A-1C89-4B89-AA15-B7BE7A547B7E}" destId="{7F8BD851-2F73-484E-9ED5-C78A2A181A59}" srcOrd="0" destOrd="0" presId="urn:microsoft.com/office/officeart/2005/8/layout/default"/>
    <dgm:cxn modelId="{A4BB7E29-A004-4131-8858-949FADCA2228}" type="presParOf" srcId="{11F43047-C6A6-4A21-A42C-F1342FF3DEB0}" destId="{7F8BD851-2F73-484E-9ED5-C78A2A181A59}" srcOrd="0" destOrd="0" presId="urn:microsoft.com/office/officeart/2005/8/layout/default"/>
    <dgm:cxn modelId="{54F8F37C-CB53-491D-90DC-90D20998C2D1}" type="presParOf" srcId="{11F43047-C6A6-4A21-A42C-F1342FF3DEB0}" destId="{4B83D600-8FD8-4876-8E53-11A5C87C233A}" srcOrd="1" destOrd="0" presId="urn:microsoft.com/office/officeart/2005/8/layout/default"/>
    <dgm:cxn modelId="{6CBA9D8B-C8FA-4B1F-8DED-7F40C5F934F5}" type="presParOf" srcId="{11F43047-C6A6-4A21-A42C-F1342FF3DEB0}" destId="{1D62E41F-8D32-4523-AEAC-1F9B25B70C2F}" srcOrd="2" destOrd="0" presId="urn:microsoft.com/office/officeart/2005/8/layout/default"/>
    <dgm:cxn modelId="{0D795D00-29EB-4FC4-B42D-99CA704C0042}" type="presParOf" srcId="{11F43047-C6A6-4A21-A42C-F1342FF3DEB0}" destId="{55C101D0-3392-42F8-ACAC-A49AA34EB6E9}" srcOrd="3" destOrd="0" presId="urn:microsoft.com/office/officeart/2005/8/layout/default"/>
    <dgm:cxn modelId="{CD69530C-8420-461C-A336-F89FA31FC4E7}" type="presParOf" srcId="{11F43047-C6A6-4A21-A42C-F1342FF3DEB0}" destId="{F54D2C80-679B-4E93-9BB9-9C2E07D727AE}" srcOrd="4" destOrd="0" presId="urn:microsoft.com/office/officeart/2005/8/layout/default"/>
    <dgm:cxn modelId="{392F7D30-207C-482F-B1E3-1A259C8EA0C5}" type="presParOf" srcId="{11F43047-C6A6-4A21-A42C-F1342FF3DEB0}" destId="{AB9A0CB2-24D4-4908-B955-1DB9983BE767}" srcOrd="5" destOrd="0" presId="urn:microsoft.com/office/officeart/2005/8/layout/default"/>
    <dgm:cxn modelId="{C76B8084-03C6-4C24-ADCC-571D19338D7E}" type="presParOf" srcId="{11F43047-C6A6-4A21-A42C-F1342FF3DEB0}" destId="{19620734-E535-418D-9C6D-549E67F6C6C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EF119E-3199-42E8-A135-4060CFF03A9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77F7253-CDF1-4244-AFED-983CD1E70D44}">
      <dgm:prSet phldrT="[Text]"/>
      <dgm:spPr>
        <a:solidFill>
          <a:schemeClr val="accent6">
            <a:lumMod val="75000"/>
          </a:schemeClr>
        </a:solidFill>
      </dgm:spPr>
      <dgm:t>
        <a:bodyPr/>
        <a:lstStyle/>
        <a:p>
          <a:r>
            <a:rPr lang="en-US" b="1" dirty="0" smtClean="0">
              <a:solidFill>
                <a:schemeClr val="tx1"/>
              </a:solidFill>
            </a:rPr>
            <a:t>Lack of accredited diversion service providers and comprehensive diversion programmes</a:t>
          </a:r>
          <a:endParaRPr lang="en-US" b="1" dirty="0">
            <a:solidFill>
              <a:schemeClr val="tx1"/>
            </a:solidFill>
          </a:endParaRPr>
        </a:p>
      </dgm:t>
    </dgm:pt>
    <dgm:pt modelId="{5B4BE6DA-A775-44A5-8887-726EA625D36D}" type="parTrans" cxnId="{09A2C448-A95D-4D16-A61D-7A05488A7F92}">
      <dgm:prSet/>
      <dgm:spPr/>
      <dgm:t>
        <a:bodyPr/>
        <a:lstStyle/>
        <a:p>
          <a:endParaRPr lang="en-US"/>
        </a:p>
      </dgm:t>
    </dgm:pt>
    <dgm:pt modelId="{EDEDB009-987F-4A92-858D-E0DA418BCA8C}" type="sibTrans" cxnId="{09A2C448-A95D-4D16-A61D-7A05488A7F92}">
      <dgm:prSet/>
      <dgm:spPr/>
      <dgm:t>
        <a:bodyPr/>
        <a:lstStyle/>
        <a:p>
          <a:endParaRPr lang="en-US"/>
        </a:p>
      </dgm:t>
    </dgm:pt>
    <dgm:pt modelId="{A320ACBD-6077-4F8D-8233-D0238C10C255}">
      <dgm:prSet phldrT="[Text]"/>
      <dgm:spPr>
        <a:solidFill>
          <a:schemeClr val="accent1">
            <a:lumMod val="60000"/>
            <a:lumOff val="40000"/>
          </a:schemeClr>
        </a:solidFill>
      </dgm:spPr>
      <dgm:t>
        <a:bodyPr/>
        <a:lstStyle/>
        <a:p>
          <a:r>
            <a:rPr lang="en-US" b="1" dirty="0" smtClean="0">
              <a:solidFill>
                <a:schemeClr val="tx1"/>
              </a:solidFill>
            </a:rPr>
            <a:t>Inadequate assessment of children (social Welfare reports) attributed to inadequate child welfare inspectors</a:t>
          </a:r>
          <a:endParaRPr lang="en-US" b="1" dirty="0">
            <a:solidFill>
              <a:schemeClr val="tx1"/>
            </a:solidFill>
          </a:endParaRPr>
        </a:p>
      </dgm:t>
    </dgm:pt>
    <dgm:pt modelId="{FB1DE184-7C30-4E51-8AA9-874484DC8CB2}" type="parTrans" cxnId="{A46E74B4-7A2E-4A81-A71C-0024C1E17CCE}">
      <dgm:prSet/>
      <dgm:spPr/>
      <dgm:t>
        <a:bodyPr/>
        <a:lstStyle/>
        <a:p>
          <a:endParaRPr lang="en-US"/>
        </a:p>
      </dgm:t>
    </dgm:pt>
    <dgm:pt modelId="{E8FD3007-7ABD-4ACD-81F9-0E2FE66D7EED}" type="sibTrans" cxnId="{A46E74B4-7A2E-4A81-A71C-0024C1E17CCE}">
      <dgm:prSet/>
      <dgm:spPr/>
      <dgm:t>
        <a:bodyPr/>
        <a:lstStyle/>
        <a:p>
          <a:endParaRPr lang="en-US"/>
        </a:p>
      </dgm:t>
    </dgm:pt>
    <dgm:pt modelId="{D42EBB22-982A-4A4E-A7C7-117519770DA3}">
      <dgm:prSet phldrT="[Text]"/>
      <dgm:spPr>
        <a:solidFill>
          <a:srgbClr val="00B0F0"/>
        </a:solidFill>
      </dgm:spPr>
      <dgm:t>
        <a:bodyPr/>
        <a:lstStyle/>
        <a:p>
          <a:r>
            <a:rPr lang="en-US" b="1" dirty="0" smtClean="0">
              <a:solidFill>
                <a:schemeClr val="tx1"/>
              </a:solidFill>
            </a:rPr>
            <a:t>Age determination not  done at earliest point thereby causing delays in the determination of matters in the courts of law.</a:t>
          </a:r>
          <a:endParaRPr lang="en-US" b="1" dirty="0">
            <a:solidFill>
              <a:schemeClr val="tx1"/>
            </a:solidFill>
          </a:endParaRPr>
        </a:p>
      </dgm:t>
    </dgm:pt>
    <dgm:pt modelId="{ABD82DCE-B252-4C2B-8571-42ADC1653FF4}" type="parTrans" cxnId="{0277B96F-EDC9-4D5E-ACB1-AE239679AF31}">
      <dgm:prSet/>
      <dgm:spPr/>
      <dgm:t>
        <a:bodyPr/>
        <a:lstStyle/>
        <a:p>
          <a:endParaRPr lang="en-US"/>
        </a:p>
      </dgm:t>
    </dgm:pt>
    <dgm:pt modelId="{874F8E5A-4CAB-403B-9F89-972B89C28CA9}" type="sibTrans" cxnId="{0277B96F-EDC9-4D5E-ACB1-AE239679AF31}">
      <dgm:prSet/>
      <dgm:spPr/>
      <dgm:t>
        <a:bodyPr/>
        <a:lstStyle/>
        <a:p>
          <a:endParaRPr lang="en-US"/>
        </a:p>
      </dgm:t>
    </dgm:pt>
    <dgm:pt modelId="{C5C0815A-B5B4-4F28-A15F-78EAD2A23C58}">
      <dgm:prSet phldrT="[Text]"/>
      <dgm:spPr>
        <a:solidFill>
          <a:srgbClr val="92D050"/>
        </a:solidFill>
      </dgm:spPr>
      <dgm:t>
        <a:bodyPr/>
        <a:lstStyle/>
        <a:p>
          <a:r>
            <a:rPr lang="en-US" b="1" dirty="0" smtClean="0">
              <a:solidFill>
                <a:schemeClr val="tx1"/>
              </a:solidFill>
            </a:rPr>
            <a:t>Different interpretation of provisions of the Children’s Code Act by the courts of law. E.g. the definition of the age of child by the courts</a:t>
          </a:r>
        </a:p>
        <a:p>
          <a:r>
            <a:rPr lang="en-US" b="1" dirty="0" smtClean="0">
              <a:solidFill>
                <a:schemeClr val="tx1"/>
              </a:solidFill>
            </a:rPr>
            <a:t>THE people V James Mwanza and 9 others.</a:t>
          </a:r>
        </a:p>
        <a:p>
          <a:r>
            <a:rPr lang="en-US" b="1" dirty="0" smtClean="0">
              <a:solidFill>
                <a:schemeClr val="tx1"/>
              </a:solidFill>
            </a:rPr>
            <a:t>The People v Angel Mulenga and Danny Chileshe</a:t>
          </a:r>
          <a:endParaRPr lang="en-US" b="1" dirty="0">
            <a:solidFill>
              <a:schemeClr val="tx1"/>
            </a:solidFill>
          </a:endParaRPr>
        </a:p>
      </dgm:t>
    </dgm:pt>
    <dgm:pt modelId="{1E6D3583-BFAA-4FA7-91DB-8F2E8523C502}" type="parTrans" cxnId="{7D6B9A6E-1E9D-4F21-A2B7-E9BAAD0132D1}">
      <dgm:prSet/>
      <dgm:spPr/>
      <dgm:t>
        <a:bodyPr/>
        <a:lstStyle/>
        <a:p>
          <a:endParaRPr lang="en-US"/>
        </a:p>
      </dgm:t>
    </dgm:pt>
    <dgm:pt modelId="{4C859B61-9881-4764-BAD8-03D68064AB72}" type="sibTrans" cxnId="{7D6B9A6E-1E9D-4F21-A2B7-E9BAAD0132D1}">
      <dgm:prSet/>
      <dgm:spPr/>
      <dgm:t>
        <a:bodyPr/>
        <a:lstStyle/>
        <a:p>
          <a:endParaRPr lang="en-US"/>
        </a:p>
      </dgm:t>
    </dgm:pt>
    <dgm:pt modelId="{4D476716-8C6F-4648-8D10-71D6D31B7B50}" type="pres">
      <dgm:prSet presAssocID="{98EF119E-3199-42E8-A135-4060CFF03A98}" presName="diagram" presStyleCnt="0">
        <dgm:presLayoutVars>
          <dgm:dir/>
          <dgm:resizeHandles val="exact"/>
        </dgm:presLayoutVars>
      </dgm:prSet>
      <dgm:spPr/>
      <dgm:t>
        <a:bodyPr/>
        <a:lstStyle/>
        <a:p>
          <a:endParaRPr lang="en-US"/>
        </a:p>
      </dgm:t>
    </dgm:pt>
    <dgm:pt modelId="{FE8FC85D-321B-4EB8-9B7D-76D90ADE750C}" type="pres">
      <dgm:prSet presAssocID="{A77F7253-CDF1-4244-AFED-983CD1E70D44}" presName="node" presStyleLbl="node1" presStyleIdx="0" presStyleCnt="4">
        <dgm:presLayoutVars>
          <dgm:bulletEnabled val="1"/>
        </dgm:presLayoutVars>
      </dgm:prSet>
      <dgm:spPr/>
      <dgm:t>
        <a:bodyPr/>
        <a:lstStyle/>
        <a:p>
          <a:endParaRPr lang="en-US"/>
        </a:p>
      </dgm:t>
    </dgm:pt>
    <dgm:pt modelId="{796688B3-4590-4B51-814F-EE4DCEC6ECB3}" type="pres">
      <dgm:prSet presAssocID="{EDEDB009-987F-4A92-858D-E0DA418BCA8C}" presName="sibTrans" presStyleCnt="0"/>
      <dgm:spPr/>
    </dgm:pt>
    <dgm:pt modelId="{78B94E25-B9C0-40EB-91CC-B8EA8256D0A1}" type="pres">
      <dgm:prSet presAssocID="{A320ACBD-6077-4F8D-8233-D0238C10C255}" presName="node" presStyleLbl="node1" presStyleIdx="1" presStyleCnt="4">
        <dgm:presLayoutVars>
          <dgm:bulletEnabled val="1"/>
        </dgm:presLayoutVars>
      </dgm:prSet>
      <dgm:spPr/>
      <dgm:t>
        <a:bodyPr/>
        <a:lstStyle/>
        <a:p>
          <a:endParaRPr lang="en-US"/>
        </a:p>
      </dgm:t>
    </dgm:pt>
    <dgm:pt modelId="{EE7AE765-1E42-4DE2-97B8-3E06ECF9C5FB}" type="pres">
      <dgm:prSet presAssocID="{E8FD3007-7ABD-4ACD-81F9-0E2FE66D7EED}" presName="sibTrans" presStyleCnt="0"/>
      <dgm:spPr/>
    </dgm:pt>
    <dgm:pt modelId="{81A8AA2B-8D49-4530-ABC0-ADAE0ED8BFD5}" type="pres">
      <dgm:prSet presAssocID="{D42EBB22-982A-4A4E-A7C7-117519770DA3}" presName="node" presStyleLbl="node1" presStyleIdx="2" presStyleCnt="4">
        <dgm:presLayoutVars>
          <dgm:bulletEnabled val="1"/>
        </dgm:presLayoutVars>
      </dgm:prSet>
      <dgm:spPr/>
      <dgm:t>
        <a:bodyPr/>
        <a:lstStyle/>
        <a:p>
          <a:endParaRPr lang="en-US"/>
        </a:p>
      </dgm:t>
    </dgm:pt>
    <dgm:pt modelId="{6136A44A-0E12-46A9-8604-83DAFF52090B}" type="pres">
      <dgm:prSet presAssocID="{874F8E5A-4CAB-403B-9F89-972B89C28CA9}" presName="sibTrans" presStyleCnt="0"/>
      <dgm:spPr/>
    </dgm:pt>
    <dgm:pt modelId="{23595DA5-B098-4D28-8EE2-73C999199C9E}" type="pres">
      <dgm:prSet presAssocID="{C5C0815A-B5B4-4F28-A15F-78EAD2A23C58}" presName="node" presStyleLbl="node1" presStyleIdx="3" presStyleCnt="4">
        <dgm:presLayoutVars>
          <dgm:bulletEnabled val="1"/>
        </dgm:presLayoutVars>
      </dgm:prSet>
      <dgm:spPr/>
      <dgm:t>
        <a:bodyPr/>
        <a:lstStyle/>
        <a:p>
          <a:endParaRPr lang="en-US"/>
        </a:p>
      </dgm:t>
    </dgm:pt>
  </dgm:ptLst>
  <dgm:cxnLst>
    <dgm:cxn modelId="{FA77F09E-D370-4661-8382-7EF5926CDE16}" type="presOf" srcId="{D42EBB22-982A-4A4E-A7C7-117519770DA3}" destId="{81A8AA2B-8D49-4530-ABC0-ADAE0ED8BFD5}" srcOrd="0" destOrd="0" presId="urn:microsoft.com/office/officeart/2005/8/layout/default"/>
    <dgm:cxn modelId="{09CA27F9-C818-4996-B1E9-C6CA17063EB6}" type="presOf" srcId="{A77F7253-CDF1-4244-AFED-983CD1E70D44}" destId="{FE8FC85D-321B-4EB8-9B7D-76D90ADE750C}" srcOrd="0" destOrd="0" presId="urn:microsoft.com/office/officeart/2005/8/layout/default"/>
    <dgm:cxn modelId="{7D6B9A6E-1E9D-4F21-A2B7-E9BAAD0132D1}" srcId="{98EF119E-3199-42E8-A135-4060CFF03A98}" destId="{C5C0815A-B5B4-4F28-A15F-78EAD2A23C58}" srcOrd="3" destOrd="0" parTransId="{1E6D3583-BFAA-4FA7-91DB-8F2E8523C502}" sibTransId="{4C859B61-9881-4764-BAD8-03D68064AB72}"/>
    <dgm:cxn modelId="{2CCA26C4-5952-4D9A-BD69-2865A4390171}" type="presOf" srcId="{A320ACBD-6077-4F8D-8233-D0238C10C255}" destId="{78B94E25-B9C0-40EB-91CC-B8EA8256D0A1}" srcOrd="0" destOrd="0" presId="urn:microsoft.com/office/officeart/2005/8/layout/default"/>
    <dgm:cxn modelId="{A46E74B4-7A2E-4A81-A71C-0024C1E17CCE}" srcId="{98EF119E-3199-42E8-A135-4060CFF03A98}" destId="{A320ACBD-6077-4F8D-8233-D0238C10C255}" srcOrd="1" destOrd="0" parTransId="{FB1DE184-7C30-4E51-8AA9-874484DC8CB2}" sibTransId="{E8FD3007-7ABD-4ACD-81F9-0E2FE66D7EED}"/>
    <dgm:cxn modelId="{0277B96F-EDC9-4D5E-ACB1-AE239679AF31}" srcId="{98EF119E-3199-42E8-A135-4060CFF03A98}" destId="{D42EBB22-982A-4A4E-A7C7-117519770DA3}" srcOrd="2" destOrd="0" parTransId="{ABD82DCE-B252-4C2B-8571-42ADC1653FF4}" sibTransId="{874F8E5A-4CAB-403B-9F89-972B89C28CA9}"/>
    <dgm:cxn modelId="{93CD69DB-95EE-4D0B-9689-4ED5976DD228}" type="presOf" srcId="{98EF119E-3199-42E8-A135-4060CFF03A98}" destId="{4D476716-8C6F-4648-8D10-71D6D31B7B50}" srcOrd="0" destOrd="0" presId="urn:microsoft.com/office/officeart/2005/8/layout/default"/>
    <dgm:cxn modelId="{09A2C448-A95D-4D16-A61D-7A05488A7F92}" srcId="{98EF119E-3199-42E8-A135-4060CFF03A98}" destId="{A77F7253-CDF1-4244-AFED-983CD1E70D44}" srcOrd="0" destOrd="0" parTransId="{5B4BE6DA-A775-44A5-8887-726EA625D36D}" sibTransId="{EDEDB009-987F-4A92-858D-E0DA418BCA8C}"/>
    <dgm:cxn modelId="{FBA3EE19-5B4D-42E8-A035-73EA2E6C53D0}" type="presOf" srcId="{C5C0815A-B5B4-4F28-A15F-78EAD2A23C58}" destId="{23595DA5-B098-4D28-8EE2-73C999199C9E}" srcOrd="0" destOrd="0" presId="urn:microsoft.com/office/officeart/2005/8/layout/default"/>
    <dgm:cxn modelId="{C57956CD-A71E-4DC7-A55D-0DB6C695B280}" type="presParOf" srcId="{4D476716-8C6F-4648-8D10-71D6D31B7B50}" destId="{FE8FC85D-321B-4EB8-9B7D-76D90ADE750C}" srcOrd="0" destOrd="0" presId="urn:microsoft.com/office/officeart/2005/8/layout/default"/>
    <dgm:cxn modelId="{A7F6D192-C598-459C-A1FB-3603BABB1D8D}" type="presParOf" srcId="{4D476716-8C6F-4648-8D10-71D6D31B7B50}" destId="{796688B3-4590-4B51-814F-EE4DCEC6ECB3}" srcOrd="1" destOrd="0" presId="urn:microsoft.com/office/officeart/2005/8/layout/default"/>
    <dgm:cxn modelId="{6FEFE6A7-D9D4-4407-94C0-78833AEB1984}" type="presParOf" srcId="{4D476716-8C6F-4648-8D10-71D6D31B7B50}" destId="{78B94E25-B9C0-40EB-91CC-B8EA8256D0A1}" srcOrd="2" destOrd="0" presId="urn:microsoft.com/office/officeart/2005/8/layout/default"/>
    <dgm:cxn modelId="{97EDB354-261A-42CE-8C79-A169FCFA38AC}" type="presParOf" srcId="{4D476716-8C6F-4648-8D10-71D6D31B7B50}" destId="{EE7AE765-1E42-4DE2-97B8-3E06ECF9C5FB}" srcOrd="3" destOrd="0" presId="urn:microsoft.com/office/officeart/2005/8/layout/default"/>
    <dgm:cxn modelId="{2C891540-F8F0-4904-8C87-2FA87B0BB410}" type="presParOf" srcId="{4D476716-8C6F-4648-8D10-71D6D31B7B50}" destId="{81A8AA2B-8D49-4530-ABC0-ADAE0ED8BFD5}" srcOrd="4" destOrd="0" presId="urn:microsoft.com/office/officeart/2005/8/layout/default"/>
    <dgm:cxn modelId="{BF7F1627-4416-416C-9591-A36D01C9DC4D}" type="presParOf" srcId="{4D476716-8C6F-4648-8D10-71D6D31B7B50}" destId="{6136A44A-0E12-46A9-8604-83DAFF52090B}" srcOrd="5" destOrd="0" presId="urn:microsoft.com/office/officeart/2005/8/layout/default"/>
    <dgm:cxn modelId="{72AE6979-563B-49B9-9E5A-D7D1E522BB3B}" type="presParOf" srcId="{4D476716-8C6F-4648-8D10-71D6D31B7B50}" destId="{23595DA5-B098-4D28-8EE2-73C999199C9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0534D1D-15D6-4D5A-BB61-4A36A52F2D0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DE9F762-765D-44CD-8747-8ED7BBC29BD3}">
      <dgm:prSet phldrT="[Text]"/>
      <dgm:spPr>
        <a:solidFill>
          <a:schemeClr val="accent2"/>
        </a:solidFill>
      </dgm:spPr>
      <dgm:t>
        <a:bodyPr/>
        <a:lstStyle/>
        <a:p>
          <a:r>
            <a:rPr lang="en-US" b="1" dirty="0" smtClean="0">
              <a:solidFill>
                <a:schemeClr val="tx1"/>
              </a:solidFill>
            </a:rPr>
            <a:t>Inadequate methods to manage the behaviour of children who commit heinous crimes ) </a:t>
          </a:r>
        </a:p>
        <a:p>
          <a:r>
            <a:rPr lang="en-US" b="1" dirty="0" smtClean="0">
              <a:solidFill>
                <a:schemeClr val="tx1"/>
              </a:solidFill>
            </a:rPr>
            <a:t>Abraham Phiri v The People</a:t>
          </a:r>
          <a:endParaRPr lang="en-US" b="1" dirty="0">
            <a:solidFill>
              <a:schemeClr val="tx1"/>
            </a:solidFill>
          </a:endParaRPr>
        </a:p>
      </dgm:t>
    </dgm:pt>
    <dgm:pt modelId="{4E9A98EB-4828-4EE8-A2CC-21B8C4A433D4}" type="parTrans" cxnId="{2A11EEFB-2CC0-49C2-9D00-DBB9D834ED8C}">
      <dgm:prSet/>
      <dgm:spPr/>
      <dgm:t>
        <a:bodyPr/>
        <a:lstStyle/>
        <a:p>
          <a:endParaRPr lang="en-US"/>
        </a:p>
      </dgm:t>
    </dgm:pt>
    <dgm:pt modelId="{7FBABF01-9EB2-4A59-B24D-71E0F2906419}" type="sibTrans" cxnId="{2A11EEFB-2CC0-49C2-9D00-DBB9D834ED8C}">
      <dgm:prSet/>
      <dgm:spPr/>
      <dgm:t>
        <a:bodyPr/>
        <a:lstStyle/>
        <a:p>
          <a:endParaRPr lang="en-US"/>
        </a:p>
      </dgm:t>
    </dgm:pt>
    <dgm:pt modelId="{2CC1A1AF-3A71-4146-8308-E5259C671C62}">
      <dgm:prSet phldrT="[Text]"/>
      <dgm:spPr>
        <a:solidFill>
          <a:schemeClr val="accent6"/>
        </a:solidFill>
      </dgm:spPr>
      <dgm:t>
        <a:bodyPr/>
        <a:lstStyle/>
        <a:p>
          <a:r>
            <a:rPr lang="en-US" b="1" dirty="0" smtClean="0">
              <a:solidFill>
                <a:schemeClr val="tx1"/>
              </a:solidFill>
            </a:rPr>
            <a:t>High rate of recidivism attributed to the failure to deal with the underlying cause of the behaviour exhibited by a child. </a:t>
          </a:r>
        </a:p>
        <a:p>
          <a:r>
            <a:rPr lang="en-US" b="1" dirty="0" smtClean="0">
              <a:solidFill>
                <a:schemeClr val="tx1"/>
              </a:solidFill>
            </a:rPr>
            <a:t> The People v Windy </a:t>
          </a:r>
          <a:r>
            <a:rPr lang="en-US" b="1" dirty="0" err="1" smtClean="0">
              <a:solidFill>
                <a:schemeClr val="tx1"/>
              </a:solidFill>
            </a:rPr>
            <a:t>Likolo</a:t>
          </a:r>
          <a:r>
            <a:rPr lang="en-US" b="1" dirty="0" smtClean="0">
              <a:solidFill>
                <a:schemeClr val="tx1"/>
              </a:solidFill>
            </a:rPr>
            <a:t>-</a:t>
          </a:r>
          <a:r>
            <a:rPr lang="en-US" dirty="0" smtClean="0"/>
            <a:t>.</a:t>
          </a:r>
          <a:endParaRPr lang="en-US" dirty="0"/>
        </a:p>
      </dgm:t>
    </dgm:pt>
    <dgm:pt modelId="{7F6C1FBB-970A-4974-9637-2CC6497BA1AA}" type="parTrans" cxnId="{B63E37A6-1C23-4D5D-AC17-B53A10477ED9}">
      <dgm:prSet/>
      <dgm:spPr/>
      <dgm:t>
        <a:bodyPr/>
        <a:lstStyle/>
        <a:p>
          <a:endParaRPr lang="en-US"/>
        </a:p>
      </dgm:t>
    </dgm:pt>
    <dgm:pt modelId="{CF4A9C96-274A-4ACD-AFDC-C1F150F6AFD6}" type="sibTrans" cxnId="{B63E37A6-1C23-4D5D-AC17-B53A10477ED9}">
      <dgm:prSet/>
      <dgm:spPr/>
      <dgm:t>
        <a:bodyPr/>
        <a:lstStyle/>
        <a:p>
          <a:endParaRPr lang="en-US"/>
        </a:p>
      </dgm:t>
    </dgm:pt>
    <dgm:pt modelId="{F09843E6-C1FA-4B49-9FD8-131453323FF0}">
      <dgm:prSet phldrT="[Text]"/>
      <dgm:spPr>
        <a:solidFill>
          <a:srgbClr val="7030A0"/>
        </a:solidFill>
      </dgm:spPr>
      <dgm:t>
        <a:bodyPr/>
        <a:lstStyle/>
        <a:p>
          <a:r>
            <a:rPr lang="en-US" b="1" dirty="0" smtClean="0">
              <a:solidFill>
                <a:schemeClr val="tx1"/>
              </a:solidFill>
            </a:rPr>
            <a:t>Delay in the conclusion of the cases. Required to conclude a case in 6 months </a:t>
          </a:r>
          <a:endParaRPr lang="en-US" b="1" dirty="0">
            <a:solidFill>
              <a:schemeClr val="tx1"/>
            </a:solidFill>
          </a:endParaRPr>
        </a:p>
      </dgm:t>
    </dgm:pt>
    <dgm:pt modelId="{69F14F05-DA9B-42E7-B322-DAF3CD672387}" type="parTrans" cxnId="{AD08E84F-2A66-4168-8DDE-2B04CD18C8DC}">
      <dgm:prSet/>
      <dgm:spPr/>
      <dgm:t>
        <a:bodyPr/>
        <a:lstStyle/>
        <a:p>
          <a:endParaRPr lang="en-US"/>
        </a:p>
      </dgm:t>
    </dgm:pt>
    <dgm:pt modelId="{2BF256F3-0629-4635-B081-6E61927944F6}" type="sibTrans" cxnId="{AD08E84F-2A66-4168-8DDE-2B04CD18C8DC}">
      <dgm:prSet/>
      <dgm:spPr/>
      <dgm:t>
        <a:bodyPr/>
        <a:lstStyle/>
        <a:p>
          <a:endParaRPr lang="en-US"/>
        </a:p>
      </dgm:t>
    </dgm:pt>
    <dgm:pt modelId="{0EAD8F53-6E57-4C4A-AA19-1A85494FE4B3}">
      <dgm:prSet phldrT="[Text]"/>
      <dgm:spPr>
        <a:solidFill>
          <a:schemeClr val="accent1">
            <a:lumMod val="40000"/>
            <a:lumOff val="60000"/>
          </a:schemeClr>
        </a:solidFill>
      </dgm:spPr>
      <dgm:t>
        <a:bodyPr/>
        <a:lstStyle/>
        <a:p>
          <a:r>
            <a:rPr lang="en-US" b="1" dirty="0" smtClean="0">
              <a:solidFill>
                <a:schemeClr val="tx1"/>
              </a:solidFill>
            </a:rPr>
            <a:t>Actors not specifically trained in child justice matters</a:t>
          </a:r>
          <a:endParaRPr lang="en-US" b="1" dirty="0">
            <a:solidFill>
              <a:schemeClr val="tx1"/>
            </a:solidFill>
          </a:endParaRPr>
        </a:p>
      </dgm:t>
    </dgm:pt>
    <dgm:pt modelId="{3D9FFAC3-B7D9-45A7-9673-68FC13256888}" type="parTrans" cxnId="{128A7B8F-1C8A-4C46-8329-2132B7342B79}">
      <dgm:prSet/>
      <dgm:spPr/>
      <dgm:t>
        <a:bodyPr/>
        <a:lstStyle/>
        <a:p>
          <a:endParaRPr lang="en-US"/>
        </a:p>
      </dgm:t>
    </dgm:pt>
    <dgm:pt modelId="{1F3919C4-CA5C-4DC4-AE78-E7F19F8752BA}" type="sibTrans" cxnId="{128A7B8F-1C8A-4C46-8329-2132B7342B79}">
      <dgm:prSet/>
      <dgm:spPr/>
      <dgm:t>
        <a:bodyPr/>
        <a:lstStyle/>
        <a:p>
          <a:endParaRPr lang="en-US"/>
        </a:p>
      </dgm:t>
    </dgm:pt>
    <dgm:pt modelId="{8F312366-3B8A-44C0-8A09-B9ACCB09260D}" type="pres">
      <dgm:prSet presAssocID="{F0534D1D-15D6-4D5A-BB61-4A36A52F2D05}" presName="diagram" presStyleCnt="0">
        <dgm:presLayoutVars>
          <dgm:dir/>
          <dgm:resizeHandles val="exact"/>
        </dgm:presLayoutVars>
      </dgm:prSet>
      <dgm:spPr/>
      <dgm:t>
        <a:bodyPr/>
        <a:lstStyle/>
        <a:p>
          <a:endParaRPr lang="en-US"/>
        </a:p>
      </dgm:t>
    </dgm:pt>
    <dgm:pt modelId="{51D6196C-D42F-480B-8828-04DF650FA2FE}" type="pres">
      <dgm:prSet presAssocID="{0DE9F762-765D-44CD-8747-8ED7BBC29BD3}" presName="node" presStyleLbl="node1" presStyleIdx="0" presStyleCnt="4">
        <dgm:presLayoutVars>
          <dgm:bulletEnabled val="1"/>
        </dgm:presLayoutVars>
      </dgm:prSet>
      <dgm:spPr/>
      <dgm:t>
        <a:bodyPr/>
        <a:lstStyle/>
        <a:p>
          <a:endParaRPr lang="en-US"/>
        </a:p>
      </dgm:t>
    </dgm:pt>
    <dgm:pt modelId="{497D8FBF-72AE-4CE9-A58F-E5816014B45D}" type="pres">
      <dgm:prSet presAssocID="{7FBABF01-9EB2-4A59-B24D-71E0F2906419}" presName="sibTrans" presStyleCnt="0"/>
      <dgm:spPr/>
    </dgm:pt>
    <dgm:pt modelId="{43546DDD-CA68-4749-8488-46EFC758A593}" type="pres">
      <dgm:prSet presAssocID="{2CC1A1AF-3A71-4146-8308-E5259C671C62}" presName="node" presStyleLbl="node1" presStyleIdx="1" presStyleCnt="4">
        <dgm:presLayoutVars>
          <dgm:bulletEnabled val="1"/>
        </dgm:presLayoutVars>
      </dgm:prSet>
      <dgm:spPr/>
      <dgm:t>
        <a:bodyPr/>
        <a:lstStyle/>
        <a:p>
          <a:endParaRPr lang="en-US"/>
        </a:p>
      </dgm:t>
    </dgm:pt>
    <dgm:pt modelId="{AFEAEF86-946D-4CB0-B28F-CC5661BE8600}" type="pres">
      <dgm:prSet presAssocID="{CF4A9C96-274A-4ACD-AFDC-C1F150F6AFD6}" presName="sibTrans" presStyleCnt="0"/>
      <dgm:spPr/>
    </dgm:pt>
    <dgm:pt modelId="{1110B425-E139-48B1-93B8-021643C2DD3B}" type="pres">
      <dgm:prSet presAssocID="{F09843E6-C1FA-4B49-9FD8-131453323FF0}" presName="node" presStyleLbl="node1" presStyleIdx="2" presStyleCnt="4" custLinFactNeighborX="-928" custLinFactNeighborY="-1546">
        <dgm:presLayoutVars>
          <dgm:bulletEnabled val="1"/>
        </dgm:presLayoutVars>
      </dgm:prSet>
      <dgm:spPr/>
      <dgm:t>
        <a:bodyPr/>
        <a:lstStyle/>
        <a:p>
          <a:endParaRPr lang="en-US"/>
        </a:p>
      </dgm:t>
    </dgm:pt>
    <dgm:pt modelId="{CED9B853-BCC7-48E6-A135-794191D0664E}" type="pres">
      <dgm:prSet presAssocID="{2BF256F3-0629-4635-B081-6E61927944F6}" presName="sibTrans" presStyleCnt="0"/>
      <dgm:spPr/>
    </dgm:pt>
    <dgm:pt modelId="{29B722CB-4A60-491B-8DE4-F503C0FC54AB}" type="pres">
      <dgm:prSet presAssocID="{0EAD8F53-6E57-4C4A-AA19-1A85494FE4B3}" presName="node" presStyleLbl="node1" presStyleIdx="3" presStyleCnt="4" custLinFactNeighborY="674">
        <dgm:presLayoutVars>
          <dgm:bulletEnabled val="1"/>
        </dgm:presLayoutVars>
      </dgm:prSet>
      <dgm:spPr/>
      <dgm:t>
        <a:bodyPr/>
        <a:lstStyle/>
        <a:p>
          <a:endParaRPr lang="en-US"/>
        </a:p>
      </dgm:t>
    </dgm:pt>
  </dgm:ptLst>
  <dgm:cxnLst>
    <dgm:cxn modelId="{D49D8C65-7A01-45CA-BC67-EF6895E02609}" type="presOf" srcId="{2CC1A1AF-3A71-4146-8308-E5259C671C62}" destId="{43546DDD-CA68-4749-8488-46EFC758A593}" srcOrd="0" destOrd="0" presId="urn:microsoft.com/office/officeart/2005/8/layout/default"/>
    <dgm:cxn modelId="{128A7B8F-1C8A-4C46-8329-2132B7342B79}" srcId="{F0534D1D-15D6-4D5A-BB61-4A36A52F2D05}" destId="{0EAD8F53-6E57-4C4A-AA19-1A85494FE4B3}" srcOrd="3" destOrd="0" parTransId="{3D9FFAC3-B7D9-45A7-9673-68FC13256888}" sibTransId="{1F3919C4-CA5C-4DC4-AE78-E7F19F8752BA}"/>
    <dgm:cxn modelId="{C39271DA-D535-4339-9BC8-5494D94BA928}" type="presOf" srcId="{F09843E6-C1FA-4B49-9FD8-131453323FF0}" destId="{1110B425-E139-48B1-93B8-021643C2DD3B}" srcOrd="0" destOrd="0" presId="urn:microsoft.com/office/officeart/2005/8/layout/default"/>
    <dgm:cxn modelId="{BA5D75EF-6ED7-495F-B688-C5366BA5D4DC}" type="presOf" srcId="{F0534D1D-15D6-4D5A-BB61-4A36A52F2D05}" destId="{8F312366-3B8A-44C0-8A09-B9ACCB09260D}" srcOrd="0" destOrd="0" presId="urn:microsoft.com/office/officeart/2005/8/layout/default"/>
    <dgm:cxn modelId="{B63E37A6-1C23-4D5D-AC17-B53A10477ED9}" srcId="{F0534D1D-15D6-4D5A-BB61-4A36A52F2D05}" destId="{2CC1A1AF-3A71-4146-8308-E5259C671C62}" srcOrd="1" destOrd="0" parTransId="{7F6C1FBB-970A-4974-9637-2CC6497BA1AA}" sibTransId="{CF4A9C96-274A-4ACD-AFDC-C1F150F6AFD6}"/>
    <dgm:cxn modelId="{F21B1B80-2B82-407F-804D-69D9CCE357E6}" type="presOf" srcId="{0DE9F762-765D-44CD-8747-8ED7BBC29BD3}" destId="{51D6196C-D42F-480B-8828-04DF650FA2FE}" srcOrd="0" destOrd="0" presId="urn:microsoft.com/office/officeart/2005/8/layout/default"/>
    <dgm:cxn modelId="{2A11EEFB-2CC0-49C2-9D00-DBB9D834ED8C}" srcId="{F0534D1D-15D6-4D5A-BB61-4A36A52F2D05}" destId="{0DE9F762-765D-44CD-8747-8ED7BBC29BD3}" srcOrd="0" destOrd="0" parTransId="{4E9A98EB-4828-4EE8-A2CC-21B8C4A433D4}" sibTransId="{7FBABF01-9EB2-4A59-B24D-71E0F2906419}"/>
    <dgm:cxn modelId="{AD08E84F-2A66-4168-8DDE-2B04CD18C8DC}" srcId="{F0534D1D-15D6-4D5A-BB61-4A36A52F2D05}" destId="{F09843E6-C1FA-4B49-9FD8-131453323FF0}" srcOrd="2" destOrd="0" parTransId="{69F14F05-DA9B-42E7-B322-DAF3CD672387}" sibTransId="{2BF256F3-0629-4635-B081-6E61927944F6}"/>
    <dgm:cxn modelId="{BC4CE2E2-471F-4B7B-9E33-2CDD13FF6769}" type="presOf" srcId="{0EAD8F53-6E57-4C4A-AA19-1A85494FE4B3}" destId="{29B722CB-4A60-491B-8DE4-F503C0FC54AB}" srcOrd="0" destOrd="0" presId="urn:microsoft.com/office/officeart/2005/8/layout/default"/>
    <dgm:cxn modelId="{ED1425D6-DE70-4F07-9C89-0043B8668A49}" type="presParOf" srcId="{8F312366-3B8A-44C0-8A09-B9ACCB09260D}" destId="{51D6196C-D42F-480B-8828-04DF650FA2FE}" srcOrd="0" destOrd="0" presId="urn:microsoft.com/office/officeart/2005/8/layout/default"/>
    <dgm:cxn modelId="{D6902882-D434-4071-84F2-4135533B33FE}" type="presParOf" srcId="{8F312366-3B8A-44C0-8A09-B9ACCB09260D}" destId="{497D8FBF-72AE-4CE9-A58F-E5816014B45D}" srcOrd="1" destOrd="0" presId="urn:microsoft.com/office/officeart/2005/8/layout/default"/>
    <dgm:cxn modelId="{7E486ACC-925F-44C8-83C2-F661938B434E}" type="presParOf" srcId="{8F312366-3B8A-44C0-8A09-B9ACCB09260D}" destId="{43546DDD-CA68-4749-8488-46EFC758A593}" srcOrd="2" destOrd="0" presId="urn:microsoft.com/office/officeart/2005/8/layout/default"/>
    <dgm:cxn modelId="{D185E6EA-4383-42C1-B87F-663E0079819A}" type="presParOf" srcId="{8F312366-3B8A-44C0-8A09-B9ACCB09260D}" destId="{AFEAEF86-946D-4CB0-B28F-CC5661BE8600}" srcOrd="3" destOrd="0" presId="urn:microsoft.com/office/officeart/2005/8/layout/default"/>
    <dgm:cxn modelId="{56FA9285-CB27-4EED-8490-3E2D0D478ECC}" type="presParOf" srcId="{8F312366-3B8A-44C0-8A09-B9ACCB09260D}" destId="{1110B425-E139-48B1-93B8-021643C2DD3B}" srcOrd="4" destOrd="0" presId="urn:microsoft.com/office/officeart/2005/8/layout/default"/>
    <dgm:cxn modelId="{704E21BF-3B34-4DF7-B99D-473D42DD57C8}" type="presParOf" srcId="{8F312366-3B8A-44C0-8A09-B9ACCB09260D}" destId="{CED9B853-BCC7-48E6-A135-794191D0664E}" srcOrd="5" destOrd="0" presId="urn:microsoft.com/office/officeart/2005/8/layout/default"/>
    <dgm:cxn modelId="{DAC51501-96FF-47D5-811E-2231A00D617C}" type="presParOf" srcId="{8F312366-3B8A-44C0-8A09-B9ACCB09260D}" destId="{29B722CB-4A60-491B-8DE4-F503C0FC54A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6143" y="753035"/>
            <a:ext cx="8915399" cy="2262781"/>
          </a:xfrm>
        </p:spPr>
        <p:txBody>
          <a:bodyPr>
            <a:normAutofit fontScale="90000"/>
          </a:bodyPr>
          <a:lstStyle/>
          <a:p>
            <a:r>
              <a:rPr lang="en-US" b="1" dirty="0" smtClean="0"/>
              <a:t>EFFECTIVE MANAGEMENT OF CHILDREN IN CONFLICT WITH THE LAW</a:t>
            </a:r>
            <a:endParaRPr lang="en-US" b="1" dirty="0"/>
          </a:p>
        </p:txBody>
      </p:sp>
      <p:sp>
        <p:nvSpPr>
          <p:cNvPr id="3" name="Subtitle 2"/>
          <p:cNvSpPr>
            <a:spLocks noGrp="1"/>
          </p:cNvSpPr>
          <p:nvPr>
            <p:ph type="subTitle" idx="1"/>
          </p:nvPr>
        </p:nvSpPr>
        <p:spPr>
          <a:xfrm>
            <a:off x="2347166" y="3644154"/>
            <a:ext cx="8915399" cy="2097740"/>
          </a:xfrm>
        </p:spPr>
        <p:txBody>
          <a:bodyPr>
            <a:normAutofit fontScale="85000" lnSpcReduction="10000"/>
          </a:bodyPr>
          <a:lstStyle/>
          <a:p>
            <a:endParaRPr lang="en-US" b="1" dirty="0" smtClean="0"/>
          </a:p>
          <a:p>
            <a:r>
              <a:rPr lang="en-US" b="1" dirty="0" smtClean="0"/>
              <a:t>MONDE MUYOBA-CHIZONGO</a:t>
            </a:r>
          </a:p>
          <a:p>
            <a:r>
              <a:rPr lang="en-US" b="1" dirty="0" smtClean="0"/>
              <a:t>SENIOR STATE ADVOCATE- National Prosecution Authority</a:t>
            </a:r>
            <a:endParaRPr lang="en-US" b="1" dirty="0"/>
          </a:p>
          <a:p>
            <a:r>
              <a:rPr lang="en-US" b="1" dirty="0" smtClean="0"/>
              <a:t>NATIONAL ANNUAL PROSECUTORS’ CONFERENCE, September, 2024</a:t>
            </a:r>
          </a:p>
          <a:p>
            <a:r>
              <a:rPr lang="en-US" b="1" dirty="0" smtClean="0"/>
              <a:t>(The Pursuit of Prosecutorial Excellence: Interagency cooperation and Global alliances)</a:t>
            </a:r>
          </a:p>
          <a:p>
            <a:r>
              <a:rPr lang="en-US" b="1" dirty="0" smtClean="0"/>
              <a:t>KENNETH KAUNDA CONFERENCE CENTRE, LUSAKA</a:t>
            </a:r>
          </a:p>
          <a:p>
            <a:endParaRPr lang="en-US" b="1" dirty="0" smtClean="0"/>
          </a:p>
          <a:p>
            <a:endParaRPr lang="en-US" b="1" dirty="0" smtClean="0"/>
          </a:p>
        </p:txBody>
      </p:sp>
    </p:spTree>
    <p:extLst>
      <p:ext uri="{BB962C8B-B14F-4D97-AF65-F5344CB8AC3E}">
        <p14:creationId xmlns:p14="http://schemas.microsoft.com/office/powerpoint/2010/main" val="3622058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There are two ways in which the NPA manages children in conflict with the law</a:t>
            </a:r>
            <a:endParaRPr lang="en-US" b="1" dirty="0"/>
          </a:p>
        </p:txBody>
      </p:sp>
      <p:pic>
        <p:nvPicPr>
          <p:cNvPr id="5" name="Content Placeholder 4"/>
          <p:cNvPicPr>
            <a:picLocks noGrp="1" noChangeAspect="1"/>
          </p:cNvPicPr>
          <p:nvPr>
            <p:ph idx="1"/>
          </p:nvPr>
        </p:nvPicPr>
        <p:blipFill>
          <a:blip r:embed="rId2">
            <a:duotone>
              <a:schemeClr val="accent5">
                <a:shade val="45000"/>
                <a:satMod val="135000"/>
              </a:schemeClr>
              <a:prstClr val="white"/>
            </a:duotone>
          </a:blip>
          <a:stretch>
            <a:fillRect/>
          </a:stretch>
        </p:blipFill>
        <p:spPr>
          <a:xfrm>
            <a:off x="787791" y="1474138"/>
            <a:ext cx="10716821" cy="3778250"/>
          </a:xfrm>
          <a:prstGeom prst="rect">
            <a:avLst/>
          </a:prstGeom>
        </p:spPr>
      </p:pic>
    </p:spTree>
    <p:extLst>
      <p:ext uri="{BB962C8B-B14F-4D97-AF65-F5344CB8AC3E}">
        <p14:creationId xmlns:p14="http://schemas.microsoft.com/office/powerpoint/2010/main" val="3397949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6600" y="4800600"/>
            <a:ext cx="8915400" cy="566738"/>
          </a:xfrm>
        </p:spPr>
        <p:txBody>
          <a:bodyPr>
            <a:normAutofit fontScale="90000"/>
          </a:bodyPr>
          <a:lstStyle/>
          <a:p>
            <a:r>
              <a:rPr lang="en-US" smtClean="0"/>
              <a:t/>
            </a:r>
            <a:br>
              <a:rPr lang="en-US" smtClean="0"/>
            </a:br>
            <a:endParaRPr lang="en-US" dirty="0"/>
          </a:p>
        </p:txBody>
      </p:sp>
      <p:graphicFrame>
        <p:nvGraphicFramePr>
          <p:cNvPr id="3" name="Diagram 2"/>
          <p:cNvGraphicFramePr/>
          <p:nvPr>
            <p:extLst>
              <p:ext uri="{D42A27DB-BD31-4B8C-83A1-F6EECF244321}">
                <p14:modId xmlns:p14="http://schemas.microsoft.com/office/powerpoint/2010/main" val="22924168"/>
              </p:ext>
            </p:extLst>
          </p:nvPr>
        </p:nvGraphicFramePr>
        <p:xfrm>
          <a:off x="2031999" y="624110"/>
          <a:ext cx="8927353" cy="5978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7190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47730"/>
            <a:ext cx="8911687" cy="1004553"/>
          </a:xfrm>
        </p:spPr>
        <p:txBody>
          <a:bodyPr>
            <a:normAutofit fontScale="90000"/>
          </a:bodyPr>
          <a:lstStyle/>
          <a:p>
            <a:r>
              <a:rPr lang="en-US" b="1" dirty="0" smtClean="0"/>
              <a:t>FACTORS TO DETERMINE BEFORE ONE CAN DIVERT- SECTION 58 (3) OF THE CCA</a:t>
            </a:r>
            <a:endParaRPr lang="en-US" b="1" dirty="0"/>
          </a:p>
        </p:txBody>
      </p:sp>
      <p:sp>
        <p:nvSpPr>
          <p:cNvPr id="3" name="Content Placeholder 2"/>
          <p:cNvSpPr>
            <a:spLocks noGrp="1"/>
          </p:cNvSpPr>
          <p:nvPr>
            <p:ph idx="1"/>
          </p:nvPr>
        </p:nvSpPr>
        <p:spPr>
          <a:xfrm>
            <a:off x="2167732" y="1532585"/>
            <a:ext cx="9014909" cy="5228823"/>
          </a:xfrm>
          <a:solidFill>
            <a:schemeClr val="accent6">
              <a:lumMod val="40000"/>
              <a:lumOff val="60000"/>
            </a:schemeClr>
          </a:solidFill>
        </p:spPr>
        <p:txBody>
          <a:bodyPr>
            <a:noAutofit/>
          </a:bodyPr>
          <a:lstStyle/>
          <a:p>
            <a:pPr algn="just">
              <a:lnSpc>
                <a:spcPct val="150000"/>
              </a:lnSpc>
            </a:pPr>
            <a:r>
              <a:rPr lang="en-US" b="1" dirty="0"/>
              <a:t>the nature and circumstances of the offence;</a:t>
            </a:r>
          </a:p>
          <a:p>
            <a:pPr algn="just">
              <a:lnSpc>
                <a:spcPct val="150000"/>
              </a:lnSpc>
            </a:pPr>
            <a:r>
              <a:rPr lang="en-US" b="1" dirty="0" smtClean="0"/>
              <a:t>the </a:t>
            </a:r>
            <a:r>
              <a:rPr lang="en-US" b="1" dirty="0"/>
              <a:t>degree of harm caused by the child;</a:t>
            </a:r>
          </a:p>
          <a:p>
            <a:pPr algn="just">
              <a:lnSpc>
                <a:spcPct val="150000"/>
              </a:lnSpc>
            </a:pPr>
            <a:r>
              <a:rPr lang="en-US" b="1" dirty="0" smtClean="0"/>
              <a:t>the </a:t>
            </a:r>
            <a:r>
              <a:rPr lang="en-US" b="1" dirty="0"/>
              <a:t>culpability of the child;</a:t>
            </a:r>
          </a:p>
          <a:p>
            <a:pPr algn="just">
              <a:lnSpc>
                <a:spcPct val="150000"/>
              </a:lnSpc>
            </a:pPr>
            <a:r>
              <a:rPr lang="en-US" b="1" dirty="0" smtClean="0"/>
              <a:t>the </a:t>
            </a:r>
            <a:r>
              <a:rPr lang="en-US" b="1" dirty="0"/>
              <a:t>extent of the child’s involvement in the offence;</a:t>
            </a:r>
          </a:p>
          <a:p>
            <a:pPr algn="just">
              <a:lnSpc>
                <a:spcPct val="150000"/>
              </a:lnSpc>
            </a:pPr>
            <a:r>
              <a:rPr lang="en-US" b="1" dirty="0" smtClean="0"/>
              <a:t>the </a:t>
            </a:r>
            <a:r>
              <a:rPr lang="en-US" b="1" dirty="0"/>
              <a:t>child’s age and developmental needs;</a:t>
            </a:r>
          </a:p>
          <a:p>
            <a:pPr algn="just">
              <a:lnSpc>
                <a:spcPct val="150000"/>
              </a:lnSpc>
            </a:pPr>
            <a:r>
              <a:rPr lang="en-US" b="1" dirty="0" smtClean="0"/>
              <a:t>whether </a:t>
            </a:r>
            <a:r>
              <a:rPr lang="en-US" b="1" dirty="0"/>
              <a:t>the child is a repeat offender;</a:t>
            </a:r>
          </a:p>
          <a:p>
            <a:pPr algn="just">
              <a:lnSpc>
                <a:spcPct val="150000"/>
              </a:lnSpc>
            </a:pPr>
            <a:r>
              <a:rPr lang="en-US" b="1" dirty="0" smtClean="0"/>
              <a:t>whether </a:t>
            </a:r>
            <a:r>
              <a:rPr lang="en-US" b="1" dirty="0"/>
              <a:t>the child committed the offence with an adult;</a:t>
            </a:r>
          </a:p>
          <a:p>
            <a:pPr algn="just">
              <a:lnSpc>
                <a:spcPct val="150000"/>
              </a:lnSpc>
            </a:pPr>
            <a:r>
              <a:rPr lang="en-US" b="1" dirty="0" smtClean="0"/>
              <a:t>the </a:t>
            </a:r>
            <a:r>
              <a:rPr lang="en-US" b="1" dirty="0"/>
              <a:t>extent of remorse of the child;</a:t>
            </a:r>
          </a:p>
          <a:p>
            <a:pPr algn="just">
              <a:lnSpc>
                <a:spcPct val="150000"/>
              </a:lnSpc>
            </a:pPr>
            <a:r>
              <a:rPr lang="en-US" b="1" dirty="0" smtClean="0"/>
              <a:t>the </a:t>
            </a:r>
            <a:r>
              <a:rPr lang="en-US" b="1" dirty="0"/>
              <a:t>child’s cooperation with the relevant authorities;</a:t>
            </a:r>
          </a:p>
          <a:p>
            <a:pPr algn="just">
              <a:lnSpc>
                <a:spcPct val="150000"/>
              </a:lnSpc>
            </a:pPr>
            <a:r>
              <a:rPr lang="en-US" b="1" dirty="0" smtClean="0"/>
              <a:t>the </a:t>
            </a:r>
            <a:r>
              <a:rPr lang="en-US" b="1" dirty="0"/>
              <a:t>child’s vulnerability;</a:t>
            </a:r>
          </a:p>
        </p:txBody>
      </p:sp>
    </p:spTree>
    <p:extLst>
      <p:ext uri="{BB962C8B-B14F-4D97-AF65-F5344CB8AC3E}">
        <p14:creationId xmlns:p14="http://schemas.microsoft.com/office/powerpoint/2010/main" val="3496843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CONDITIONS FOR DIVERSION- section 59 of the CCA</a:t>
            </a:r>
            <a:endParaRPr lang="en-US" b="1" dirty="0"/>
          </a:p>
        </p:txBody>
      </p:sp>
      <p:sp>
        <p:nvSpPr>
          <p:cNvPr id="6" name="Content Placeholder 5"/>
          <p:cNvSpPr>
            <a:spLocks noGrp="1"/>
          </p:cNvSpPr>
          <p:nvPr>
            <p:ph idx="1"/>
          </p:nvPr>
        </p:nvSpPr>
        <p:spPr>
          <a:xfrm>
            <a:off x="772732" y="2133599"/>
            <a:ext cx="10731880" cy="4524777"/>
          </a:xfrm>
          <a:solidFill>
            <a:schemeClr val="accent6">
              <a:lumMod val="40000"/>
              <a:lumOff val="60000"/>
            </a:schemeClr>
          </a:solidFill>
        </p:spPr>
        <p:txBody>
          <a:bodyPr>
            <a:normAutofit/>
          </a:bodyPr>
          <a:lstStyle/>
          <a:p>
            <a:pPr algn="just">
              <a:lnSpc>
                <a:spcPct val="150000"/>
              </a:lnSpc>
            </a:pPr>
            <a:r>
              <a:rPr lang="en-US" sz="2000" b="1" dirty="0"/>
              <a:t>T</a:t>
            </a:r>
            <a:r>
              <a:rPr lang="en-US" sz="2000" b="1" dirty="0" smtClean="0"/>
              <a:t>here </a:t>
            </a:r>
            <a:r>
              <a:rPr lang="en-US" sz="2000" b="1" dirty="0"/>
              <a:t>is a likelihood of a prima facie case against </a:t>
            </a:r>
            <a:r>
              <a:rPr lang="en-US" sz="2000" b="1" dirty="0" smtClean="0"/>
              <a:t>the child</a:t>
            </a:r>
            <a:r>
              <a:rPr lang="en-US" sz="2000" b="1" dirty="0"/>
              <a:t>;</a:t>
            </a:r>
          </a:p>
          <a:p>
            <a:pPr algn="just">
              <a:lnSpc>
                <a:spcPct val="150000"/>
              </a:lnSpc>
            </a:pPr>
            <a:r>
              <a:rPr lang="en-US" sz="2000" b="1" dirty="0"/>
              <a:t>T</a:t>
            </a:r>
            <a:r>
              <a:rPr lang="en-US" sz="2000" b="1" dirty="0" smtClean="0"/>
              <a:t>he </a:t>
            </a:r>
            <a:r>
              <a:rPr lang="en-US" sz="2000" b="1" dirty="0"/>
              <a:t>child acknowledges responsibility for the offence;</a:t>
            </a:r>
          </a:p>
          <a:p>
            <a:pPr algn="just">
              <a:lnSpc>
                <a:spcPct val="150000"/>
              </a:lnSpc>
            </a:pPr>
            <a:r>
              <a:rPr lang="en-US" sz="2000" b="1" dirty="0" smtClean="0"/>
              <a:t>The </a:t>
            </a:r>
            <a:r>
              <a:rPr lang="en-US" sz="2000" b="1" dirty="0"/>
              <a:t>child and the child’s parent, guardian or person </a:t>
            </a:r>
            <a:r>
              <a:rPr lang="en-US" sz="2000" b="1" dirty="0" smtClean="0"/>
              <a:t>having parental </a:t>
            </a:r>
            <a:r>
              <a:rPr lang="en-US" sz="2000" b="1" dirty="0"/>
              <a:t>responsibility for the child consents to the </a:t>
            </a:r>
            <a:r>
              <a:rPr lang="en-US" sz="2000" b="1" dirty="0" smtClean="0"/>
              <a:t>nature, content </a:t>
            </a:r>
            <a:r>
              <a:rPr lang="en-US" sz="2000" b="1" dirty="0"/>
              <a:t>and duration of a diversion option; and</a:t>
            </a:r>
          </a:p>
          <a:p>
            <a:pPr algn="just">
              <a:lnSpc>
                <a:spcPct val="150000"/>
              </a:lnSpc>
            </a:pPr>
            <a:r>
              <a:rPr lang="en-US" sz="2000" b="1" dirty="0" smtClean="0"/>
              <a:t>The </a:t>
            </a:r>
            <a:r>
              <a:rPr lang="en-US" sz="2000" b="1" dirty="0"/>
              <a:t>child and the child’s parent, guardian or person </a:t>
            </a:r>
            <a:r>
              <a:rPr lang="en-US" sz="2000" b="1" dirty="0" smtClean="0"/>
              <a:t>having parental </a:t>
            </a:r>
            <a:r>
              <a:rPr lang="en-US" sz="2000" b="1" dirty="0"/>
              <a:t>responsibility for the child understand </a:t>
            </a:r>
            <a:r>
              <a:rPr lang="en-US" sz="2000" b="1" dirty="0" smtClean="0"/>
              <a:t>the consequences </a:t>
            </a:r>
            <a:r>
              <a:rPr lang="en-US" sz="2000" b="1" dirty="0"/>
              <a:t>of a failure to comply with a </a:t>
            </a:r>
            <a:r>
              <a:rPr lang="en-US" sz="2000" b="1" dirty="0" smtClean="0"/>
              <a:t>diversion option </a:t>
            </a:r>
            <a:r>
              <a:rPr lang="en-US" sz="2000" b="1" dirty="0"/>
              <a:t>as specified under section 60(4</a:t>
            </a:r>
          </a:p>
        </p:txBody>
      </p:sp>
    </p:spTree>
    <p:extLst>
      <p:ext uri="{BB962C8B-B14F-4D97-AF65-F5344CB8AC3E}">
        <p14:creationId xmlns:p14="http://schemas.microsoft.com/office/powerpoint/2010/main" val="153397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DIVERSION OPTIONS- Section 58(2)</a:t>
            </a:r>
            <a:endParaRPr lang="en-US" b="1" dirty="0"/>
          </a:p>
        </p:txBody>
      </p:sp>
      <p:sp>
        <p:nvSpPr>
          <p:cNvPr id="3" name="Content Placeholder 2"/>
          <p:cNvSpPr>
            <a:spLocks noGrp="1"/>
          </p:cNvSpPr>
          <p:nvPr>
            <p:ph idx="1"/>
          </p:nvPr>
        </p:nvSpPr>
        <p:spPr>
          <a:solidFill>
            <a:schemeClr val="accent6">
              <a:lumMod val="40000"/>
              <a:lumOff val="60000"/>
            </a:schemeClr>
          </a:solidFill>
        </p:spPr>
        <p:txBody>
          <a:bodyPr>
            <a:normAutofit/>
          </a:bodyPr>
          <a:lstStyle/>
          <a:p>
            <a:pPr algn="just"/>
            <a:r>
              <a:rPr lang="en-US" sz="2000" dirty="0"/>
              <a:t> </a:t>
            </a:r>
            <a:r>
              <a:rPr lang="en-US" sz="2000" b="1" dirty="0"/>
              <a:t>an informal reprimand by a law enforcement officer;</a:t>
            </a:r>
          </a:p>
          <a:p>
            <a:pPr algn="just"/>
            <a:r>
              <a:rPr lang="en-US" sz="2000" b="1" dirty="0" smtClean="0"/>
              <a:t>a </a:t>
            </a:r>
            <a:r>
              <a:rPr lang="en-US" sz="2000" b="1" dirty="0"/>
              <a:t>formal and recorded caution made by a law </a:t>
            </a:r>
            <a:r>
              <a:rPr lang="en-US" sz="2000" b="1" dirty="0" smtClean="0"/>
              <a:t>enforcement officer </a:t>
            </a:r>
            <a:r>
              <a:rPr lang="en-US" sz="2000" b="1" dirty="0"/>
              <a:t>in the presence of a child’s parent, guardian, </a:t>
            </a:r>
            <a:r>
              <a:rPr lang="en-US" sz="2000" b="1" dirty="0" smtClean="0"/>
              <a:t>close relative </a:t>
            </a:r>
            <a:r>
              <a:rPr lang="en-US" sz="2000" b="1" dirty="0"/>
              <a:t>of the child or person having parental </a:t>
            </a:r>
            <a:r>
              <a:rPr lang="en-US" sz="2000" b="1" dirty="0" smtClean="0"/>
              <a:t>responsibility for </a:t>
            </a:r>
            <a:r>
              <a:rPr lang="en-US" sz="2000" b="1" dirty="0"/>
              <a:t>the child;</a:t>
            </a:r>
          </a:p>
          <a:p>
            <a:pPr algn="just"/>
            <a:r>
              <a:rPr lang="en-US" sz="2000" b="1" dirty="0" smtClean="0"/>
              <a:t>taking </a:t>
            </a:r>
            <a:r>
              <a:rPr lang="en-US" sz="2000" b="1" dirty="0"/>
              <a:t>the child through a diversion programme;</a:t>
            </a:r>
          </a:p>
          <a:p>
            <a:pPr algn="just"/>
            <a:r>
              <a:rPr lang="en-US" sz="2000" b="1" dirty="0" smtClean="0"/>
              <a:t>mediation</a:t>
            </a:r>
            <a:r>
              <a:rPr lang="en-US" sz="2000" b="1" dirty="0"/>
              <a:t>;</a:t>
            </a:r>
          </a:p>
          <a:p>
            <a:pPr algn="just"/>
            <a:r>
              <a:rPr lang="en-US" sz="2000" b="1" dirty="0" smtClean="0"/>
              <a:t>family </a:t>
            </a:r>
            <a:r>
              <a:rPr lang="en-US" sz="2000" b="1" dirty="0"/>
              <a:t>group conferencing; or</a:t>
            </a:r>
          </a:p>
          <a:p>
            <a:pPr algn="just"/>
            <a:r>
              <a:rPr lang="en-US" sz="2000" b="1" dirty="0" smtClean="0"/>
              <a:t>restitution</a:t>
            </a:r>
            <a:r>
              <a:rPr lang="en-US" sz="2000" b="1" dirty="0"/>
              <a:t>.</a:t>
            </a:r>
          </a:p>
        </p:txBody>
      </p:sp>
    </p:spTree>
    <p:extLst>
      <p:ext uri="{BB962C8B-B14F-4D97-AF65-F5344CB8AC3E}">
        <p14:creationId xmlns:p14="http://schemas.microsoft.com/office/powerpoint/2010/main" val="2831760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Prosecution/Court Process</a:t>
            </a:r>
            <a:endParaRPr lang="en-US" b="1" dirty="0"/>
          </a:p>
        </p:txBody>
      </p:sp>
      <p:sp>
        <p:nvSpPr>
          <p:cNvPr id="3" name="Content Placeholder 2"/>
          <p:cNvSpPr>
            <a:spLocks noGrp="1"/>
          </p:cNvSpPr>
          <p:nvPr>
            <p:ph sz="half" idx="1"/>
          </p:nvPr>
        </p:nvSpPr>
        <p:spPr>
          <a:xfrm>
            <a:off x="1032096" y="2133600"/>
            <a:ext cx="4300396" cy="3777622"/>
          </a:xfrm>
          <a:solidFill>
            <a:schemeClr val="accent6">
              <a:lumMod val="40000"/>
              <a:lumOff val="60000"/>
            </a:schemeClr>
          </a:solidFill>
        </p:spPr>
        <p:txBody>
          <a:bodyPr>
            <a:normAutofit/>
          </a:bodyPr>
          <a:lstStyle/>
          <a:p>
            <a:r>
              <a:rPr lang="en-US" sz="2000" b="1" dirty="0" smtClean="0"/>
              <a:t>Plea of guilty</a:t>
            </a:r>
          </a:p>
          <a:p>
            <a:r>
              <a:rPr lang="en-US" sz="2000" b="1" dirty="0" smtClean="0"/>
              <a:t>Plea bargaining</a:t>
            </a:r>
          </a:p>
          <a:p>
            <a:r>
              <a:rPr lang="en-US" sz="2000" b="1" dirty="0" smtClean="0"/>
              <a:t>trial</a:t>
            </a:r>
            <a:endParaRPr lang="en-US" sz="2000" b="1" dirty="0"/>
          </a:p>
        </p:txBody>
      </p:sp>
      <p:sp>
        <p:nvSpPr>
          <p:cNvPr id="4" name="Content Placeholder 3"/>
          <p:cNvSpPr>
            <a:spLocks noGrp="1"/>
          </p:cNvSpPr>
          <p:nvPr>
            <p:ph sz="half" idx="2"/>
          </p:nvPr>
        </p:nvSpPr>
        <p:spPr>
          <a:xfrm>
            <a:off x="5640946" y="1622738"/>
            <a:ext cx="5863665" cy="5235262"/>
          </a:xfrm>
          <a:solidFill>
            <a:schemeClr val="accent6">
              <a:lumMod val="40000"/>
              <a:lumOff val="60000"/>
            </a:schemeClr>
          </a:solidFill>
        </p:spPr>
        <p:txBody>
          <a:bodyPr>
            <a:noAutofit/>
          </a:bodyPr>
          <a:lstStyle/>
          <a:p>
            <a:pPr algn="just"/>
            <a:r>
              <a:rPr lang="en-US" sz="2000" b="1" dirty="0" smtClean="0"/>
              <a:t>Prosecutors must not always push for trial. </a:t>
            </a:r>
            <a:r>
              <a:rPr lang="en-US" sz="2000" b="1" dirty="0"/>
              <a:t>W</a:t>
            </a:r>
            <a:r>
              <a:rPr lang="en-US" sz="2000" b="1" dirty="0" smtClean="0"/>
              <a:t>here applicable, plea bargaining is preferred. This allows for the parties to agree on the appropriate measure the child welfare inspector may recommend to the court. This also reduces the child’s interaction with the court thereby reducing re-traumatisation of the child .</a:t>
            </a:r>
          </a:p>
          <a:p>
            <a:pPr algn="just"/>
            <a:r>
              <a:rPr lang="en-US" sz="2000" b="1" dirty="0" smtClean="0"/>
              <a:t>Liaise with the legal representative of the child to discuss possibility of the child pleading guilty.</a:t>
            </a:r>
          </a:p>
          <a:p>
            <a:pPr algn="just"/>
            <a:r>
              <a:rPr lang="en-US" sz="2000" b="1" dirty="0" smtClean="0"/>
              <a:t>Where trial is opted, prosecutors to ensure that all relevant witnesses are prepared in time and appear before court on the dates agreed on for trial. Avoid unnecessary adjournments.</a:t>
            </a:r>
            <a:endParaRPr lang="en-US" sz="2000" b="1" dirty="0"/>
          </a:p>
        </p:txBody>
      </p:sp>
    </p:spTree>
    <p:extLst>
      <p:ext uri="{BB962C8B-B14F-4D97-AF65-F5344CB8AC3E}">
        <p14:creationId xmlns:p14="http://schemas.microsoft.com/office/powerpoint/2010/main" val="245652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3944" y="730675"/>
            <a:ext cx="10455099" cy="6309420"/>
          </a:xfrm>
          <a:prstGeom prst="rect">
            <a:avLst/>
          </a:prstGeom>
          <a:solidFill>
            <a:schemeClr val="accent6">
              <a:lumMod val="40000"/>
              <a:lumOff val="60000"/>
            </a:schemeClr>
          </a:solidFill>
        </p:spPr>
        <p:txBody>
          <a:bodyPr wrap="square">
            <a:spAutoFit/>
          </a:bodyPr>
          <a:lstStyle/>
          <a:p>
            <a:endParaRPr lang="en-US" dirty="0" smtClean="0"/>
          </a:p>
          <a:p>
            <a:endParaRPr lang="en-US" dirty="0"/>
          </a:p>
          <a:p>
            <a:endParaRPr lang="en-US" b="1" dirty="0" smtClean="0"/>
          </a:p>
          <a:p>
            <a:endParaRPr lang="en-US" b="1" dirty="0"/>
          </a:p>
          <a:p>
            <a:endParaRPr lang="en-US" b="1" dirty="0" smtClean="0"/>
          </a:p>
          <a:p>
            <a:r>
              <a:rPr lang="en-US" sz="2000" b="1" dirty="0" smtClean="0"/>
              <a:t>To effectively manage a child in conflict with the law during trial, Prosecutors </a:t>
            </a:r>
            <a:r>
              <a:rPr lang="en-US" sz="2000" b="1" dirty="0"/>
              <a:t>should </a:t>
            </a:r>
            <a:r>
              <a:rPr lang="en-US" sz="2000" b="1" dirty="0" smtClean="0"/>
              <a:t>ensure the following safeguards provided by the Children’s Code Act are adhered to: </a:t>
            </a:r>
          </a:p>
          <a:p>
            <a:endParaRPr lang="en-US" sz="2000" dirty="0"/>
          </a:p>
          <a:p>
            <a:pPr marL="285750" indent="-285750" algn="just">
              <a:lnSpc>
                <a:spcPct val="150000"/>
              </a:lnSpc>
              <a:buFont typeface="Wingdings" panose="05000000000000000000" pitchFamily="2" charset="2"/>
              <a:buChar char="Ø"/>
            </a:pPr>
            <a:r>
              <a:rPr lang="en-US" sz="2000" b="1" dirty="0" smtClean="0"/>
              <a:t>presence </a:t>
            </a:r>
            <a:r>
              <a:rPr lang="en-US" sz="2000" b="1" dirty="0"/>
              <a:t>of a Child Welfare Inspector  who will cater for the psycho-social and physical well-being of the child. Court proceeding CANNOT proceed without the presence of a child welfare inspector. </a:t>
            </a:r>
            <a:endParaRPr lang="en-US" sz="2000" b="1" dirty="0" smtClean="0"/>
          </a:p>
          <a:p>
            <a:pPr marL="285750" indent="-285750" algn="just">
              <a:lnSpc>
                <a:spcPct val="150000"/>
              </a:lnSpc>
              <a:buFont typeface="Wingdings" panose="05000000000000000000" pitchFamily="2" charset="2"/>
              <a:buChar char="Ø"/>
            </a:pPr>
            <a:r>
              <a:rPr lang="en-US" sz="2000" b="1" dirty="0" smtClean="0"/>
              <a:t>the </a:t>
            </a:r>
            <a:r>
              <a:rPr lang="en-US" sz="2000" b="1" dirty="0"/>
              <a:t>child has legal representation</a:t>
            </a:r>
            <a:r>
              <a:rPr lang="en-US" sz="2000" b="1" dirty="0" smtClean="0"/>
              <a:t>. Section 72 (2) (3) (4) (5) of the CCA</a:t>
            </a:r>
            <a:endParaRPr lang="en-US" sz="2000" b="1" dirty="0"/>
          </a:p>
          <a:p>
            <a:pPr marL="285750" indent="-285750" algn="just">
              <a:lnSpc>
                <a:spcPct val="150000"/>
              </a:lnSpc>
              <a:buFont typeface="Wingdings" panose="05000000000000000000" pitchFamily="2" charset="2"/>
              <a:buChar char="Ø"/>
            </a:pPr>
            <a:r>
              <a:rPr lang="en-US" sz="2000" b="1" dirty="0"/>
              <a:t>t</a:t>
            </a:r>
            <a:r>
              <a:rPr lang="en-US" sz="2000" b="1" dirty="0" smtClean="0"/>
              <a:t>he </a:t>
            </a:r>
            <a:r>
              <a:rPr lang="en-US" sz="2000" b="1" dirty="0"/>
              <a:t>Court is set up in a child friendly manner </a:t>
            </a:r>
            <a:r>
              <a:rPr lang="en-US" sz="2000" b="1" dirty="0" smtClean="0"/>
              <a:t>(</a:t>
            </a:r>
            <a:r>
              <a:rPr lang="en-US" sz="2000" b="1" dirty="0"/>
              <a:t>no uniformed officers, no fire arms and </a:t>
            </a:r>
            <a:r>
              <a:rPr lang="en-US" sz="2000" b="1" dirty="0" smtClean="0"/>
              <a:t>handcuff, wearing of court regalia.)</a:t>
            </a:r>
            <a:endParaRPr lang="en-US" sz="2000" b="1" dirty="0"/>
          </a:p>
          <a:p>
            <a:endParaRPr lang="en-US" b="1" dirty="0"/>
          </a:p>
          <a:p>
            <a:endParaRPr lang="en-US" dirty="0" smtClean="0"/>
          </a:p>
          <a:p>
            <a:endParaRPr lang="en-US" dirty="0"/>
          </a:p>
        </p:txBody>
      </p:sp>
    </p:spTree>
    <p:extLst>
      <p:ext uri="{BB962C8B-B14F-4D97-AF65-F5344CB8AC3E}">
        <p14:creationId xmlns:p14="http://schemas.microsoft.com/office/powerpoint/2010/main" val="492781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16443" y="979418"/>
            <a:ext cx="6037187" cy="5388911"/>
          </a:xfrm>
          <a:prstGeom prst="rect">
            <a:avLst/>
          </a:prstGeom>
          <a:solidFill>
            <a:schemeClr val="accent6">
              <a:lumMod val="20000"/>
              <a:lumOff val="80000"/>
            </a:schemeClr>
          </a:solidFill>
        </p:spPr>
        <p:txBody>
          <a:bodyPr wrap="square">
            <a:spAutoFit/>
          </a:bodyPr>
          <a:lstStyle/>
          <a:p>
            <a:endParaRPr lang="en-US" dirty="0"/>
          </a:p>
          <a:p>
            <a:pPr marL="285750" indent="-285750" algn="just">
              <a:lnSpc>
                <a:spcPct val="150000"/>
              </a:lnSpc>
              <a:buFont typeface="Wingdings" panose="05000000000000000000" pitchFamily="2" charset="2"/>
              <a:buChar char="Ø"/>
            </a:pPr>
            <a:r>
              <a:rPr lang="en-US" sz="2000" b="1" dirty="0"/>
              <a:t>S</a:t>
            </a:r>
            <a:r>
              <a:rPr lang="en-US" sz="2000" b="1" dirty="0" smtClean="0"/>
              <a:t>ittings </a:t>
            </a:r>
            <a:r>
              <a:rPr lang="en-US" sz="2000" b="1" dirty="0"/>
              <a:t>of the juvenile court or Children’s Court be in a different building or room from where other sittings of other courts are held, or at different times or dates from those on which sittings of other courts are </a:t>
            </a:r>
            <a:r>
              <a:rPr lang="en-US" sz="2000" b="1" dirty="0" smtClean="0"/>
              <a:t>held.</a:t>
            </a:r>
          </a:p>
          <a:p>
            <a:pPr marL="285750" indent="-285750" algn="just">
              <a:lnSpc>
                <a:spcPct val="150000"/>
              </a:lnSpc>
              <a:buFont typeface="Wingdings" panose="05000000000000000000" pitchFamily="2" charset="2"/>
              <a:buChar char="Ø"/>
            </a:pPr>
            <a:r>
              <a:rPr lang="en-US" sz="2000" b="1" dirty="0" smtClean="0"/>
              <a:t>the </a:t>
            </a:r>
            <a:r>
              <a:rPr lang="en-US" sz="2000" b="1" dirty="0"/>
              <a:t>privacy of the child is respected at all </a:t>
            </a:r>
            <a:r>
              <a:rPr lang="en-US" sz="2000" b="1" dirty="0" smtClean="0"/>
              <a:t>stages.</a:t>
            </a:r>
          </a:p>
          <a:p>
            <a:pPr marL="285750" indent="-285750" algn="just">
              <a:lnSpc>
                <a:spcPct val="150000"/>
              </a:lnSpc>
              <a:buFont typeface="Wingdings" panose="05000000000000000000" pitchFamily="2" charset="2"/>
              <a:buChar char="Ø"/>
            </a:pPr>
            <a:r>
              <a:rPr lang="en-US" sz="2000" b="1" dirty="0" smtClean="0"/>
              <a:t> </a:t>
            </a:r>
            <a:r>
              <a:rPr lang="en-US" sz="2000" b="1" dirty="0"/>
              <a:t>a child with a disability is given special care and is treated with the same dignity as a child without a </a:t>
            </a:r>
            <a:r>
              <a:rPr lang="en-US" sz="2000" b="1" dirty="0" smtClean="0"/>
              <a:t>disability.</a:t>
            </a:r>
          </a:p>
          <a:p>
            <a:pPr marL="285750" indent="-285750" algn="just">
              <a:lnSpc>
                <a:spcPct val="150000"/>
              </a:lnSpc>
              <a:buFont typeface="Wingdings" panose="05000000000000000000" pitchFamily="2" charset="2"/>
              <a:buChar char="Ø"/>
            </a:pPr>
            <a:r>
              <a:rPr lang="en-US" sz="2000" b="1" dirty="0" smtClean="0"/>
              <a:t>that </a:t>
            </a:r>
            <a:r>
              <a:rPr lang="en-US" sz="2000" b="1" dirty="0"/>
              <a:t>matters are dealt with without delay. </a:t>
            </a:r>
            <a:endParaRPr lang="en-US" sz="2000" dirty="0"/>
          </a:p>
        </p:txBody>
      </p:sp>
      <p:pic>
        <p:nvPicPr>
          <p:cNvPr id="3" name="Picture 2"/>
          <p:cNvPicPr>
            <a:picLocks noChangeAspect="1"/>
          </p:cNvPicPr>
          <p:nvPr/>
        </p:nvPicPr>
        <p:blipFill>
          <a:blip r:embed="rId2"/>
          <a:stretch>
            <a:fillRect/>
          </a:stretch>
        </p:blipFill>
        <p:spPr>
          <a:xfrm>
            <a:off x="262550" y="1368680"/>
            <a:ext cx="4553893" cy="5240349"/>
          </a:xfrm>
          <a:prstGeom prst="rect">
            <a:avLst/>
          </a:prstGeom>
        </p:spPr>
      </p:pic>
    </p:spTree>
    <p:extLst>
      <p:ext uri="{BB962C8B-B14F-4D97-AF65-F5344CB8AC3E}">
        <p14:creationId xmlns:p14="http://schemas.microsoft.com/office/powerpoint/2010/main" val="4229746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BAIL- SECTION 73(2) OF THE CCA</a:t>
            </a:r>
            <a:endParaRPr lang="en-US" b="1" dirty="0"/>
          </a:p>
        </p:txBody>
      </p:sp>
      <p:sp>
        <p:nvSpPr>
          <p:cNvPr id="6" name="Content Placeholder 5"/>
          <p:cNvSpPr>
            <a:spLocks noGrp="1"/>
          </p:cNvSpPr>
          <p:nvPr>
            <p:ph idx="1"/>
          </p:nvPr>
        </p:nvSpPr>
        <p:spPr>
          <a:xfrm>
            <a:off x="4789282" y="1904999"/>
            <a:ext cx="6543313" cy="4713083"/>
          </a:xfrm>
          <a:solidFill>
            <a:schemeClr val="accent6">
              <a:lumMod val="20000"/>
              <a:lumOff val="80000"/>
            </a:schemeClr>
          </a:solidFill>
        </p:spPr>
        <p:txBody>
          <a:bodyPr>
            <a:normAutofit fontScale="92500" lnSpcReduction="10000"/>
          </a:bodyPr>
          <a:lstStyle/>
          <a:p>
            <a:pPr algn="just"/>
            <a:r>
              <a:rPr lang="en-US" b="1" dirty="0"/>
              <a:t>A child in conflict with the law is entitled to apply for </a:t>
            </a:r>
            <a:r>
              <a:rPr lang="en-US" b="1" dirty="0" smtClean="0"/>
              <a:t>bail.</a:t>
            </a:r>
          </a:p>
          <a:p>
            <a:pPr algn="just"/>
            <a:r>
              <a:rPr lang="en-US" b="1" dirty="0"/>
              <a:t>All offences are bailable for children in conflict with the </a:t>
            </a:r>
            <a:r>
              <a:rPr lang="en-US" b="1" dirty="0" smtClean="0"/>
              <a:t>law.</a:t>
            </a:r>
          </a:p>
          <a:p>
            <a:pPr algn="just"/>
            <a:r>
              <a:rPr lang="en-US" b="1" dirty="0" smtClean="0"/>
              <a:t> </a:t>
            </a:r>
            <a:r>
              <a:rPr lang="en-US" b="1" dirty="0"/>
              <a:t>The Court </a:t>
            </a:r>
            <a:r>
              <a:rPr lang="en-US" b="1" dirty="0" smtClean="0"/>
              <a:t>is mandated to </a:t>
            </a:r>
            <a:r>
              <a:rPr lang="en-US" b="1" dirty="0"/>
              <a:t>inquire into the matter and determine whether releasing a child on bail may be a danger to that child or the </a:t>
            </a:r>
            <a:r>
              <a:rPr lang="en-US" b="1" dirty="0" smtClean="0"/>
              <a:t>community before granting bail. </a:t>
            </a:r>
          </a:p>
          <a:p>
            <a:pPr algn="just"/>
            <a:r>
              <a:rPr lang="en-US" b="1" dirty="0" smtClean="0"/>
              <a:t>Your role as a prosecutor during bail applications is to assist the court where possible, by providing the court with information on whether releasing the child would pose a danger to the child or the community. This can be done by a placing a law enforcement officer on stand or having the law enforcement officer swear an affidavit in opposition of a bail application.</a:t>
            </a:r>
          </a:p>
          <a:p>
            <a:pPr algn="just"/>
            <a:r>
              <a:rPr lang="en-US" b="1" dirty="0" smtClean="0"/>
              <a:t>Where a prosecutor notices that the child’s lawyer does not apply for bail on behalf of the child, remind that lawyer to make a bail application. </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02" y="1140737"/>
            <a:ext cx="4372824" cy="5604012"/>
          </a:xfrm>
          <a:prstGeom prst="rect">
            <a:avLst/>
          </a:prstGeom>
        </p:spPr>
      </p:pic>
    </p:spTree>
    <p:extLst>
      <p:ext uri="{BB962C8B-B14F-4D97-AF65-F5344CB8AC3E}">
        <p14:creationId xmlns:p14="http://schemas.microsoft.com/office/powerpoint/2010/main" val="1255547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A PROSECUTOR WHEN PASSING COURT ORDERS </a:t>
            </a:r>
            <a:endParaRPr lang="en-US" b="1" dirty="0"/>
          </a:p>
        </p:txBody>
      </p:sp>
      <p:sp>
        <p:nvSpPr>
          <p:cNvPr id="3" name="Content Placeholder 2"/>
          <p:cNvSpPr>
            <a:spLocks noGrp="1"/>
          </p:cNvSpPr>
          <p:nvPr>
            <p:ph idx="1"/>
          </p:nvPr>
        </p:nvSpPr>
        <p:spPr>
          <a:xfrm>
            <a:off x="5585988" y="2133600"/>
            <a:ext cx="5918624" cy="4724400"/>
          </a:xfrm>
          <a:solidFill>
            <a:schemeClr val="accent6">
              <a:lumMod val="20000"/>
              <a:lumOff val="80000"/>
            </a:schemeClr>
          </a:solidFill>
        </p:spPr>
        <p:txBody>
          <a:bodyPr>
            <a:noAutofit/>
          </a:bodyPr>
          <a:lstStyle/>
          <a:p>
            <a:pPr algn="just"/>
            <a:r>
              <a:rPr lang="en-US" sz="2000" b="1" dirty="0" smtClean="0"/>
              <a:t>Duty to inform the court if the child has been in conflict with the law before. This helps the court with passing an appropriate order. Prosecutors must also inform the court any previous methods used for the rehabilitation of the child and the response to that method.</a:t>
            </a:r>
          </a:p>
          <a:p>
            <a:pPr algn="just"/>
            <a:r>
              <a:rPr lang="en-US" sz="2000" b="1" dirty="0" smtClean="0"/>
              <a:t>Indicate to the court any aggravating circumstance of the case.</a:t>
            </a:r>
          </a:p>
          <a:p>
            <a:pPr algn="just"/>
            <a:r>
              <a:rPr lang="en-US" sz="2000" b="1" dirty="0" smtClean="0"/>
              <a:t>Where a plea agreement was entered, </a:t>
            </a:r>
            <a:r>
              <a:rPr lang="en-US" sz="2000" b="1" dirty="0"/>
              <a:t>l</a:t>
            </a:r>
            <a:r>
              <a:rPr lang="en-US" sz="2000" b="1" dirty="0" smtClean="0"/>
              <a:t>iaise with the child welfare inspector managing the child and agree on the recommended order for the child in conflict with the law.</a:t>
            </a:r>
            <a:endParaRPr lang="en-US" sz="20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353" y="1991762"/>
            <a:ext cx="4888872" cy="4653482"/>
          </a:xfrm>
          <a:prstGeom prst="rect">
            <a:avLst/>
          </a:prstGeom>
        </p:spPr>
      </p:pic>
    </p:spTree>
    <p:extLst>
      <p:ext uri="{BB962C8B-B14F-4D97-AF65-F5344CB8AC3E}">
        <p14:creationId xmlns:p14="http://schemas.microsoft.com/office/powerpoint/2010/main" val="240000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0404" y="618518"/>
            <a:ext cx="9177822" cy="848144"/>
          </a:xfrm>
        </p:spPr>
        <p:txBody>
          <a:bodyPr/>
          <a:lstStyle/>
          <a:p>
            <a:r>
              <a:rPr lang="en-US" b="1" dirty="0" smtClean="0">
                <a:solidFill>
                  <a:schemeClr val="tx2"/>
                </a:solidFill>
              </a:rPr>
              <a:t>KEY COMPONENTS OF THE ACT CCA</a:t>
            </a:r>
            <a:endParaRPr lang="en-US" b="1" dirty="0">
              <a:solidFill>
                <a:schemeClr val="tx2"/>
              </a:solidFill>
            </a:endParaRPr>
          </a:p>
        </p:txBody>
      </p:sp>
      <p:graphicFrame>
        <p:nvGraphicFramePr>
          <p:cNvPr id="5" name="Content Placeholder 4"/>
          <p:cNvGraphicFramePr>
            <a:graphicFrameLocks noGrp="1"/>
          </p:cNvGraphicFramePr>
          <p:nvPr>
            <p:ph idx="4294967295"/>
            <p:extLst/>
          </p:nvPr>
        </p:nvGraphicFramePr>
        <p:xfrm>
          <a:off x="1982630" y="2296562"/>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8646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IN THE MANAGEMENT OF CHILDREN IN CONFLICT WITH THE LAW</a:t>
            </a:r>
            <a:endParaRPr lang="en-US" b="1"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1783340309"/>
              </p:ext>
            </p:extLst>
          </p:nvPr>
        </p:nvGraphicFramePr>
        <p:xfrm>
          <a:off x="618978" y="2133600"/>
          <a:ext cx="11043139" cy="4182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3718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357498872"/>
              </p:ext>
            </p:extLst>
          </p:nvPr>
        </p:nvGraphicFramePr>
        <p:xfrm>
          <a:off x="1300766" y="719666"/>
          <a:ext cx="9762186" cy="57970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479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21447728"/>
              </p:ext>
            </p:extLst>
          </p:nvPr>
        </p:nvGraphicFramePr>
        <p:xfrm>
          <a:off x="1350498" y="719666"/>
          <a:ext cx="9973994"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8875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END</a:t>
            </a:r>
            <a:endParaRPr lang="en-US" b="1" dirty="0"/>
          </a:p>
        </p:txBody>
      </p:sp>
      <p:sp>
        <p:nvSpPr>
          <p:cNvPr id="3" name="Content Placeholder 2"/>
          <p:cNvSpPr>
            <a:spLocks noGrp="1"/>
          </p:cNvSpPr>
          <p:nvPr>
            <p:ph idx="1"/>
          </p:nvPr>
        </p:nvSpPr>
        <p:spPr/>
        <p:txBody>
          <a:bodyPr>
            <a:normAutofit/>
          </a:bodyPr>
          <a:lstStyle/>
          <a:p>
            <a:pPr marL="0" lvl="0" indent="0" algn="ctr" defTabSz="914400">
              <a:spcBef>
                <a:spcPts val="0"/>
              </a:spcBef>
              <a:buClrTx/>
              <a:buSzTx/>
              <a:buNone/>
            </a:pPr>
            <a:r>
              <a:rPr lang="en-US" sz="7200" b="1" dirty="0" smtClean="0">
                <a:ln w="0"/>
                <a:solidFill>
                  <a:srgbClr val="7030A0"/>
                </a:solidFill>
                <a:effectLst>
                  <a:outerShdw blurRad="38100" dist="25400" dir="5400000" algn="ctr" rotWithShape="0">
                    <a:srgbClr val="6E747A">
                      <a:alpha val="43000"/>
                    </a:srgbClr>
                  </a:outerShdw>
                  <a:reflection blurRad="6350" stA="55000" endA="300" endPos="45500" dir="5400000" sy="-100000" algn="bl" rotWithShape="0"/>
                </a:effectLst>
                <a:latin typeface="Corbel"/>
                <a:cs typeface="Narkisim" panose="020E0502050101010101" pitchFamily="34" charset="-79"/>
              </a:rPr>
              <a:t>CHILD FIRST APPROACH</a:t>
            </a:r>
            <a:endParaRPr lang="en-US" sz="7200" b="1" dirty="0">
              <a:ln w="0"/>
              <a:solidFill>
                <a:srgbClr val="7030A0"/>
              </a:solidFill>
              <a:effectLst>
                <a:outerShdw blurRad="38100" dist="25400" dir="5400000" algn="ctr" rotWithShape="0">
                  <a:srgbClr val="6E747A">
                    <a:alpha val="43000"/>
                  </a:srgbClr>
                </a:outerShdw>
                <a:reflection blurRad="6350" stA="55000" endA="300" endPos="45500" dir="5400000" sy="-100000" algn="bl" rotWithShape="0"/>
              </a:effectLst>
              <a:latin typeface="Corbel"/>
            </a:endParaRPr>
          </a:p>
          <a:p>
            <a:endParaRPr lang="en-US" sz="4000" dirty="0"/>
          </a:p>
          <a:p>
            <a:endParaRPr lang="en-US" sz="4000" dirty="0"/>
          </a:p>
        </p:txBody>
      </p:sp>
    </p:spTree>
    <p:extLst>
      <p:ext uri="{BB962C8B-B14F-4D97-AF65-F5344CB8AC3E}">
        <p14:creationId xmlns:p14="http://schemas.microsoft.com/office/powerpoint/2010/main" val="671664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1527419"/>
          </a:xfrm>
        </p:spPr>
        <p:txBody>
          <a:bodyPr>
            <a:normAutofit fontScale="90000"/>
          </a:bodyPr>
          <a:lstStyle/>
          <a:p>
            <a:r>
              <a:rPr lang="en-US" b="1" dirty="0" smtClean="0"/>
              <a:t>ROLE OF PROSECUTION IN THE MANAGEMENT OF CHILDREN IN CONFLICT WITH THE LAW</a:t>
            </a:r>
            <a:endParaRPr lang="en-US" b="1" dirty="0"/>
          </a:p>
        </p:txBody>
      </p:sp>
      <p:sp>
        <p:nvSpPr>
          <p:cNvPr id="4" name="Content Placeholder 3"/>
          <p:cNvSpPr>
            <a:spLocks noGrp="1"/>
          </p:cNvSpPr>
          <p:nvPr>
            <p:ph sz="half" idx="2"/>
          </p:nvPr>
        </p:nvSpPr>
        <p:spPr>
          <a:xfrm>
            <a:off x="953038" y="1904999"/>
            <a:ext cx="10551574" cy="4534437"/>
          </a:xfrm>
        </p:spPr>
        <p:txBody>
          <a:bodyPr>
            <a:normAutofit/>
          </a:bodyPr>
          <a:lstStyle/>
          <a:p>
            <a:pPr>
              <a:buFont typeface="Wingdings" panose="05000000000000000000" pitchFamily="2" charset="2"/>
              <a:buChar char="v"/>
            </a:pPr>
            <a:endParaRPr lang="en-US" dirty="0" smtClean="0"/>
          </a:p>
          <a:p>
            <a:pPr marL="0" indent="0">
              <a:buNone/>
            </a:pPr>
            <a:endParaRPr lang="en-US" b="1" dirty="0" smtClean="0"/>
          </a:p>
          <a:p>
            <a:pPr algn="just">
              <a:lnSpc>
                <a:spcPct val="150000"/>
              </a:lnSpc>
              <a:buFont typeface="Wingdings" panose="05000000000000000000" pitchFamily="2" charset="2"/>
              <a:buChar char="v"/>
            </a:pPr>
            <a:r>
              <a:rPr lang="en-US" sz="2000" b="1" dirty="0" smtClean="0"/>
              <a:t>Effective management of children in conflict with the law </a:t>
            </a:r>
            <a:r>
              <a:rPr lang="en-US" sz="2000" b="1" dirty="0"/>
              <a:t>involves balancing the goals of </a:t>
            </a:r>
            <a:r>
              <a:rPr lang="en-US" sz="2000" b="1" dirty="0" smtClean="0"/>
              <a:t>rehabilitation </a:t>
            </a:r>
            <a:r>
              <a:rPr lang="en-US" sz="2000" b="1" dirty="0"/>
              <a:t>and accountability while safeguarding the rights and well-being of the child</a:t>
            </a:r>
            <a:r>
              <a:rPr lang="en-US" sz="2000" b="1" dirty="0" smtClean="0"/>
              <a:t>.</a:t>
            </a:r>
          </a:p>
          <a:p>
            <a:pPr algn="just">
              <a:lnSpc>
                <a:spcPct val="150000"/>
              </a:lnSpc>
              <a:buFont typeface="Wingdings" panose="05000000000000000000" pitchFamily="2" charset="2"/>
              <a:buChar char="v"/>
            </a:pPr>
            <a:r>
              <a:rPr lang="en-US" sz="2000" b="1" dirty="0" smtClean="0"/>
              <a:t>All decisions made by public and private bodies affecting a child must always take into account the best interest of the child. This includes decision made by the prosecution to either prosecute or not or to divert or not. Section </a:t>
            </a:r>
            <a:r>
              <a:rPr lang="en-US" sz="2400" b="1" dirty="0" smtClean="0"/>
              <a:t>3 of the Children’s Code Act</a:t>
            </a:r>
          </a:p>
          <a:p>
            <a:pPr marL="0" indent="0" algn="just">
              <a:buNone/>
            </a:pPr>
            <a:endParaRPr lang="en-US" sz="2400" dirty="0" smtClean="0"/>
          </a:p>
        </p:txBody>
      </p:sp>
    </p:spTree>
    <p:extLst>
      <p:ext uri="{BB962C8B-B14F-4D97-AF65-F5344CB8AC3E}">
        <p14:creationId xmlns:p14="http://schemas.microsoft.com/office/powerpoint/2010/main" val="3665671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4,300+ Kid Bicep Stock Photos, Pictures &amp; Royalty-Free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9834" y="2027976"/>
            <a:ext cx="5911913" cy="45991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563762" y="2690336"/>
            <a:ext cx="4852658" cy="1477328"/>
          </a:xfrm>
          <a:prstGeom prst="rect">
            <a:avLst/>
          </a:prstGeom>
        </p:spPr>
        <p:txBody>
          <a:bodyPr wrap="square">
            <a:spAutoFit/>
          </a:bodyPr>
          <a:lstStyle/>
          <a:p>
            <a:r>
              <a:rPr lang="en-US" b="1" dirty="0"/>
              <a:t>BEST INTEREST OF THE CHILD AND RIGHTS.</a:t>
            </a:r>
            <a:endParaRPr lang="en-US" dirty="0"/>
          </a:p>
          <a:p>
            <a:pPr algn="just"/>
            <a:r>
              <a:rPr lang="en-US" dirty="0"/>
              <a:t>3. (1) </a:t>
            </a:r>
            <a:r>
              <a:rPr lang="en-US" b="1" dirty="0"/>
              <a:t>A child’s best interest is the primary consideration in a matter or action concerning the child, whether undertaken by a public or private body.</a:t>
            </a:r>
          </a:p>
        </p:txBody>
      </p:sp>
    </p:spTree>
    <p:extLst>
      <p:ext uri="{BB962C8B-B14F-4D97-AF65-F5344CB8AC3E}">
        <p14:creationId xmlns:p14="http://schemas.microsoft.com/office/powerpoint/2010/main" val="264799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CHILD FIRST APPROACH</a:t>
            </a:r>
            <a:endParaRPr lang="en-US" b="1" dirty="0"/>
          </a:p>
        </p:txBody>
      </p:sp>
      <p:sp>
        <p:nvSpPr>
          <p:cNvPr id="3" name="Content Placeholder 2"/>
          <p:cNvSpPr>
            <a:spLocks noGrp="1"/>
          </p:cNvSpPr>
          <p:nvPr>
            <p:ph sz="half" idx="1"/>
          </p:nvPr>
        </p:nvSpPr>
        <p:spPr>
          <a:xfrm>
            <a:off x="5540721" y="2126222"/>
            <a:ext cx="2838070" cy="3777622"/>
          </a:xfrm>
          <a:solidFill>
            <a:schemeClr val="accent2">
              <a:lumMod val="20000"/>
              <a:lumOff val="80000"/>
            </a:schemeClr>
          </a:solidFill>
        </p:spPr>
        <p:txBody>
          <a:bodyPr>
            <a:normAutofit fontScale="85000" lnSpcReduction="20000"/>
          </a:bodyPr>
          <a:lstStyle/>
          <a:p>
            <a:pPr algn="just"/>
            <a:r>
              <a:rPr lang="en-US" sz="2000" dirty="0" smtClean="0"/>
              <a:t> </a:t>
            </a:r>
            <a:r>
              <a:rPr lang="en-US" sz="2000" b="1" dirty="0"/>
              <a:t>P</a:t>
            </a:r>
            <a:r>
              <a:rPr lang="en-US" sz="2000" b="1" dirty="0" smtClean="0"/>
              <a:t>rioritises </a:t>
            </a:r>
            <a:r>
              <a:rPr lang="en-US" sz="2000" b="1" dirty="0"/>
              <a:t>viewing children within the child justice system as children first and if a child has contravened any law, as an offender second</a:t>
            </a:r>
            <a:r>
              <a:rPr lang="en-US" b="1" dirty="0"/>
              <a:t>. </a:t>
            </a:r>
          </a:p>
          <a:p>
            <a:endParaRPr lang="en-US" dirty="0"/>
          </a:p>
        </p:txBody>
      </p:sp>
      <p:sp>
        <p:nvSpPr>
          <p:cNvPr id="4" name="Content Placeholder 3"/>
          <p:cNvSpPr>
            <a:spLocks noGrp="1"/>
          </p:cNvSpPr>
          <p:nvPr>
            <p:ph sz="half" idx="2"/>
          </p:nvPr>
        </p:nvSpPr>
        <p:spPr>
          <a:xfrm>
            <a:off x="8790915" y="2126222"/>
            <a:ext cx="2713696" cy="3777622"/>
          </a:xfrm>
          <a:solidFill>
            <a:schemeClr val="accent1">
              <a:lumMod val="20000"/>
              <a:lumOff val="80000"/>
            </a:schemeClr>
          </a:solidFill>
        </p:spPr>
        <p:txBody>
          <a:bodyPr>
            <a:normAutofit fontScale="85000" lnSpcReduction="20000"/>
          </a:bodyPr>
          <a:lstStyle/>
          <a:p>
            <a:pPr algn="just"/>
            <a:r>
              <a:rPr lang="en-US" sz="2000" b="1" dirty="0"/>
              <a:t>The primary focus of this approach is to prevent re-traumatisation for </a:t>
            </a:r>
            <a:r>
              <a:rPr lang="en-US" sz="2000" b="1" dirty="0" smtClean="0"/>
              <a:t> children  </a:t>
            </a:r>
            <a:r>
              <a:rPr lang="en-US" sz="2000" b="1" dirty="0"/>
              <a:t>in conflict with the law,  promote diversion for children in conflict with the law, and exhibit a clear commitment to developing interventions to avoid preventable prosecution and criminalisation of children</a:t>
            </a:r>
            <a:r>
              <a:rPr lang="en-US" sz="2000" dirty="0"/>
              <a:t>.</a:t>
            </a:r>
          </a:p>
          <a:p>
            <a:endParaRPr lang="en-US" sz="2000" dirty="0"/>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551" y="1511027"/>
            <a:ext cx="4859191" cy="5008012"/>
          </a:xfrm>
          <a:prstGeom prst="rect">
            <a:avLst/>
          </a:prstGeom>
        </p:spPr>
      </p:pic>
    </p:spTree>
    <p:extLst>
      <p:ext uri="{BB962C8B-B14F-4D97-AF65-F5344CB8AC3E}">
        <p14:creationId xmlns:p14="http://schemas.microsoft.com/office/powerpoint/2010/main" val="71817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solidFill>
                  <a:prstClr val="black">
                    <a:lumMod val="75000"/>
                    <a:lumOff val="25000"/>
                  </a:prstClr>
                </a:solidFill>
              </a:rPr>
              <a:t>RIGHTS OF CHILDREN IN CONFLICT WITH THE LAW (INVESTIGATION STAGE)</a:t>
            </a:r>
            <a:endParaRPr lang="en-US" dirty="0"/>
          </a:p>
        </p:txBody>
      </p:sp>
      <p:sp>
        <p:nvSpPr>
          <p:cNvPr id="3" name="Content Placeholder 2"/>
          <p:cNvSpPr>
            <a:spLocks noGrp="1"/>
          </p:cNvSpPr>
          <p:nvPr>
            <p:ph idx="1"/>
          </p:nvPr>
        </p:nvSpPr>
        <p:spPr>
          <a:xfrm>
            <a:off x="5730844" y="2133600"/>
            <a:ext cx="5773768" cy="3777622"/>
          </a:xfrm>
        </p:spPr>
        <p:txBody>
          <a:bodyPr/>
          <a:lstStyle/>
          <a:p>
            <a:pPr algn="just"/>
            <a:r>
              <a:rPr lang="en-US" b="1" dirty="0"/>
              <a:t>Right to privacy</a:t>
            </a:r>
          </a:p>
          <a:p>
            <a:pPr algn="just"/>
            <a:r>
              <a:rPr lang="en-US" b="1" dirty="0"/>
              <a:t>Protection of identity from exposure by the media or any other publication </a:t>
            </a:r>
          </a:p>
          <a:p>
            <a:pPr algn="just"/>
            <a:r>
              <a:rPr lang="en-US" b="1" dirty="0"/>
              <a:t>Right to remain silent</a:t>
            </a:r>
          </a:p>
          <a:p>
            <a:pPr algn="just"/>
            <a:r>
              <a:rPr lang="en-US" b="1" dirty="0"/>
              <a:t>Right to be interviewed in the presence of the parent, guardian, child welfare inspector, legal representative, close relative of the child or person having parental responsibility of the child. </a:t>
            </a:r>
          </a:p>
          <a:p>
            <a:endParaRPr lang="en-US" dirty="0"/>
          </a:p>
        </p:txBody>
      </p:sp>
      <p:pic>
        <p:nvPicPr>
          <p:cNvPr id="4"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178" y="1711105"/>
            <a:ext cx="4313237" cy="4934138"/>
          </a:xfrm>
          <a:prstGeom prst="rect">
            <a:avLst/>
          </a:prstGeom>
        </p:spPr>
      </p:pic>
    </p:spTree>
    <p:extLst>
      <p:ext uri="{BB962C8B-B14F-4D97-AF65-F5344CB8AC3E}">
        <p14:creationId xmlns:p14="http://schemas.microsoft.com/office/powerpoint/2010/main" val="2518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RIGHTS OF CHILDREN IN CONFLICT WITH THE LAW (COURT PROCESS/PROSECUTION</a:t>
            </a:r>
            <a:endParaRPr lang="en-US" dirty="0"/>
          </a:p>
        </p:txBody>
      </p:sp>
      <p:sp>
        <p:nvSpPr>
          <p:cNvPr id="3" name="Content Placeholder 2"/>
          <p:cNvSpPr>
            <a:spLocks noGrp="1"/>
          </p:cNvSpPr>
          <p:nvPr>
            <p:ph idx="1"/>
          </p:nvPr>
        </p:nvSpPr>
        <p:spPr>
          <a:xfrm>
            <a:off x="5024672" y="2133600"/>
            <a:ext cx="6479939" cy="3777622"/>
          </a:xfrm>
        </p:spPr>
        <p:txBody>
          <a:bodyPr>
            <a:normAutofit lnSpcReduction="10000"/>
          </a:bodyPr>
          <a:lstStyle/>
          <a:p>
            <a:r>
              <a:rPr lang="en-US" dirty="0"/>
              <a:t>Right to legal representation</a:t>
            </a:r>
          </a:p>
          <a:p>
            <a:r>
              <a:rPr lang="en-US" dirty="0"/>
              <a:t>Right to have proceedings to be heard in camera</a:t>
            </a:r>
          </a:p>
          <a:p>
            <a:r>
              <a:rPr lang="en-US" dirty="0"/>
              <a:t>Right to privacy</a:t>
            </a:r>
          </a:p>
          <a:p>
            <a:r>
              <a:rPr lang="en-US" dirty="0"/>
              <a:t>Right to give sworn evidence</a:t>
            </a:r>
          </a:p>
          <a:p>
            <a:r>
              <a:rPr lang="en-US" dirty="0"/>
              <a:t>Right to give unsworn evidence</a:t>
            </a:r>
          </a:p>
          <a:p>
            <a:r>
              <a:rPr lang="en-US" dirty="0"/>
              <a:t>Right to remain silent</a:t>
            </a:r>
          </a:p>
          <a:p>
            <a:r>
              <a:rPr lang="en-US" dirty="0"/>
              <a:t>Right to call any available witnesses</a:t>
            </a:r>
          </a:p>
          <a:p>
            <a:r>
              <a:rPr lang="en-US" dirty="0"/>
              <a:t>have the matter determined without delay;</a:t>
            </a:r>
          </a:p>
          <a:p>
            <a:r>
              <a:rPr lang="en-US" dirty="0" smtClean="0"/>
              <a:t>not </a:t>
            </a:r>
            <a:r>
              <a:rPr lang="en-US" dirty="0"/>
              <a:t>be compelled to give testimony or to confess guilt;</a:t>
            </a:r>
          </a:p>
        </p:txBody>
      </p:sp>
      <p:pic>
        <p:nvPicPr>
          <p:cNvPr id="4" name="Content Placeholder 4"/>
          <p:cNvPicPr>
            <a:picLocks/>
          </p:cNvPicPr>
          <p:nvPr/>
        </p:nvPicPr>
        <p:blipFill>
          <a:blip r:embed="rId2">
            <a:extLst>
              <a:ext uri="{28A0092B-C50C-407E-A947-70E740481C1C}">
                <a14:useLocalDpi xmlns:a14="http://schemas.microsoft.com/office/drawing/2010/main" val="0"/>
              </a:ext>
            </a:extLst>
          </a:blip>
          <a:stretch>
            <a:fillRect/>
          </a:stretch>
        </p:blipFill>
        <p:spPr>
          <a:xfrm>
            <a:off x="389299" y="1973655"/>
            <a:ext cx="4635373" cy="4472411"/>
          </a:xfrm>
          <a:prstGeom prst="rect">
            <a:avLst/>
          </a:prstGeom>
        </p:spPr>
      </p:pic>
    </p:spTree>
    <p:extLst>
      <p:ext uri="{BB962C8B-B14F-4D97-AF65-F5344CB8AC3E}">
        <p14:creationId xmlns:p14="http://schemas.microsoft.com/office/powerpoint/2010/main" val="2342716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5172" y="949789"/>
            <a:ext cx="8911687" cy="1280890"/>
          </a:xfrm>
        </p:spPr>
        <p:txBody>
          <a:bodyPr/>
          <a:lstStyle/>
          <a:p>
            <a:r>
              <a:rPr lang="en-US" b="1" dirty="0" smtClean="0"/>
              <a:t>MULTI-DISCIPLINARY APPROACH </a:t>
            </a:r>
            <a:endParaRPr lang="en-US" b="1" dirty="0"/>
          </a:p>
        </p:txBody>
      </p:sp>
      <p:sp>
        <p:nvSpPr>
          <p:cNvPr id="3" name="Content Placeholder 2"/>
          <p:cNvSpPr>
            <a:spLocks noGrp="1"/>
          </p:cNvSpPr>
          <p:nvPr>
            <p:ph sz="half" idx="1"/>
          </p:nvPr>
        </p:nvSpPr>
        <p:spPr/>
        <p:txBody>
          <a:bodyPr/>
          <a:lstStyle/>
          <a:p>
            <a:pPr marL="0" lvl="0" indent="0" defTabSz="914400">
              <a:spcBef>
                <a:spcPts val="0"/>
              </a:spcBef>
              <a:buClrTx/>
              <a:buNone/>
            </a:pPr>
            <a:r>
              <a:rPr lang="en-US" kern="0" dirty="0">
                <a:solidFill>
                  <a:sysClr val="windowText" lastClr="000000"/>
                </a:solidFill>
              </a:rPr>
              <a:t> </a:t>
            </a:r>
          </a:p>
          <a:p>
            <a:endParaRPr lang="en-US" dirty="0"/>
          </a:p>
        </p:txBody>
      </p:sp>
      <p:graphicFrame>
        <p:nvGraphicFramePr>
          <p:cNvPr id="13" name="Content Placeholder 12"/>
          <p:cNvGraphicFramePr>
            <a:graphicFrameLocks noGrp="1"/>
          </p:cNvGraphicFramePr>
          <p:nvPr>
            <p:ph sz="half" idx="2"/>
            <p:extLst>
              <p:ext uri="{D42A27DB-BD31-4B8C-83A1-F6EECF244321}">
                <p14:modId xmlns:p14="http://schemas.microsoft.com/office/powerpoint/2010/main" val="1605259745"/>
              </p:ext>
            </p:extLst>
          </p:nvPr>
        </p:nvGraphicFramePr>
        <p:xfrm>
          <a:off x="1129553" y="1590234"/>
          <a:ext cx="9843247" cy="4854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7976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2012" y="418048"/>
            <a:ext cx="8911687" cy="1280890"/>
          </a:xfrm>
        </p:spPr>
        <p:txBody>
          <a:bodyPr/>
          <a:lstStyle/>
          <a:p>
            <a:r>
              <a:rPr lang="en-US" b="1" dirty="0" smtClean="0"/>
              <a:t>MULTI-DISCIPLINARY APPROACH CONT’D</a:t>
            </a:r>
            <a:endParaRPr lang="en-US" b="1"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921675180"/>
              </p:ext>
            </p:extLst>
          </p:nvPr>
        </p:nvGraphicFramePr>
        <p:xfrm>
          <a:off x="2145460" y="2030506"/>
          <a:ext cx="7980175" cy="42847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half" idx="2"/>
          </p:nvPr>
        </p:nvSpPr>
        <p:spPr>
          <a:xfrm flipH="1">
            <a:off x="11504610" y="2126222"/>
            <a:ext cx="45719" cy="3777622"/>
          </a:xfrm>
        </p:spPr>
        <p:txBody>
          <a:bodyPr/>
          <a:lstStyle/>
          <a:p>
            <a:endParaRPr lang="en-US" dirty="0" smtClean="0"/>
          </a:p>
          <a:p>
            <a:endParaRPr lang="en-US" dirty="0"/>
          </a:p>
        </p:txBody>
      </p:sp>
    </p:spTree>
    <p:extLst>
      <p:ext uri="{BB962C8B-B14F-4D97-AF65-F5344CB8AC3E}">
        <p14:creationId xmlns:p14="http://schemas.microsoft.com/office/powerpoint/2010/main" val="22109410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Retrospect</Template>
  <TotalTime>5004</TotalTime>
  <Words>1632</Words>
  <Application>Microsoft Office PowerPoint</Application>
  <PresentationFormat>Widescreen</PresentationFormat>
  <Paragraphs>133</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Century Gothic</vt:lpstr>
      <vt:lpstr>Corbel</vt:lpstr>
      <vt:lpstr>Narkisim</vt:lpstr>
      <vt:lpstr>Wingdings</vt:lpstr>
      <vt:lpstr>Wingdings 3</vt:lpstr>
      <vt:lpstr>Wisp</vt:lpstr>
      <vt:lpstr>EFFECTIVE MANAGEMENT OF CHILDREN IN CONFLICT WITH THE LAW</vt:lpstr>
      <vt:lpstr>KEY COMPONENTS OF THE ACT CCA</vt:lpstr>
      <vt:lpstr>ROLE OF PROSECUTION IN THE MANAGEMENT OF CHILDREN IN CONFLICT WITH THE LAW</vt:lpstr>
      <vt:lpstr>PowerPoint Presentation</vt:lpstr>
      <vt:lpstr>CHILD FIRST APPROACH</vt:lpstr>
      <vt:lpstr>RIGHTS OF CHILDREN IN CONFLICT WITH THE LAW (INVESTIGATION STAGE)</vt:lpstr>
      <vt:lpstr>RIGHTS OF CHILDREN IN CONFLICT WITH THE LAW (COURT PROCESS/PROSECUTION</vt:lpstr>
      <vt:lpstr>MULTI-DISCIPLINARY APPROACH </vt:lpstr>
      <vt:lpstr>MULTI-DISCIPLINARY APPROACH CONT’D</vt:lpstr>
      <vt:lpstr>There are two ways in which the NPA manages children in conflict with the law</vt:lpstr>
      <vt:lpstr> </vt:lpstr>
      <vt:lpstr>FACTORS TO DETERMINE BEFORE ONE CAN DIVERT- SECTION 58 (3) OF THE CCA</vt:lpstr>
      <vt:lpstr>CONDITIONS FOR DIVERSION- section 59 of the CCA</vt:lpstr>
      <vt:lpstr>DIVERSION OPTIONS- Section 58(2)</vt:lpstr>
      <vt:lpstr>Prosecution/Court Process</vt:lpstr>
      <vt:lpstr>PowerPoint Presentation</vt:lpstr>
      <vt:lpstr>PowerPoint Presentation</vt:lpstr>
      <vt:lpstr>BAIL- SECTION 73(2) OF THE CCA</vt:lpstr>
      <vt:lpstr>ROLE OF A PROSECUTOR WHEN PASSING COURT ORDERS </vt:lpstr>
      <vt:lpstr>CHALLENGES IN THE MANAGEMENT OF CHILDREN IN CONFLICT WITH THE LAW</vt:lpstr>
      <vt:lpstr>PowerPoint Presentation</vt:lpstr>
      <vt:lpstr>PowerPoint Presentation</vt:lpstr>
      <vt:lpstr>THE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Chali Hambayi</dc:creator>
  <cp:lastModifiedBy>Monde M. Muyoba</cp:lastModifiedBy>
  <cp:revision>94</cp:revision>
  <dcterms:created xsi:type="dcterms:W3CDTF">2023-12-14T16:21:47Z</dcterms:created>
  <dcterms:modified xsi:type="dcterms:W3CDTF">2024-09-18T06:45:34Z</dcterms:modified>
</cp:coreProperties>
</file>