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8" r:id="rId4"/>
    <p:sldId id="261" r:id="rId5"/>
    <p:sldId id="267" r:id="rId6"/>
    <p:sldId id="265" r:id="rId7"/>
    <p:sldId id="263" r:id="rId8"/>
    <p:sldId id="262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4152A3-A6F4-43A3-84CD-82D7A6CE976A}">
          <p14:sldIdLst>
            <p14:sldId id="256"/>
            <p14:sldId id="257"/>
            <p14:sldId id="258"/>
            <p14:sldId id="261"/>
            <p14:sldId id="267"/>
            <p14:sldId id="265"/>
            <p14:sldId id="263"/>
            <p14:sldId id="262"/>
            <p14:sldId id="264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Elephants vs Other species Poached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ZM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Sheet3!$A$2</c:f>
              <c:strCache>
                <c:ptCount val="1"/>
                <c:pt idx="0">
                  <c:v>Elephant Poached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ZM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Lit>
              <c:formatCode>General</c:formatCode>
              <c:ptCount val="5"/>
              <c:pt idx="0">
                <c:v>2019</c:v>
              </c:pt>
              <c:pt idx="1">
                <c:v>2020</c:v>
              </c:pt>
              <c:pt idx="2">
                <c:v>2021</c:v>
              </c:pt>
              <c:pt idx="3">
                <c:v>2022</c:v>
              </c:pt>
              <c:pt idx="4">
                <c:v>2023</c:v>
              </c:pt>
            </c:numLit>
          </c:cat>
          <c:val>
            <c:numRef>
              <c:f>Sheet3!$B$2:$F$2</c:f>
              <c:numCache>
                <c:formatCode>_-* #,##0_-;\-* #,##0_-;_-* "-"??_-;_-@_-</c:formatCode>
                <c:ptCount val="5"/>
                <c:pt idx="0">
                  <c:v>162</c:v>
                </c:pt>
                <c:pt idx="1">
                  <c:v>137</c:v>
                </c:pt>
                <c:pt idx="2">
                  <c:v>44</c:v>
                </c:pt>
                <c:pt idx="3">
                  <c:v>44</c:v>
                </c:pt>
                <c:pt idx="4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EC-49C5-A3C1-E27CFFBEB435}"/>
            </c:ext>
          </c:extLst>
        </c:ser>
        <c:ser>
          <c:idx val="1"/>
          <c:order val="1"/>
          <c:tx>
            <c:strRef>
              <c:f>Sheet3!$A$3</c:f>
              <c:strCache>
                <c:ptCount val="1"/>
                <c:pt idx="0">
                  <c:v>Other Animal Spp Poached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ZM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Lit>
              <c:formatCode>General</c:formatCode>
              <c:ptCount val="5"/>
              <c:pt idx="0">
                <c:v>2019</c:v>
              </c:pt>
              <c:pt idx="1">
                <c:v>2020</c:v>
              </c:pt>
              <c:pt idx="2">
                <c:v>2021</c:v>
              </c:pt>
              <c:pt idx="3">
                <c:v>2022</c:v>
              </c:pt>
              <c:pt idx="4">
                <c:v>2023</c:v>
              </c:pt>
            </c:numLit>
          </c:cat>
          <c:val>
            <c:numRef>
              <c:f>Sheet3!$B$3:$F$3</c:f>
              <c:numCache>
                <c:formatCode>_-* #,##0_-;\-* #,##0_-;_-* "-"??_-;_-@_-</c:formatCode>
                <c:ptCount val="5"/>
                <c:pt idx="1">
                  <c:v>333</c:v>
                </c:pt>
                <c:pt idx="2">
                  <c:v>533</c:v>
                </c:pt>
                <c:pt idx="3">
                  <c:v>533</c:v>
                </c:pt>
                <c:pt idx="4">
                  <c:v>341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5EC-49C5-A3C1-E27CFFBEB43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42171871"/>
        <c:axId val="1261728543"/>
      </c:lineChart>
      <c:catAx>
        <c:axId val="114217187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ZM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ZM"/>
          </a:p>
        </c:txPr>
        <c:crossAx val="1261728543"/>
        <c:crosses val="autoZero"/>
        <c:auto val="1"/>
        <c:lblAlgn val="ctr"/>
        <c:lblOffset val="100"/>
        <c:noMultiLvlLbl val="0"/>
      </c:catAx>
      <c:valAx>
        <c:axId val="1261728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Numbers poached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ZM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ZM"/>
          </a:p>
        </c:txPr>
        <c:crossAx val="1142171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ZM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ZM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66680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057313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8917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174147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748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91887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752593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84742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89515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54214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956481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46706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81898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641181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7171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193908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E8D9C-A35C-4817-AA8B-F1650CE024AA}" type="datetimeFigureOut">
              <a:rPr lang="en-ZM" smtClean="0"/>
              <a:t>16/09/2024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8BB3B2-BFC5-43A3-BB18-506982F14028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52174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DCF8B-3178-4C72-8A5E-8E1C5F71E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8518"/>
            <a:ext cx="9144000" cy="3178269"/>
          </a:xfrm>
        </p:spPr>
        <p:txBody>
          <a:bodyPr>
            <a:normAutofit fontScale="90000"/>
          </a:bodyPr>
          <a:lstStyle/>
          <a:p>
            <a:r>
              <a:rPr lang="en-US" dirty="0"/>
              <a:t>Enforcing the Law: A frontline Approach to combat Environmental crimes, smuggling and Wildlife Crimes</a:t>
            </a:r>
            <a:endParaRPr lang="en-ZM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F54F5-FFA6-473C-8FD5-91325FE86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898776"/>
            <a:ext cx="9144000" cy="425824"/>
          </a:xfrm>
        </p:spPr>
        <p:txBody>
          <a:bodyPr/>
          <a:lstStyle/>
          <a:p>
            <a:r>
              <a:rPr lang="en-US" dirty="0"/>
              <a:t>Edward K Chilufya, Department of National Parks and Wildlife</a:t>
            </a:r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402669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DC6C8-C30B-47DC-8FA2-D91FACAC5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THANK you for your attention </a:t>
            </a:r>
            <a:endParaRPr lang="en-ZM" sz="8000" dirty="0"/>
          </a:p>
        </p:txBody>
      </p:sp>
    </p:spTree>
    <p:extLst>
      <p:ext uri="{BB962C8B-B14F-4D97-AF65-F5344CB8AC3E}">
        <p14:creationId xmlns:p14="http://schemas.microsoft.com/office/powerpoint/2010/main" val="393136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5BFDE-8C25-455B-A64E-844A95449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Outline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EA3FC-5BC4-4179-B531-4A70FB65B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Wildlife Protected Areas Location</a:t>
            </a:r>
          </a:p>
          <a:p>
            <a:r>
              <a:rPr lang="en-US" dirty="0"/>
              <a:t>Species of Interest</a:t>
            </a:r>
          </a:p>
          <a:p>
            <a:r>
              <a:rPr lang="en-US" dirty="0"/>
              <a:t>Poaching Trend</a:t>
            </a:r>
          </a:p>
          <a:p>
            <a:r>
              <a:rPr lang="en-US" dirty="0"/>
              <a:t>Number of Arrests</a:t>
            </a:r>
          </a:p>
          <a:p>
            <a:r>
              <a:rPr lang="en-US" dirty="0"/>
              <a:t>Confiscations </a:t>
            </a:r>
          </a:p>
          <a:p>
            <a:r>
              <a:rPr lang="en-US" dirty="0"/>
              <a:t>Collaboration with other Agencies</a:t>
            </a:r>
          </a:p>
        </p:txBody>
      </p:sp>
    </p:spTree>
    <p:extLst>
      <p:ext uri="{BB962C8B-B14F-4D97-AF65-F5344CB8AC3E}">
        <p14:creationId xmlns:p14="http://schemas.microsoft.com/office/powerpoint/2010/main" val="800383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B9059-0929-4767-B75A-DF019123F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B0345-6BC9-4E94-A37A-222F23397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Department of national Parks and Wildlife(DNPW)  is under the Ministry of Tourism</a:t>
            </a:r>
          </a:p>
          <a:p>
            <a:r>
              <a:rPr lang="en-US" dirty="0"/>
              <a:t>DNPW formed under an Wildlife Act No 14 of 2015</a:t>
            </a:r>
          </a:p>
          <a:p>
            <a:r>
              <a:rPr lang="en-US" dirty="0"/>
              <a:t>Mandate is to manage Zambia’s Wildlife Resources</a:t>
            </a:r>
          </a:p>
          <a:p>
            <a:r>
              <a:rPr lang="en-US" dirty="0"/>
              <a:t>Zambia has a vast wildlife estate covering approximately 236,376 </a:t>
            </a:r>
            <a:r>
              <a:rPr lang="en-US" dirty="0" err="1"/>
              <a:t>sq</a:t>
            </a:r>
            <a:r>
              <a:rPr lang="en-US" dirty="0"/>
              <a:t> km</a:t>
            </a:r>
          </a:p>
          <a:p>
            <a:r>
              <a:rPr lang="en-US" dirty="0"/>
              <a:t>This includes 20 National Parks and 36 Game Management Areas</a:t>
            </a:r>
          </a:p>
          <a:p>
            <a:r>
              <a:rPr lang="en-US" dirty="0"/>
              <a:t>Tourism in Zambia is dominated by nature-based activities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681841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FBED8-980C-4988-8C46-6AD34891A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185"/>
            <a:ext cx="10515600" cy="5313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Wildlife Protected Areas Location</a:t>
            </a:r>
            <a:endParaRPr lang="en-ZM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6999D0-3C14-438C-A261-26DF54335E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287" y="591672"/>
            <a:ext cx="8803426" cy="6266328"/>
          </a:xfrm>
        </p:spPr>
      </p:pic>
    </p:spTree>
    <p:extLst>
      <p:ext uri="{BB962C8B-B14F-4D97-AF65-F5344CB8AC3E}">
        <p14:creationId xmlns:p14="http://schemas.microsoft.com/office/powerpoint/2010/main" val="332385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73166-8478-4374-80D5-BBC068DFC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588" y="230655"/>
            <a:ext cx="10515600" cy="53134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Species of Interest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0A90B-9896-4C73-BB17-E9F6B8C78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247" y="1479176"/>
            <a:ext cx="10515600" cy="5047410"/>
          </a:xfrm>
        </p:spPr>
        <p:txBody>
          <a:bodyPr>
            <a:normAutofit/>
          </a:bodyPr>
          <a:lstStyle/>
          <a:p>
            <a:r>
              <a:rPr lang="en-US" dirty="0"/>
              <a:t>Fauna diversity exceeds 3,600 species, of which 2,032 are invertebrates, 409 fish, 67 amphibians, 150 reptiles, 739 birds, 224 mammals and 598 species of microorganisms</a:t>
            </a:r>
          </a:p>
          <a:p>
            <a:r>
              <a:rPr lang="en-US" dirty="0"/>
              <a:t>The species of interest include</a:t>
            </a:r>
          </a:p>
          <a:p>
            <a:pPr lvl="1"/>
            <a:r>
              <a:rPr lang="en-US" dirty="0"/>
              <a:t>Elephant </a:t>
            </a:r>
          </a:p>
          <a:p>
            <a:pPr lvl="1"/>
            <a:r>
              <a:rPr lang="en-US" dirty="0"/>
              <a:t>Rhino</a:t>
            </a:r>
          </a:p>
          <a:p>
            <a:pPr lvl="1"/>
            <a:r>
              <a:rPr lang="en-US" dirty="0"/>
              <a:t>Leopard</a:t>
            </a:r>
          </a:p>
          <a:p>
            <a:pPr lvl="1"/>
            <a:r>
              <a:rPr lang="en-US" dirty="0"/>
              <a:t>Lion</a:t>
            </a:r>
          </a:p>
          <a:p>
            <a:pPr lvl="1"/>
            <a:r>
              <a:rPr lang="en-US" dirty="0"/>
              <a:t>Pangolin</a:t>
            </a:r>
          </a:p>
          <a:p>
            <a:pPr lvl="1"/>
            <a:r>
              <a:rPr lang="en-US" dirty="0"/>
              <a:t>Sable and Roan Antelope</a:t>
            </a:r>
          </a:p>
          <a:p>
            <a:pPr lvl="1"/>
            <a:r>
              <a:rPr lang="en-US" dirty="0"/>
              <a:t>Eland</a:t>
            </a:r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333956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79A1A-4189-4143-863E-BC6FAFE3C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607" y="652688"/>
            <a:ext cx="10441346" cy="978889"/>
          </a:xfrm>
        </p:spPr>
        <p:txBody>
          <a:bodyPr/>
          <a:lstStyle/>
          <a:p>
            <a:pPr algn="ctr"/>
            <a:r>
              <a:rPr lang="en-US" dirty="0"/>
              <a:t>Poaching Trend</a:t>
            </a:r>
            <a:endParaRPr lang="en-ZM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5077FFDA-1A14-4D48-B644-B3D530F00F4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5256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3DD11-DC5A-419E-8437-0818E4058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408"/>
            <a:ext cx="10515600" cy="791322"/>
          </a:xfrm>
        </p:spPr>
        <p:txBody>
          <a:bodyPr/>
          <a:lstStyle/>
          <a:p>
            <a:pPr algn="ctr"/>
            <a:r>
              <a:rPr lang="en-US" dirty="0"/>
              <a:t>Number of Arrests </a:t>
            </a:r>
            <a:endParaRPr lang="en-ZM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9744821-7F1C-4337-A425-95337B808E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469229"/>
              </p:ext>
            </p:extLst>
          </p:nvPr>
        </p:nvGraphicFramePr>
        <p:xfrm>
          <a:off x="2070847" y="1398494"/>
          <a:ext cx="7817224" cy="5047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4144">
                  <a:extLst>
                    <a:ext uri="{9D8B030D-6E8A-4147-A177-3AD203B41FA5}">
                      <a16:colId xmlns:a16="http://schemas.microsoft.com/office/drawing/2014/main" val="1434525576"/>
                    </a:ext>
                  </a:extLst>
                </a:gridCol>
                <a:gridCol w="1338448">
                  <a:extLst>
                    <a:ext uri="{9D8B030D-6E8A-4147-A177-3AD203B41FA5}">
                      <a16:colId xmlns:a16="http://schemas.microsoft.com/office/drawing/2014/main" val="4267595198"/>
                    </a:ext>
                  </a:extLst>
                </a:gridCol>
                <a:gridCol w="1338448">
                  <a:extLst>
                    <a:ext uri="{9D8B030D-6E8A-4147-A177-3AD203B41FA5}">
                      <a16:colId xmlns:a16="http://schemas.microsoft.com/office/drawing/2014/main" val="146302984"/>
                    </a:ext>
                  </a:extLst>
                </a:gridCol>
                <a:gridCol w="892648">
                  <a:extLst>
                    <a:ext uri="{9D8B030D-6E8A-4147-A177-3AD203B41FA5}">
                      <a16:colId xmlns:a16="http://schemas.microsoft.com/office/drawing/2014/main" val="3731297778"/>
                    </a:ext>
                  </a:extLst>
                </a:gridCol>
                <a:gridCol w="1488447">
                  <a:extLst>
                    <a:ext uri="{9D8B030D-6E8A-4147-A177-3AD203B41FA5}">
                      <a16:colId xmlns:a16="http://schemas.microsoft.com/office/drawing/2014/main" val="132270903"/>
                    </a:ext>
                  </a:extLst>
                </a:gridCol>
                <a:gridCol w="1545089">
                  <a:extLst>
                    <a:ext uri="{9D8B030D-6E8A-4147-A177-3AD203B41FA5}">
                      <a16:colId xmlns:a16="http://schemas.microsoft.com/office/drawing/2014/main" val="887719769"/>
                    </a:ext>
                  </a:extLst>
                </a:gridCol>
              </a:tblGrid>
              <a:tr h="60493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Years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Origin of Arrests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ZM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M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Destination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Cooperation with other Countries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6460982"/>
                  </a:ext>
                </a:extLst>
              </a:tr>
              <a:tr h="559650">
                <a:tc vMerge="1">
                  <a:txBody>
                    <a:bodyPr/>
                    <a:lstStyle/>
                    <a:p>
                      <a:endParaRPr lang="en-Z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Locals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Foreigners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M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113280"/>
                  </a:ext>
                </a:extLst>
              </a:tr>
              <a:tr h="8103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2019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4,519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4,558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China, Congo DR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Nil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4468788"/>
                  </a:ext>
                </a:extLst>
              </a:tr>
              <a:tr h="8103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2020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2,516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2,535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China, Congo DR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Nil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5436880"/>
                  </a:ext>
                </a:extLst>
              </a:tr>
              <a:tr h="8103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2021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2,990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2,993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China, Zimbabwe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Nil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2940705"/>
                  </a:ext>
                </a:extLst>
              </a:tr>
              <a:tr h="6548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2022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2,444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2,881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China, Congo DR, Zambia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Nil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7178992"/>
                  </a:ext>
                </a:extLst>
              </a:tr>
              <a:tr h="7966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2023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2,262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46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2,308</a:t>
                      </a:r>
                      <a:endParaRPr lang="en-ZM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China, Congo DRC, Zambia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Nil</a:t>
                      </a:r>
                      <a:endParaRPr lang="en-ZM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3167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1844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C38DC-A6FE-4510-A041-B246C3A2E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0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Confiscations </a:t>
            </a:r>
            <a:endParaRPr lang="en-ZM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EC5757D-499F-486D-B38D-1ABECCE33E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977936"/>
              </p:ext>
            </p:extLst>
          </p:nvPr>
        </p:nvGraphicFramePr>
        <p:xfrm>
          <a:off x="1559859" y="1183341"/>
          <a:ext cx="9395011" cy="4986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46">
                  <a:extLst>
                    <a:ext uri="{9D8B030D-6E8A-4147-A177-3AD203B41FA5}">
                      <a16:colId xmlns:a16="http://schemas.microsoft.com/office/drawing/2014/main" val="1121731264"/>
                    </a:ext>
                  </a:extLst>
                </a:gridCol>
                <a:gridCol w="2061924">
                  <a:extLst>
                    <a:ext uri="{9D8B030D-6E8A-4147-A177-3AD203B41FA5}">
                      <a16:colId xmlns:a16="http://schemas.microsoft.com/office/drawing/2014/main" val="3998179684"/>
                    </a:ext>
                  </a:extLst>
                </a:gridCol>
                <a:gridCol w="885154">
                  <a:extLst>
                    <a:ext uri="{9D8B030D-6E8A-4147-A177-3AD203B41FA5}">
                      <a16:colId xmlns:a16="http://schemas.microsoft.com/office/drawing/2014/main" val="1259779874"/>
                    </a:ext>
                  </a:extLst>
                </a:gridCol>
                <a:gridCol w="1043481">
                  <a:extLst>
                    <a:ext uri="{9D8B030D-6E8A-4147-A177-3AD203B41FA5}">
                      <a16:colId xmlns:a16="http://schemas.microsoft.com/office/drawing/2014/main" val="2918739212"/>
                    </a:ext>
                  </a:extLst>
                </a:gridCol>
                <a:gridCol w="1044218">
                  <a:extLst>
                    <a:ext uri="{9D8B030D-6E8A-4147-A177-3AD203B41FA5}">
                      <a16:colId xmlns:a16="http://schemas.microsoft.com/office/drawing/2014/main" val="3642924573"/>
                    </a:ext>
                  </a:extLst>
                </a:gridCol>
                <a:gridCol w="1043481">
                  <a:extLst>
                    <a:ext uri="{9D8B030D-6E8A-4147-A177-3AD203B41FA5}">
                      <a16:colId xmlns:a16="http://schemas.microsoft.com/office/drawing/2014/main" val="2470893853"/>
                    </a:ext>
                  </a:extLst>
                </a:gridCol>
                <a:gridCol w="1148050">
                  <a:extLst>
                    <a:ext uri="{9D8B030D-6E8A-4147-A177-3AD203B41FA5}">
                      <a16:colId xmlns:a16="http://schemas.microsoft.com/office/drawing/2014/main" val="1477559622"/>
                    </a:ext>
                  </a:extLst>
                </a:gridCol>
                <a:gridCol w="1461757">
                  <a:extLst>
                    <a:ext uri="{9D8B030D-6E8A-4147-A177-3AD203B41FA5}">
                      <a16:colId xmlns:a16="http://schemas.microsoft.com/office/drawing/2014/main" val="1547256043"/>
                    </a:ext>
                  </a:extLst>
                </a:gridCol>
              </a:tblGrid>
              <a:tr h="461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No.</a:t>
                      </a:r>
                      <a:endParaRPr lang="en-ZM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Category</a:t>
                      </a:r>
                      <a:endParaRPr lang="en-ZM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2019</a:t>
                      </a:r>
                      <a:endParaRPr lang="en-ZM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2020</a:t>
                      </a:r>
                      <a:endParaRPr lang="en-ZM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2021</a:t>
                      </a:r>
                      <a:endParaRPr lang="en-ZM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2022</a:t>
                      </a:r>
                      <a:endParaRPr lang="en-ZM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2023</a:t>
                      </a:r>
                      <a:endParaRPr lang="en-ZM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TOTAL</a:t>
                      </a:r>
                      <a:endParaRPr lang="en-ZM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693345252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Ivory  (Total KGs)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2,050.25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2,344.25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2,137.9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2,137.9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1447.95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10,118.25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1210022031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Rhino Horn (kg)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70.7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3.92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3.92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 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79.54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932503368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Meat Recovered (Kgs)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24,1222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21,303.56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21,629.6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21,629.6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28,968.06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33,4752.82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3976812599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Military Rifles (Ak47)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20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14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8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 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4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46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482732738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Military Rifle (other)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3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4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26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3297347299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Motor bike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67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67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12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174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647428334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Boat 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40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46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39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39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12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176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2350755970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Boat Engine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6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4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 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0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7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17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1767726490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Vehicle 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47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17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35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35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28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162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2462412740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Live Pangolin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45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89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96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96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49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375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411562635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Lion skin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13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3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3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21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2749466462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Leopard Skin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4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17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3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42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1151486589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Birds (Parrots)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0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0 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0 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0 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97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97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3361266925"/>
                  </a:ext>
                </a:extLst>
              </a:tr>
              <a:tr h="3231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Hippo Teeth (kgs)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186.9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16.5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16.5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2.9</a:t>
                      </a:r>
                      <a:endParaRPr lang="en-Z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231.8</a:t>
                      </a:r>
                      <a:endParaRPr lang="en-Z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9" marR="63549" marT="0" marB="0" anchor="b"/>
                </a:tc>
                <a:extLst>
                  <a:ext uri="{0D108BD9-81ED-4DB2-BD59-A6C34878D82A}">
                    <a16:rowId xmlns:a16="http://schemas.microsoft.com/office/drawing/2014/main" val="1992107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1F3F9-6254-416D-B16D-2164222A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 with Other Agencies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A102E-FC19-45AC-877C-79FA99780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Local </a:t>
            </a:r>
          </a:p>
          <a:p>
            <a:pPr lvl="1"/>
            <a:r>
              <a:rPr lang="en-US" dirty="0"/>
              <a:t>Inter Agency Collaboration Framework on Asset Recovery</a:t>
            </a:r>
          </a:p>
          <a:p>
            <a:pPr lvl="1"/>
            <a:r>
              <a:rPr lang="en-US" dirty="0"/>
              <a:t>DJOC and PJOC</a:t>
            </a:r>
          </a:p>
          <a:p>
            <a:pPr lvl="1"/>
            <a:r>
              <a:rPr lang="en-US" dirty="0"/>
              <a:t>National Anti Poaching Task Forces</a:t>
            </a:r>
          </a:p>
          <a:p>
            <a:r>
              <a:rPr lang="en-US" dirty="0"/>
              <a:t>International </a:t>
            </a:r>
          </a:p>
          <a:p>
            <a:pPr lvl="1"/>
            <a:r>
              <a:rPr lang="en-US" dirty="0"/>
              <a:t>Transfrontier Conservations Areas (e.g. </a:t>
            </a:r>
            <a:r>
              <a:rPr lang="en-US" dirty="0" err="1"/>
              <a:t>KaZa</a:t>
            </a:r>
            <a:r>
              <a:rPr lang="en-US" dirty="0"/>
              <a:t>, Malawi – Zambia, ZIMOZA)</a:t>
            </a:r>
          </a:p>
          <a:p>
            <a:pPr lvl="1"/>
            <a:r>
              <a:rPr lang="en-US" dirty="0"/>
              <a:t>Bilateral meeting (JPCDS)</a:t>
            </a:r>
          </a:p>
          <a:p>
            <a:pPr lvl="1"/>
            <a:r>
              <a:rPr lang="en-US" dirty="0"/>
              <a:t>Combating Wildlife Crimes Network – Malawi, Mozambique, Tanzania &amp; Zambia</a:t>
            </a:r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54480979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1484</TotalTime>
  <Words>450</Words>
  <Application>Microsoft Office PowerPoint</Application>
  <PresentationFormat>Widescreen</PresentationFormat>
  <Paragraphs>201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Wisp</vt:lpstr>
      <vt:lpstr>Enforcing the Law: A frontline Approach to combat Environmental crimes, smuggling and Wildlife Crimes</vt:lpstr>
      <vt:lpstr>Presentation Outline</vt:lpstr>
      <vt:lpstr>Introduction</vt:lpstr>
      <vt:lpstr>Wildlife Protected Areas Location</vt:lpstr>
      <vt:lpstr>Species of Interest</vt:lpstr>
      <vt:lpstr>Poaching Trend</vt:lpstr>
      <vt:lpstr>Number of Arrests </vt:lpstr>
      <vt:lpstr>Confiscations </vt:lpstr>
      <vt:lpstr>Collaboration with Other Agencies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Enforcing the Law: A frontline Approach to combat Environmental crimes, smuggling and Wildlife Crimes</dc:title>
  <dc:creator>user</dc:creator>
  <cp:lastModifiedBy>user</cp:lastModifiedBy>
  <cp:revision>29</cp:revision>
  <dcterms:created xsi:type="dcterms:W3CDTF">2024-09-05T08:45:58Z</dcterms:created>
  <dcterms:modified xsi:type="dcterms:W3CDTF">2024-09-17T07:28:33Z</dcterms:modified>
</cp:coreProperties>
</file>