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0" r:id="rId7"/>
    <p:sldId id="262" r:id="rId8"/>
    <p:sldId id="264" r:id="rId9"/>
    <p:sldId id="261"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459098E-C7AC-4FB3-A93A-B18AE96A1EC4}"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F49325-2933-4B9A-95B4-81082F866F36}" type="slidenum">
              <a:rPr lang="en-GB" smtClean="0"/>
              <a:t>‹#›</a:t>
            </a:fld>
            <a:endParaRPr lang="en-GB"/>
          </a:p>
        </p:txBody>
      </p:sp>
    </p:spTree>
    <p:extLst>
      <p:ext uri="{BB962C8B-B14F-4D97-AF65-F5344CB8AC3E}">
        <p14:creationId xmlns:p14="http://schemas.microsoft.com/office/powerpoint/2010/main" val="914097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59098E-C7AC-4FB3-A93A-B18AE96A1EC4}"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F49325-2933-4B9A-95B4-81082F866F36}" type="slidenum">
              <a:rPr lang="en-GB" smtClean="0"/>
              <a:t>‹#›</a:t>
            </a:fld>
            <a:endParaRPr lang="en-GB"/>
          </a:p>
        </p:txBody>
      </p:sp>
    </p:spTree>
    <p:extLst>
      <p:ext uri="{BB962C8B-B14F-4D97-AF65-F5344CB8AC3E}">
        <p14:creationId xmlns:p14="http://schemas.microsoft.com/office/powerpoint/2010/main" val="528572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59098E-C7AC-4FB3-A93A-B18AE96A1EC4}"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F49325-2933-4B9A-95B4-81082F866F36}" type="slidenum">
              <a:rPr lang="en-GB" smtClean="0"/>
              <a:t>‹#›</a:t>
            </a:fld>
            <a:endParaRPr lang="en-GB"/>
          </a:p>
        </p:txBody>
      </p:sp>
    </p:spTree>
    <p:extLst>
      <p:ext uri="{BB962C8B-B14F-4D97-AF65-F5344CB8AC3E}">
        <p14:creationId xmlns:p14="http://schemas.microsoft.com/office/powerpoint/2010/main" val="3040913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59098E-C7AC-4FB3-A93A-B18AE96A1EC4}"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F49325-2933-4B9A-95B4-81082F866F36}" type="slidenum">
              <a:rPr lang="en-GB" smtClean="0"/>
              <a:t>‹#›</a:t>
            </a:fld>
            <a:endParaRPr lang="en-GB"/>
          </a:p>
        </p:txBody>
      </p:sp>
    </p:spTree>
    <p:extLst>
      <p:ext uri="{BB962C8B-B14F-4D97-AF65-F5344CB8AC3E}">
        <p14:creationId xmlns:p14="http://schemas.microsoft.com/office/powerpoint/2010/main" val="899170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59098E-C7AC-4FB3-A93A-B18AE96A1EC4}" type="datetimeFigureOut">
              <a:rPr lang="en-GB" smtClean="0"/>
              <a:t>16/09/2024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F49325-2933-4B9A-95B4-81082F866F36}" type="slidenum">
              <a:rPr lang="en-GB" smtClean="0"/>
              <a:t>‹#›</a:t>
            </a:fld>
            <a:endParaRPr lang="en-GB"/>
          </a:p>
        </p:txBody>
      </p:sp>
    </p:spTree>
    <p:extLst>
      <p:ext uri="{BB962C8B-B14F-4D97-AF65-F5344CB8AC3E}">
        <p14:creationId xmlns:p14="http://schemas.microsoft.com/office/powerpoint/2010/main" val="1195508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459098E-C7AC-4FB3-A93A-B18AE96A1EC4}" type="datetimeFigureOut">
              <a:rPr lang="en-GB" smtClean="0"/>
              <a:t>16/09/2024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F49325-2933-4B9A-95B4-81082F866F36}" type="slidenum">
              <a:rPr lang="en-GB" smtClean="0"/>
              <a:t>‹#›</a:t>
            </a:fld>
            <a:endParaRPr lang="en-GB"/>
          </a:p>
        </p:txBody>
      </p:sp>
    </p:spTree>
    <p:extLst>
      <p:ext uri="{BB962C8B-B14F-4D97-AF65-F5344CB8AC3E}">
        <p14:creationId xmlns:p14="http://schemas.microsoft.com/office/powerpoint/2010/main" val="917443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459098E-C7AC-4FB3-A93A-B18AE96A1EC4}" type="datetimeFigureOut">
              <a:rPr lang="en-GB" smtClean="0"/>
              <a:t>16/09/2024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F49325-2933-4B9A-95B4-81082F866F36}" type="slidenum">
              <a:rPr lang="en-GB" smtClean="0"/>
              <a:t>‹#›</a:t>
            </a:fld>
            <a:endParaRPr lang="en-GB"/>
          </a:p>
        </p:txBody>
      </p:sp>
    </p:spTree>
    <p:extLst>
      <p:ext uri="{BB962C8B-B14F-4D97-AF65-F5344CB8AC3E}">
        <p14:creationId xmlns:p14="http://schemas.microsoft.com/office/powerpoint/2010/main" val="355101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459098E-C7AC-4FB3-A93A-B18AE96A1EC4}" type="datetimeFigureOut">
              <a:rPr lang="en-GB" smtClean="0"/>
              <a:t>16/09/2024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F49325-2933-4B9A-95B4-81082F866F36}" type="slidenum">
              <a:rPr lang="en-GB" smtClean="0"/>
              <a:t>‹#›</a:t>
            </a:fld>
            <a:endParaRPr lang="en-GB"/>
          </a:p>
        </p:txBody>
      </p:sp>
    </p:spTree>
    <p:extLst>
      <p:ext uri="{BB962C8B-B14F-4D97-AF65-F5344CB8AC3E}">
        <p14:creationId xmlns:p14="http://schemas.microsoft.com/office/powerpoint/2010/main" val="1818953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59098E-C7AC-4FB3-A93A-B18AE96A1EC4}" type="datetimeFigureOut">
              <a:rPr lang="en-GB" smtClean="0"/>
              <a:t>16/09/2024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F49325-2933-4B9A-95B4-81082F866F36}" type="slidenum">
              <a:rPr lang="en-GB" smtClean="0"/>
              <a:t>‹#›</a:t>
            </a:fld>
            <a:endParaRPr lang="en-GB"/>
          </a:p>
        </p:txBody>
      </p:sp>
    </p:spTree>
    <p:extLst>
      <p:ext uri="{BB962C8B-B14F-4D97-AF65-F5344CB8AC3E}">
        <p14:creationId xmlns:p14="http://schemas.microsoft.com/office/powerpoint/2010/main" val="3889918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59098E-C7AC-4FB3-A93A-B18AE96A1EC4}" type="datetimeFigureOut">
              <a:rPr lang="en-GB" smtClean="0"/>
              <a:t>16/09/2024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F49325-2933-4B9A-95B4-81082F866F36}" type="slidenum">
              <a:rPr lang="en-GB" smtClean="0"/>
              <a:t>‹#›</a:t>
            </a:fld>
            <a:endParaRPr lang="en-GB"/>
          </a:p>
        </p:txBody>
      </p:sp>
    </p:spTree>
    <p:extLst>
      <p:ext uri="{BB962C8B-B14F-4D97-AF65-F5344CB8AC3E}">
        <p14:creationId xmlns:p14="http://schemas.microsoft.com/office/powerpoint/2010/main" val="212900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59098E-C7AC-4FB3-A93A-B18AE96A1EC4}" type="datetimeFigureOut">
              <a:rPr lang="en-GB" smtClean="0"/>
              <a:t>16/09/2024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F49325-2933-4B9A-95B4-81082F866F36}" type="slidenum">
              <a:rPr lang="en-GB" smtClean="0"/>
              <a:t>‹#›</a:t>
            </a:fld>
            <a:endParaRPr lang="en-GB"/>
          </a:p>
        </p:txBody>
      </p:sp>
    </p:spTree>
    <p:extLst>
      <p:ext uri="{BB962C8B-B14F-4D97-AF65-F5344CB8AC3E}">
        <p14:creationId xmlns:p14="http://schemas.microsoft.com/office/powerpoint/2010/main" val="2732013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59098E-C7AC-4FB3-A93A-B18AE96A1EC4}" type="datetimeFigureOut">
              <a:rPr lang="en-GB" smtClean="0"/>
              <a:t>16/09/2024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F49325-2933-4B9A-95B4-81082F866F36}" type="slidenum">
              <a:rPr lang="en-GB" smtClean="0"/>
              <a:t>‹#›</a:t>
            </a:fld>
            <a:endParaRPr lang="en-GB"/>
          </a:p>
        </p:txBody>
      </p:sp>
    </p:spTree>
    <p:extLst>
      <p:ext uri="{BB962C8B-B14F-4D97-AF65-F5344CB8AC3E}">
        <p14:creationId xmlns:p14="http://schemas.microsoft.com/office/powerpoint/2010/main" val="3304029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15506" y="581635"/>
            <a:ext cx="10972800" cy="3087932"/>
          </a:xfrm>
        </p:spPr>
        <p:txBody>
          <a:bodyPr>
            <a:normAutofit fontScale="90000"/>
          </a:bodyPr>
          <a:lstStyle/>
          <a:p>
            <a:r>
              <a:rPr lang="en-US" b="1" dirty="0" smtClean="0">
                <a:solidFill>
                  <a:schemeClr val="bg1"/>
                </a:solidFill>
              </a:rPr>
              <a:t>“</a:t>
            </a:r>
            <a:r>
              <a:rPr lang="en-US" b="1" dirty="0" smtClean="0">
                <a:solidFill>
                  <a:schemeClr val="bg1"/>
                </a:solidFill>
                <a:latin typeface="Book Antiqua" panose="02040602050305030304" pitchFamily="18" charset="0"/>
              </a:rPr>
              <a:t>Establishment of the Economic and Financial Crimes Courts -</a:t>
            </a:r>
            <a:br>
              <a:rPr lang="en-US" b="1" dirty="0" smtClean="0">
                <a:solidFill>
                  <a:schemeClr val="bg1"/>
                </a:solidFill>
                <a:latin typeface="Book Antiqua" panose="02040602050305030304" pitchFamily="18" charset="0"/>
              </a:rPr>
            </a:br>
            <a:r>
              <a:rPr lang="en-US" b="1" dirty="0" smtClean="0">
                <a:solidFill>
                  <a:schemeClr val="bg1"/>
                </a:solidFill>
                <a:latin typeface="Book Antiqua" panose="02040602050305030304" pitchFamily="18" charset="0"/>
              </a:rPr>
              <a:t>Rules and Procedures”</a:t>
            </a:r>
            <a:br>
              <a:rPr lang="en-US" b="1" dirty="0" smtClean="0">
                <a:solidFill>
                  <a:schemeClr val="bg1"/>
                </a:solidFill>
                <a:latin typeface="Book Antiqua" panose="02040602050305030304" pitchFamily="18" charset="0"/>
              </a:rPr>
            </a:br>
            <a:r>
              <a:rPr lang="en-US" b="1" dirty="0" smtClean="0">
                <a:solidFill>
                  <a:schemeClr val="bg1"/>
                </a:solidFill>
                <a:latin typeface="Book Antiqua" panose="02040602050305030304" pitchFamily="18" charset="0"/>
              </a:rPr>
              <a:t>The Prosecution’s Perspective</a:t>
            </a:r>
            <a:endParaRPr lang="en-GB" b="1" dirty="0">
              <a:solidFill>
                <a:schemeClr val="bg1"/>
              </a:solidFill>
              <a:latin typeface="Book Antiqua" panose="02040602050305030304" pitchFamily="18" charset="0"/>
            </a:endParaRPr>
          </a:p>
        </p:txBody>
      </p:sp>
      <p:sp>
        <p:nvSpPr>
          <p:cNvPr id="3" name="Subtitle 2"/>
          <p:cNvSpPr>
            <a:spLocks noGrp="1"/>
          </p:cNvSpPr>
          <p:nvPr>
            <p:ph type="subTitle" idx="1"/>
          </p:nvPr>
        </p:nvSpPr>
        <p:spPr>
          <a:xfrm>
            <a:off x="1524000" y="3629464"/>
            <a:ext cx="9144000" cy="2912013"/>
          </a:xfrm>
        </p:spPr>
        <p:txBody>
          <a:bodyPr>
            <a:normAutofit fontScale="92500" lnSpcReduction="20000"/>
          </a:bodyPr>
          <a:lstStyle/>
          <a:p>
            <a:r>
              <a:rPr lang="en-US" sz="2600" b="1" dirty="0" err="1" smtClean="0">
                <a:solidFill>
                  <a:schemeClr val="bg1"/>
                </a:solidFill>
                <a:latin typeface="Book Antiqua" panose="02040602050305030304" pitchFamily="18" charset="0"/>
              </a:rPr>
              <a:t>Mukuma</a:t>
            </a:r>
            <a:r>
              <a:rPr lang="en-US" sz="2600" b="1" dirty="0" smtClean="0">
                <a:solidFill>
                  <a:schemeClr val="bg1"/>
                </a:solidFill>
                <a:latin typeface="Book Antiqua" panose="02040602050305030304" pitchFamily="18" charset="0"/>
              </a:rPr>
              <a:t> Chilila Chipawa</a:t>
            </a:r>
          </a:p>
          <a:p>
            <a:r>
              <a:rPr lang="en-US" sz="2600" b="1" dirty="0" smtClean="0">
                <a:solidFill>
                  <a:schemeClr val="bg1"/>
                </a:solidFill>
                <a:latin typeface="Book Antiqua" panose="02040602050305030304" pitchFamily="18" charset="0"/>
              </a:rPr>
              <a:t>Senior State Advocate</a:t>
            </a:r>
          </a:p>
          <a:p>
            <a:r>
              <a:rPr lang="en-US" dirty="0" smtClean="0">
                <a:solidFill>
                  <a:schemeClr val="bg1"/>
                </a:solidFill>
                <a:latin typeface="Book Antiqua" panose="02040602050305030304" pitchFamily="18" charset="0"/>
              </a:rPr>
              <a:t>Taxation and Financial Crimes Department</a:t>
            </a:r>
          </a:p>
          <a:p>
            <a:r>
              <a:rPr lang="en-US" dirty="0" smtClean="0">
                <a:solidFill>
                  <a:schemeClr val="bg1"/>
                </a:solidFill>
                <a:latin typeface="Book Antiqua" panose="02040602050305030304" pitchFamily="18" charset="0"/>
              </a:rPr>
              <a:t>NATIONAL PROSECUTION AUTHORITY</a:t>
            </a:r>
          </a:p>
          <a:p>
            <a:r>
              <a:rPr lang="en-US" dirty="0" smtClean="0">
                <a:solidFill>
                  <a:schemeClr val="bg1"/>
                </a:solidFill>
                <a:latin typeface="Book Antiqua" panose="02040602050305030304" pitchFamily="18" charset="0"/>
              </a:rPr>
              <a:t>2024 National Annual Prosecutors Conference</a:t>
            </a:r>
          </a:p>
          <a:p>
            <a:r>
              <a:rPr lang="en-US" dirty="0" smtClean="0">
                <a:solidFill>
                  <a:schemeClr val="bg1"/>
                </a:solidFill>
                <a:latin typeface="Book Antiqua" panose="02040602050305030304" pitchFamily="18" charset="0"/>
              </a:rPr>
              <a:t>Kenneth Kaunda Conference Centre</a:t>
            </a:r>
          </a:p>
          <a:p>
            <a:r>
              <a:rPr lang="en-US" dirty="0" smtClean="0">
                <a:solidFill>
                  <a:schemeClr val="bg1"/>
                </a:solidFill>
                <a:latin typeface="Book Antiqua" panose="02040602050305030304" pitchFamily="18" charset="0"/>
              </a:rPr>
              <a:t>Lusaka</a:t>
            </a:r>
          </a:p>
          <a:p>
            <a:r>
              <a:rPr lang="en-US" b="1" dirty="0" smtClean="0">
                <a:solidFill>
                  <a:schemeClr val="bg1"/>
                </a:solidFill>
                <a:latin typeface="Book Antiqua" panose="02040602050305030304" pitchFamily="18" charset="0"/>
              </a:rPr>
              <a:t>16 - 18 September</a:t>
            </a:r>
          </a:p>
          <a:p>
            <a:endParaRPr lang="en-US" dirty="0" smtClean="0"/>
          </a:p>
          <a:p>
            <a:endParaRPr lang="en-GB" dirty="0"/>
          </a:p>
        </p:txBody>
      </p:sp>
      <p:pic>
        <p:nvPicPr>
          <p:cNvPr id="5" name="Picture 4"/>
          <p:cNvPicPr>
            <a:picLocks noChangeAspect="1"/>
          </p:cNvPicPr>
          <p:nvPr/>
        </p:nvPicPr>
        <p:blipFill>
          <a:blip r:embed="rId2"/>
          <a:stretch>
            <a:fillRect/>
          </a:stretch>
        </p:blipFill>
        <p:spPr>
          <a:xfrm>
            <a:off x="10298433" y="5085470"/>
            <a:ext cx="1859441" cy="1743607"/>
          </a:xfrm>
          <a:prstGeom prst="rect">
            <a:avLst/>
          </a:prstGeom>
        </p:spPr>
      </p:pic>
    </p:spTree>
    <p:extLst>
      <p:ext uri="{BB962C8B-B14F-4D97-AF65-F5344CB8AC3E}">
        <p14:creationId xmlns:p14="http://schemas.microsoft.com/office/powerpoint/2010/main" val="191943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2829" y="177421"/>
            <a:ext cx="11928143" cy="6537278"/>
          </a:xfrm>
          <a:solidFill>
            <a:schemeClr val="accent1">
              <a:lumMod val="75000"/>
            </a:schemeClr>
          </a:solidFill>
        </p:spPr>
        <p:txBody>
          <a:bodyPr/>
          <a:lstStyle/>
          <a:p>
            <a:endParaRPr lang="en-GB" dirty="0" smtClean="0">
              <a:solidFill>
                <a:schemeClr val="bg1"/>
              </a:solidFill>
              <a:latin typeface="Book Antiqua" panose="02040602050305030304" pitchFamily="18" charset="0"/>
            </a:endParaRPr>
          </a:p>
          <a:p>
            <a:r>
              <a:rPr lang="en-GB" dirty="0" smtClean="0">
                <a:solidFill>
                  <a:schemeClr val="bg1"/>
                </a:solidFill>
                <a:latin typeface="Book Antiqua" panose="02040602050305030304" pitchFamily="18" charset="0"/>
              </a:rPr>
              <a:t>Rule 5(6) provides for the prosecution, with leave of Court to</a:t>
            </a:r>
          </a:p>
          <a:p>
            <a:pPr marL="514350" indent="-514350">
              <a:buAutoNum type="alphaLcParenBoth"/>
            </a:pPr>
            <a:r>
              <a:rPr lang="en-GB" dirty="0" smtClean="0">
                <a:solidFill>
                  <a:schemeClr val="bg1"/>
                </a:solidFill>
                <a:latin typeface="Book Antiqua" panose="02040602050305030304" pitchFamily="18" charset="0"/>
              </a:rPr>
              <a:t>Disclose documents or witness statements at any stage during the proceeding if the court is satisfied that the documents or witness statements were not available at the initial filing under rule 4.</a:t>
            </a:r>
          </a:p>
          <a:p>
            <a:pPr marL="514350" indent="-514350">
              <a:buAutoNum type="alphaLcParenBoth"/>
            </a:pPr>
            <a:r>
              <a:rPr lang="en-GB" dirty="0" smtClean="0">
                <a:solidFill>
                  <a:schemeClr val="bg1"/>
                </a:solidFill>
                <a:latin typeface="Book Antiqua" panose="02040602050305030304" pitchFamily="18" charset="0"/>
              </a:rPr>
              <a:t>Amend the list of witnesses or call additional witnesses.</a:t>
            </a:r>
          </a:p>
          <a:p>
            <a:r>
              <a:rPr lang="en-GB" dirty="0" smtClean="0">
                <a:solidFill>
                  <a:schemeClr val="bg1"/>
                </a:solidFill>
                <a:latin typeface="Book Antiqua" panose="02040602050305030304" pitchFamily="18" charset="0"/>
              </a:rPr>
              <a:t> We have trial by ambush in the EFCC Subordinate Courts</a:t>
            </a:r>
          </a:p>
          <a:p>
            <a:r>
              <a:rPr lang="en-GB" dirty="0" smtClean="0">
                <a:solidFill>
                  <a:schemeClr val="bg1"/>
                </a:solidFill>
                <a:latin typeface="Book Antiqua" panose="02040602050305030304" pitchFamily="18" charset="0"/>
              </a:rPr>
              <a:t>The interpretation and application of Rule 5(6)(a) has proved to be an interesting point of discussion especially with regard witnesses initially disclosed pursuant to rules 4 and 5 and them being allowed to testify and produce documents.</a:t>
            </a:r>
          </a:p>
          <a:p>
            <a:endParaRPr lang="en-GB" dirty="0" smtClean="0"/>
          </a:p>
          <a:p>
            <a:pPr marL="0" indent="0">
              <a:buNone/>
            </a:pPr>
            <a:endParaRPr lang="en-GB" dirty="0"/>
          </a:p>
        </p:txBody>
      </p:sp>
    </p:spTree>
    <p:extLst>
      <p:ext uri="{BB962C8B-B14F-4D97-AF65-F5344CB8AC3E}">
        <p14:creationId xmlns:p14="http://schemas.microsoft.com/office/powerpoint/2010/main" val="1649815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773" y="122831"/>
            <a:ext cx="11900848" cy="1567858"/>
          </a:xfrm>
          <a:solidFill>
            <a:schemeClr val="accent1">
              <a:lumMod val="75000"/>
            </a:schemeClr>
          </a:solidFill>
        </p:spPr>
        <p:txBody>
          <a:bodyPr/>
          <a:lstStyle/>
          <a:p>
            <a:pPr algn="ctr"/>
            <a:r>
              <a:rPr lang="en-GB" b="1" dirty="0" smtClean="0">
                <a:solidFill>
                  <a:schemeClr val="bg1"/>
                </a:solidFill>
                <a:latin typeface="Book Antiqua" panose="02040602050305030304" pitchFamily="18" charset="0"/>
              </a:rPr>
              <a:t>PRE-TRIAL CONFERENCE</a:t>
            </a:r>
            <a:endParaRPr lang="en-GB" b="1" dirty="0">
              <a:solidFill>
                <a:schemeClr val="bg1"/>
              </a:solidFill>
              <a:latin typeface="Book Antiqua" panose="02040602050305030304" pitchFamily="18" charset="0"/>
            </a:endParaRPr>
          </a:p>
        </p:txBody>
      </p:sp>
      <p:sp>
        <p:nvSpPr>
          <p:cNvPr id="3" name="Content Placeholder 2"/>
          <p:cNvSpPr>
            <a:spLocks noGrp="1"/>
          </p:cNvSpPr>
          <p:nvPr>
            <p:ph idx="1"/>
          </p:nvPr>
        </p:nvSpPr>
        <p:spPr>
          <a:xfrm>
            <a:off x="163773" y="1690688"/>
            <a:ext cx="11900848" cy="5037657"/>
          </a:xfrm>
          <a:solidFill>
            <a:schemeClr val="accent1">
              <a:lumMod val="75000"/>
            </a:schemeClr>
          </a:solidFill>
        </p:spPr>
        <p:txBody>
          <a:bodyPr/>
          <a:lstStyle/>
          <a:p>
            <a:r>
              <a:rPr lang="en-GB" dirty="0" smtClean="0">
                <a:solidFill>
                  <a:schemeClr val="bg1"/>
                </a:solidFill>
                <a:latin typeface="Book Antiqua" panose="02040602050305030304" pitchFamily="18" charset="0"/>
              </a:rPr>
              <a:t>Rule 6 provides for pre-trial conferences where the court and the parties have been dealing with preliminaries before the matter goes into trial proper such as:</a:t>
            </a:r>
          </a:p>
          <a:p>
            <a:r>
              <a:rPr lang="en-GB" dirty="0" smtClean="0">
                <a:solidFill>
                  <a:schemeClr val="bg1"/>
                </a:solidFill>
                <a:latin typeface="Book Antiqua" panose="02040602050305030304" pitchFamily="18" charset="0"/>
              </a:rPr>
              <a:t>Confirmation of consent from the DPP</a:t>
            </a:r>
          </a:p>
          <a:p>
            <a:r>
              <a:rPr lang="en-GB" dirty="0" smtClean="0">
                <a:solidFill>
                  <a:schemeClr val="bg1"/>
                </a:solidFill>
                <a:latin typeface="Book Antiqua" panose="02040602050305030304" pitchFamily="18" charset="0"/>
              </a:rPr>
              <a:t>Issuance of directions on date of plea</a:t>
            </a:r>
          </a:p>
          <a:p>
            <a:r>
              <a:rPr lang="en-GB" dirty="0" smtClean="0">
                <a:solidFill>
                  <a:schemeClr val="bg1"/>
                </a:solidFill>
                <a:latin typeface="Book Antiqua" panose="02040602050305030304" pitchFamily="18" charset="0"/>
              </a:rPr>
              <a:t>Confirmations of compliance with the rules for filing and service</a:t>
            </a:r>
          </a:p>
          <a:p>
            <a:r>
              <a:rPr lang="en-GB" dirty="0" smtClean="0">
                <a:solidFill>
                  <a:schemeClr val="bg1"/>
                </a:solidFill>
                <a:latin typeface="Book Antiqua" panose="02040602050305030304" pitchFamily="18" charset="0"/>
              </a:rPr>
              <a:t>Establish issues relating to admissibility of evidence</a:t>
            </a:r>
          </a:p>
          <a:p>
            <a:r>
              <a:rPr lang="en-GB" dirty="0" smtClean="0">
                <a:solidFill>
                  <a:schemeClr val="bg1"/>
                </a:solidFill>
                <a:latin typeface="Book Antiqua" panose="02040602050305030304" pitchFamily="18" charset="0"/>
              </a:rPr>
              <a:t>Set dates for commencement and length of prosecutions case</a:t>
            </a:r>
            <a:endParaRPr lang="en-GB" dirty="0">
              <a:solidFill>
                <a:schemeClr val="bg1"/>
              </a:solidFill>
              <a:latin typeface="Book Antiqua" panose="02040602050305030304" pitchFamily="18" charset="0"/>
            </a:endParaRPr>
          </a:p>
        </p:txBody>
      </p:sp>
    </p:spTree>
    <p:extLst>
      <p:ext uri="{BB962C8B-B14F-4D97-AF65-F5344CB8AC3E}">
        <p14:creationId xmlns:p14="http://schemas.microsoft.com/office/powerpoint/2010/main" val="1206078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069" y="150125"/>
            <a:ext cx="11778018" cy="1675500"/>
          </a:xfrm>
          <a:solidFill>
            <a:schemeClr val="accent1">
              <a:lumMod val="75000"/>
            </a:schemeClr>
          </a:solidFill>
        </p:spPr>
        <p:txBody>
          <a:bodyPr/>
          <a:lstStyle/>
          <a:p>
            <a:pPr algn="ctr"/>
            <a:r>
              <a:rPr lang="en-GB" b="1" dirty="0" smtClean="0">
                <a:solidFill>
                  <a:schemeClr val="bg1"/>
                </a:solidFill>
                <a:latin typeface="Book Antiqua" panose="02040602050305030304" pitchFamily="18" charset="0"/>
              </a:rPr>
              <a:t>CASE TO ANSWER</a:t>
            </a:r>
            <a:endParaRPr lang="en-GB" b="1" dirty="0">
              <a:solidFill>
                <a:schemeClr val="bg1"/>
              </a:solidFill>
              <a:latin typeface="Book Antiqua" panose="02040602050305030304" pitchFamily="18" charset="0"/>
            </a:endParaRPr>
          </a:p>
        </p:txBody>
      </p:sp>
      <p:sp>
        <p:nvSpPr>
          <p:cNvPr id="3" name="Content Placeholder 2"/>
          <p:cNvSpPr>
            <a:spLocks noGrp="1"/>
          </p:cNvSpPr>
          <p:nvPr>
            <p:ph idx="1"/>
          </p:nvPr>
        </p:nvSpPr>
        <p:spPr>
          <a:xfrm>
            <a:off x="191069" y="1825625"/>
            <a:ext cx="11778018" cy="4861778"/>
          </a:xfrm>
          <a:solidFill>
            <a:schemeClr val="accent1">
              <a:lumMod val="75000"/>
            </a:schemeClr>
          </a:solidFill>
        </p:spPr>
        <p:txBody>
          <a:bodyPr/>
          <a:lstStyle/>
          <a:p>
            <a:r>
              <a:rPr lang="en-GB" dirty="0" smtClean="0">
                <a:solidFill>
                  <a:schemeClr val="bg1"/>
                </a:solidFill>
                <a:latin typeface="Book Antiqua" panose="02040602050305030304" pitchFamily="18" charset="0"/>
              </a:rPr>
              <a:t>Rule 7 provides that an accused person found with a case to answer shall disclose by filing into court within 14 days documents they intended to rely on during the defence.</a:t>
            </a:r>
          </a:p>
          <a:p>
            <a:r>
              <a:rPr lang="en-GB" dirty="0" smtClean="0">
                <a:solidFill>
                  <a:schemeClr val="bg1"/>
                </a:solidFill>
                <a:latin typeface="Book Antiqua" panose="02040602050305030304" pitchFamily="18" charset="0"/>
              </a:rPr>
              <a:t>NB: The rules do not place an obligation on the accused to provide witnesses statements or a list of witnesses.</a:t>
            </a:r>
          </a:p>
          <a:p>
            <a:r>
              <a:rPr lang="en-GB" dirty="0" smtClean="0">
                <a:solidFill>
                  <a:schemeClr val="bg1"/>
                </a:solidFill>
                <a:latin typeface="Book Antiqua" panose="02040602050305030304" pitchFamily="18" charset="0"/>
              </a:rPr>
              <a:t>Rule 8 provides for pre-defence conferencing to establish </a:t>
            </a:r>
            <a:r>
              <a:rPr lang="en-GB" dirty="0" err="1" smtClean="0">
                <a:solidFill>
                  <a:schemeClr val="bg1"/>
                </a:solidFill>
                <a:latin typeface="Book Antiqua" panose="02040602050305030304" pitchFamily="18" charset="0"/>
              </a:rPr>
              <a:t>i.e</a:t>
            </a:r>
            <a:r>
              <a:rPr lang="en-GB" dirty="0" smtClean="0">
                <a:solidFill>
                  <a:schemeClr val="bg1"/>
                </a:solidFill>
                <a:latin typeface="Book Antiqua" panose="02040602050305030304" pitchFamily="18" charset="0"/>
              </a:rPr>
              <a:t> compliance with rule 7, number of witnesses intended to be called, issues relating to admissibility of evidence.</a:t>
            </a:r>
            <a:endParaRPr lang="en-GB" dirty="0">
              <a:solidFill>
                <a:schemeClr val="bg1"/>
              </a:solidFill>
              <a:latin typeface="Book Antiqua" panose="02040602050305030304" pitchFamily="18" charset="0"/>
            </a:endParaRPr>
          </a:p>
        </p:txBody>
      </p:sp>
    </p:spTree>
    <p:extLst>
      <p:ext uri="{BB962C8B-B14F-4D97-AF65-F5344CB8AC3E}">
        <p14:creationId xmlns:p14="http://schemas.microsoft.com/office/powerpoint/2010/main" val="1021816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069" y="204716"/>
            <a:ext cx="11859904" cy="1620909"/>
          </a:xfrm>
          <a:solidFill>
            <a:schemeClr val="accent1">
              <a:lumMod val="75000"/>
            </a:schemeClr>
          </a:solidFill>
        </p:spPr>
        <p:txBody>
          <a:bodyPr/>
          <a:lstStyle/>
          <a:p>
            <a:pPr algn="ctr"/>
            <a:r>
              <a:rPr lang="en-GB" dirty="0" smtClean="0">
                <a:solidFill>
                  <a:schemeClr val="bg1"/>
                </a:solidFill>
                <a:latin typeface="Book Antiqua" panose="02040602050305030304" pitchFamily="18" charset="0"/>
              </a:rPr>
              <a:t>GENERAL PROVISIONS</a:t>
            </a:r>
            <a:endParaRPr lang="en-GB" dirty="0">
              <a:solidFill>
                <a:schemeClr val="bg1"/>
              </a:solidFill>
              <a:latin typeface="Book Antiqua" panose="02040602050305030304" pitchFamily="18" charset="0"/>
            </a:endParaRPr>
          </a:p>
        </p:txBody>
      </p:sp>
      <p:sp>
        <p:nvSpPr>
          <p:cNvPr id="3" name="Content Placeholder 2"/>
          <p:cNvSpPr>
            <a:spLocks noGrp="1"/>
          </p:cNvSpPr>
          <p:nvPr>
            <p:ph idx="1"/>
          </p:nvPr>
        </p:nvSpPr>
        <p:spPr>
          <a:xfrm>
            <a:off x="191069" y="1825625"/>
            <a:ext cx="11859903" cy="4834482"/>
          </a:xfrm>
          <a:solidFill>
            <a:schemeClr val="accent1">
              <a:lumMod val="75000"/>
            </a:schemeClr>
          </a:solidFill>
        </p:spPr>
        <p:txBody>
          <a:bodyPr/>
          <a:lstStyle/>
          <a:p>
            <a:endParaRPr lang="en-GB" dirty="0" smtClean="0">
              <a:solidFill>
                <a:schemeClr val="bg1"/>
              </a:solidFill>
              <a:latin typeface="Book Antiqua" panose="02040602050305030304" pitchFamily="18" charset="0"/>
            </a:endParaRPr>
          </a:p>
          <a:p>
            <a:r>
              <a:rPr lang="en-GB" dirty="0" smtClean="0">
                <a:solidFill>
                  <a:schemeClr val="bg1"/>
                </a:solidFill>
                <a:latin typeface="Book Antiqua" panose="02040602050305030304" pitchFamily="18" charset="0"/>
              </a:rPr>
              <a:t>Rule 9 provides for abridgment and extension of time specified in the Rules for taking any step in connection with the proceedings</a:t>
            </a:r>
          </a:p>
          <a:p>
            <a:r>
              <a:rPr lang="en-GB" dirty="0" smtClean="0">
                <a:solidFill>
                  <a:schemeClr val="bg1"/>
                </a:solidFill>
                <a:latin typeface="Book Antiqua" panose="02040602050305030304" pitchFamily="18" charset="0"/>
              </a:rPr>
              <a:t>Rule 10 provides that adjournment shall only be granted on compelling and exceptional circumstances</a:t>
            </a:r>
          </a:p>
          <a:p>
            <a:r>
              <a:rPr lang="en-GB" dirty="0" smtClean="0">
                <a:solidFill>
                  <a:schemeClr val="bg1"/>
                </a:solidFill>
                <a:latin typeface="Book Antiqua" panose="02040602050305030304" pitchFamily="18" charset="0"/>
              </a:rPr>
              <a:t>Rule 13 makes provision of the use of audio visual conferencing a witness or accused person to attend proceedings or give evidence</a:t>
            </a:r>
            <a:endParaRPr lang="en-GB" dirty="0">
              <a:solidFill>
                <a:schemeClr val="bg1"/>
              </a:solidFill>
              <a:latin typeface="Book Antiqua" panose="02040602050305030304" pitchFamily="18" charset="0"/>
            </a:endParaRPr>
          </a:p>
        </p:txBody>
      </p:sp>
    </p:spTree>
    <p:extLst>
      <p:ext uri="{BB962C8B-B14F-4D97-AF65-F5344CB8AC3E}">
        <p14:creationId xmlns:p14="http://schemas.microsoft.com/office/powerpoint/2010/main" val="1290736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477" y="150125"/>
            <a:ext cx="11900847" cy="3359838"/>
          </a:xfrm>
          <a:solidFill>
            <a:schemeClr val="accent1">
              <a:lumMod val="75000"/>
            </a:schemeClr>
          </a:solidFill>
        </p:spPr>
        <p:txBody>
          <a:bodyPr>
            <a:normAutofit/>
          </a:bodyPr>
          <a:lstStyle/>
          <a:p>
            <a:r>
              <a:rPr lang="en-GB" sz="7200" b="1" dirty="0" smtClean="0">
                <a:solidFill>
                  <a:schemeClr val="bg1"/>
                </a:solidFill>
                <a:latin typeface="Book Antiqua" panose="02040602050305030304" pitchFamily="18" charset="0"/>
              </a:rPr>
              <a:t>The end </a:t>
            </a:r>
            <a:endParaRPr lang="en-GB" sz="7200" b="1" dirty="0">
              <a:solidFill>
                <a:schemeClr val="bg1"/>
              </a:solidFill>
              <a:latin typeface="Book Antiqua" panose="02040602050305030304" pitchFamily="18" charset="0"/>
            </a:endParaRPr>
          </a:p>
        </p:txBody>
      </p:sp>
      <p:sp>
        <p:nvSpPr>
          <p:cNvPr id="3" name="Subtitle 2"/>
          <p:cNvSpPr>
            <a:spLocks noGrp="1"/>
          </p:cNvSpPr>
          <p:nvPr>
            <p:ph type="subTitle" idx="1"/>
          </p:nvPr>
        </p:nvSpPr>
        <p:spPr>
          <a:xfrm>
            <a:off x="136477" y="3509963"/>
            <a:ext cx="11900847" cy="3150144"/>
          </a:xfrm>
          <a:solidFill>
            <a:schemeClr val="accent1">
              <a:lumMod val="75000"/>
            </a:schemeClr>
          </a:solidFill>
        </p:spPr>
        <p:txBody>
          <a:bodyPr>
            <a:normAutofit/>
          </a:bodyPr>
          <a:lstStyle/>
          <a:p>
            <a:r>
              <a:rPr lang="en-GB" sz="7200" dirty="0" smtClean="0">
                <a:solidFill>
                  <a:schemeClr val="bg1"/>
                </a:solidFill>
                <a:latin typeface="Book Antiqua" panose="02040602050305030304" pitchFamily="18" charset="0"/>
              </a:rPr>
              <a:t>Thank You</a:t>
            </a:r>
            <a:endParaRPr lang="en-GB" sz="7200" dirty="0">
              <a:solidFill>
                <a:schemeClr val="bg1"/>
              </a:solidFill>
              <a:latin typeface="Book Antiqua" panose="02040602050305030304" pitchFamily="18" charset="0"/>
            </a:endParaRPr>
          </a:p>
        </p:txBody>
      </p:sp>
    </p:spTree>
    <p:extLst>
      <p:ext uri="{BB962C8B-B14F-4D97-AF65-F5344CB8AC3E}">
        <p14:creationId xmlns:p14="http://schemas.microsoft.com/office/powerpoint/2010/main" val="523480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773" y="95535"/>
            <a:ext cx="11928143" cy="1595154"/>
          </a:xfrm>
          <a:solidFill>
            <a:schemeClr val="accent1">
              <a:lumMod val="75000"/>
            </a:schemeClr>
          </a:solidFill>
        </p:spPr>
        <p:txBody>
          <a:bodyPr/>
          <a:lstStyle/>
          <a:p>
            <a:pPr algn="ctr"/>
            <a:r>
              <a:rPr lang="en-US" dirty="0" smtClean="0">
                <a:solidFill>
                  <a:schemeClr val="bg1"/>
                </a:solidFill>
                <a:latin typeface="Book Antiqua" panose="02040602050305030304" pitchFamily="18" charset="0"/>
              </a:rPr>
              <a:t>Establishment of the Economic and Financial Crimes Courts (EFCCs)</a:t>
            </a:r>
            <a:endParaRPr lang="en-GB" dirty="0">
              <a:solidFill>
                <a:schemeClr val="bg1"/>
              </a:solidFill>
              <a:latin typeface="Book Antiqua" panose="02040602050305030304" pitchFamily="18" charset="0"/>
            </a:endParaRPr>
          </a:p>
        </p:txBody>
      </p:sp>
      <p:sp>
        <p:nvSpPr>
          <p:cNvPr id="3" name="Content Placeholder 2"/>
          <p:cNvSpPr>
            <a:spLocks noGrp="1"/>
          </p:cNvSpPr>
          <p:nvPr>
            <p:ph idx="1"/>
          </p:nvPr>
        </p:nvSpPr>
        <p:spPr>
          <a:xfrm>
            <a:off x="163773" y="1690688"/>
            <a:ext cx="11928143" cy="5064954"/>
          </a:xfrm>
          <a:solidFill>
            <a:schemeClr val="accent1">
              <a:lumMod val="75000"/>
            </a:schemeClr>
          </a:solidFill>
        </p:spPr>
        <p:txBody>
          <a:bodyPr>
            <a:normAutofit/>
          </a:bodyPr>
          <a:lstStyle/>
          <a:p>
            <a:r>
              <a:rPr lang="en-US" dirty="0" smtClean="0">
                <a:solidFill>
                  <a:schemeClr val="bg1"/>
                </a:solidFill>
                <a:latin typeface="Book Antiqua" panose="02040602050305030304" pitchFamily="18" charset="0"/>
              </a:rPr>
              <a:t>Background</a:t>
            </a:r>
          </a:p>
          <a:p>
            <a:r>
              <a:rPr lang="en-US" dirty="0" smtClean="0">
                <a:solidFill>
                  <a:schemeClr val="bg1"/>
                </a:solidFill>
                <a:latin typeface="Book Antiqua" panose="02040602050305030304" pitchFamily="18" charset="0"/>
              </a:rPr>
              <a:t>Previously we did not have the EFCCs</a:t>
            </a:r>
          </a:p>
          <a:p>
            <a:r>
              <a:rPr lang="en-US" dirty="0" smtClean="0">
                <a:solidFill>
                  <a:schemeClr val="bg1"/>
                </a:solidFill>
                <a:latin typeface="Book Antiqua" panose="02040602050305030304" pitchFamily="18" charset="0"/>
              </a:rPr>
              <a:t>We had the Gender Based Crimes Courts (GBC Courts) and the Road Traffic Offences Courts (RTO Courts) Fast Track Courts (FTCs)</a:t>
            </a:r>
          </a:p>
          <a:p>
            <a:r>
              <a:rPr lang="en-US" dirty="0" smtClean="0">
                <a:solidFill>
                  <a:schemeClr val="bg1"/>
                </a:solidFill>
                <a:latin typeface="Book Antiqua" panose="02040602050305030304" pitchFamily="18" charset="0"/>
              </a:rPr>
              <a:t>The 2021 pronouncement of the intention to create EFCCs roused excitement among Asset Recovery and Financial Crimes Practitioners.</a:t>
            </a:r>
          </a:p>
          <a:p>
            <a:r>
              <a:rPr lang="en-US" dirty="0" smtClean="0">
                <a:solidFill>
                  <a:schemeClr val="bg1"/>
                </a:solidFill>
                <a:latin typeface="Book Antiqua" panose="02040602050305030304" pitchFamily="18" charset="0"/>
              </a:rPr>
              <a:t>For years we watched and observed with keen interest the developments, challenges, lessons and successes in the FTCs.</a:t>
            </a:r>
          </a:p>
        </p:txBody>
      </p:sp>
    </p:spTree>
    <p:extLst>
      <p:ext uri="{BB962C8B-B14F-4D97-AF65-F5344CB8AC3E}">
        <p14:creationId xmlns:p14="http://schemas.microsoft.com/office/powerpoint/2010/main" val="2444289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421" y="95534"/>
            <a:ext cx="11900848" cy="6632812"/>
          </a:xfrm>
          <a:solidFill>
            <a:schemeClr val="accent1">
              <a:lumMod val="75000"/>
            </a:schemeClr>
          </a:solidFill>
        </p:spPr>
        <p:txBody>
          <a:bodyPr>
            <a:normAutofit fontScale="92500"/>
          </a:bodyPr>
          <a:lstStyle/>
          <a:p>
            <a:pPr marL="0" indent="0">
              <a:buNone/>
            </a:pPr>
            <a:r>
              <a:rPr lang="en-US" dirty="0" smtClean="0">
                <a:solidFill>
                  <a:schemeClr val="bg1"/>
                </a:solidFill>
                <a:latin typeface="Book Antiqua" panose="02040602050305030304" pitchFamily="18" charset="0"/>
              </a:rPr>
              <a:t>From </a:t>
            </a:r>
            <a:r>
              <a:rPr lang="en-US" dirty="0">
                <a:solidFill>
                  <a:schemeClr val="bg1"/>
                </a:solidFill>
                <a:latin typeface="Book Antiqua" panose="02040602050305030304" pitchFamily="18" charset="0"/>
              </a:rPr>
              <a:t>existing FTCs, we </a:t>
            </a:r>
            <a:r>
              <a:rPr lang="en-US" dirty="0" smtClean="0">
                <a:solidFill>
                  <a:schemeClr val="bg1"/>
                </a:solidFill>
                <a:latin typeface="Book Antiqua" panose="02040602050305030304" pitchFamily="18" charset="0"/>
              </a:rPr>
              <a:t>observed </a:t>
            </a:r>
            <a:r>
              <a:rPr lang="en-US" dirty="0">
                <a:solidFill>
                  <a:schemeClr val="bg1"/>
                </a:solidFill>
                <a:latin typeface="Book Antiqua" panose="02040602050305030304" pitchFamily="18" charset="0"/>
              </a:rPr>
              <a:t>that </a:t>
            </a:r>
            <a:r>
              <a:rPr lang="en-US" dirty="0" smtClean="0">
                <a:solidFill>
                  <a:schemeClr val="bg1"/>
                </a:solidFill>
                <a:latin typeface="Book Antiqua" panose="02040602050305030304" pitchFamily="18" charset="0"/>
              </a:rPr>
              <a:t>from </a:t>
            </a:r>
            <a:r>
              <a:rPr lang="en-US" dirty="0">
                <a:solidFill>
                  <a:schemeClr val="bg1"/>
                </a:solidFill>
                <a:latin typeface="Book Antiqua" panose="02040602050305030304" pitchFamily="18" charset="0"/>
              </a:rPr>
              <a:t>operating within an environment of specialized courts </a:t>
            </a:r>
            <a:r>
              <a:rPr lang="en-US" dirty="0" smtClean="0">
                <a:solidFill>
                  <a:schemeClr val="bg1"/>
                </a:solidFill>
                <a:latin typeface="Book Antiqua" panose="02040602050305030304" pitchFamily="18" charset="0"/>
              </a:rPr>
              <a:t>and </a:t>
            </a:r>
            <a:r>
              <a:rPr lang="en-US" dirty="0">
                <a:solidFill>
                  <a:schemeClr val="bg1"/>
                </a:solidFill>
                <a:latin typeface="Book Antiqua" panose="02040602050305030304" pitchFamily="18" charset="0"/>
              </a:rPr>
              <a:t>prosecutors </a:t>
            </a:r>
            <a:r>
              <a:rPr lang="en-US" dirty="0" smtClean="0">
                <a:solidFill>
                  <a:schemeClr val="bg1"/>
                </a:solidFill>
                <a:latin typeface="Book Antiqua" panose="02040602050305030304" pitchFamily="18" charset="0"/>
              </a:rPr>
              <a:t>the benefits were abound:</a:t>
            </a:r>
            <a:endParaRPr lang="en-GB" dirty="0">
              <a:solidFill>
                <a:schemeClr val="bg1"/>
              </a:solidFill>
              <a:latin typeface="Book Antiqua" panose="02040602050305030304" pitchFamily="18" charset="0"/>
            </a:endParaRPr>
          </a:p>
          <a:p>
            <a:r>
              <a:rPr lang="en-GB" dirty="0" smtClean="0">
                <a:solidFill>
                  <a:schemeClr val="bg1"/>
                </a:solidFill>
                <a:latin typeface="Book Antiqua" panose="02040602050305030304" pitchFamily="18" charset="0"/>
              </a:rPr>
              <a:t>It created an opportunity for capacity building through specialised trainings for prosecutors and the courts operating within the specialised FTCs.</a:t>
            </a:r>
          </a:p>
          <a:p>
            <a:r>
              <a:rPr lang="en-GB" dirty="0" smtClean="0">
                <a:solidFill>
                  <a:schemeClr val="bg1"/>
                </a:solidFill>
                <a:latin typeface="Book Antiqua" panose="02040602050305030304" pitchFamily="18" charset="0"/>
              </a:rPr>
              <a:t>It allowed prosecutors to focus on the relevant laws, research and develop individual capacity within their specific area of operation.</a:t>
            </a:r>
          </a:p>
          <a:p>
            <a:r>
              <a:rPr lang="en-GB" dirty="0" smtClean="0">
                <a:solidFill>
                  <a:schemeClr val="bg1"/>
                </a:solidFill>
                <a:latin typeface="Book Antiqua" panose="02040602050305030304" pitchFamily="18" charset="0"/>
              </a:rPr>
              <a:t>Creation of synergy between the Courts and Prosecutors of the legal issues</a:t>
            </a:r>
          </a:p>
          <a:p>
            <a:r>
              <a:rPr lang="en-GB" dirty="0" smtClean="0">
                <a:solidFill>
                  <a:schemeClr val="bg1"/>
                </a:solidFill>
                <a:latin typeface="Book Antiqua" panose="02040602050305030304" pitchFamily="18" charset="0"/>
              </a:rPr>
              <a:t>Led to independent, effective, fair and consistent prosecutions inline with our vision.</a:t>
            </a:r>
          </a:p>
          <a:p>
            <a:pPr marL="0" indent="0">
              <a:buNone/>
            </a:pPr>
            <a:r>
              <a:rPr lang="en-GB" dirty="0" smtClean="0">
                <a:solidFill>
                  <a:schemeClr val="bg1"/>
                </a:solidFill>
                <a:latin typeface="Book Antiqua" panose="02040602050305030304" pitchFamily="18" charset="0"/>
              </a:rPr>
              <a:t>As prosecutors of AR and FCs, we were excited at the opportunity to reap similar benefits.</a:t>
            </a:r>
          </a:p>
          <a:p>
            <a:pPr marL="0" indent="0">
              <a:buNone/>
            </a:pPr>
            <a:r>
              <a:rPr lang="en-GB" dirty="0" smtClean="0">
                <a:solidFill>
                  <a:schemeClr val="bg1"/>
                </a:solidFill>
                <a:latin typeface="Book Antiqua" panose="02040602050305030304" pitchFamily="18" charset="0"/>
              </a:rPr>
              <a:t>The creation and actualization of the EFCCs and the Inter-Agency Cooperation framework reverberates very well with this year’s theme “The Pursuit of Prosecutorial excellence: Interagency Cooperation and Global Alliances”</a:t>
            </a:r>
          </a:p>
          <a:p>
            <a:endParaRPr lang="en-GB" dirty="0"/>
          </a:p>
        </p:txBody>
      </p:sp>
    </p:spTree>
    <p:extLst>
      <p:ext uri="{BB962C8B-B14F-4D97-AF65-F5344CB8AC3E}">
        <p14:creationId xmlns:p14="http://schemas.microsoft.com/office/powerpoint/2010/main" val="32457962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829" y="122831"/>
            <a:ext cx="11955439" cy="1567858"/>
          </a:xfrm>
          <a:solidFill>
            <a:schemeClr val="accent1">
              <a:lumMod val="75000"/>
            </a:schemeClr>
          </a:solidFill>
        </p:spPr>
        <p:txBody>
          <a:bodyPr/>
          <a:lstStyle/>
          <a:p>
            <a:pPr algn="ctr"/>
            <a:r>
              <a:rPr lang="en-GB" b="1" dirty="0" smtClean="0">
                <a:solidFill>
                  <a:schemeClr val="bg1"/>
                </a:solidFill>
                <a:latin typeface="Book Antiqua" panose="02040602050305030304" pitchFamily="18" charset="0"/>
              </a:rPr>
              <a:t>THE EFCC’s</a:t>
            </a:r>
            <a:endParaRPr lang="en-GB" b="1" dirty="0">
              <a:solidFill>
                <a:schemeClr val="bg1"/>
              </a:solidFill>
              <a:latin typeface="Book Antiqua" panose="02040602050305030304" pitchFamily="18" charset="0"/>
            </a:endParaRPr>
          </a:p>
        </p:txBody>
      </p:sp>
      <p:sp>
        <p:nvSpPr>
          <p:cNvPr id="3" name="Content Placeholder 2"/>
          <p:cNvSpPr>
            <a:spLocks noGrp="1"/>
          </p:cNvSpPr>
          <p:nvPr>
            <p:ph idx="1"/>
          </p:nvPr>
        </p:nvSpPr>
        <p:spPr>
          <a:xfrm>
            <a:off x="122829" y="1690688"/>
            <a:ext cx="11955439" cy="5037658"/>
          </a:xfrm>
          <a:solidFill>
            <a:schemeClr val="accent1">
              <a:lumMod val="75000"/>
            </a:schemeClr>
          </a:solidFill>
        </p:spPr>
        <p:txBody>
          <a:bodyPr>
            <a:normAutofit/>
          </a:bodyPr>
          <a:lstStyle/>
          <a:p>
            <a:r>
              <a:rPr lang="en-GB" dirty="0" smtClean="0">
                <a:solidFill>
                  <a:schemeClr val="bg1"/>
                </a:solidFill>
                <a:latin typeface="Book Antiqua" panose="02040602050305030304" pitchFamily="18" charset="0"/>
              </a:rPr>
              <a:t>High Court Division</a:t>
            </a:r>
          </a:p>
          <a:p>
            <a:r>
              <a:rPr lang="en-GB" dirty="0" smtClean="0">
                <a:solidFill>
                  <a:schemeClr val="bg1"/>
                </a:solidFill>
                <a:latin typeface="Book Antiqua" panose="02040602050305030304" pitchFamily="18" charset="0"/>
              </a:rPr>
              <a:t>Subordinate Court Division</a:t>
            </a:r>
          </a:p>
          <a:p>
            <a:pPr marL="0" indent="0">
              <a:buNone/>
            </a:pPr>
            <a:r>
              <a:rPr lang="en-GB" dirty="0" smtClean="0">
                <a:solidFill>
                  <a:schemeClr val="bg1"/>
                </a:solidFill>
                <a:latin typeface="Book Antiqua" panose="02040602050305030304" pitchFamily="18" charset="0"/>
              </a:rPr>
              <a:t>Both Courts are vest with Criminal and Civil Jurisdictions, where we can present and the courts can determine criminal cases concerning corruption and economic and financial crimes. On the civil spectrum we can present for determination Non-conviction forfeiture applications and conviction based forfeiture application pursuant to the Forfeiture of Proceeds of Crimes Act No.19 of 2010. Currently the Civil actions  taken by prosecutors to the EFCC are regulated by the Ordinary Rules of Civil Procedure while for Criminal matters Statutory Instrument No.10 of 2024 cited as the Criminal Procedure Code (Economic and Financial Crimes Court) Rules 2024 was enacted.</a:t>
            </a:r>
          </a:p>
          <a:p>
            <a:pPr marL="0" indent="0">
              <a:buNone/>
            </a:pPr>
            <a:endParaRPr lang="en-GB" dirty="0" smtClean="0"/>
          </a:p>
          <a:p>
            <a:pPr marL="0" indent="0">
              <a:buNone/>
            </a:pPr>
            <a:endParaRPr lang="en-GB" dirty="0"/>
          </a:p>
        </p:txBody>
      </p:sp>
    </p:spTree>
    <p:extLst>
      <p:ext uri="{BB962C8B-B14F-4D97-AF65-F5344CB8AC3E}">
        <p14:creationId xmlns:p14="http://schemas.microsoft.com/office/powerpoint/2010/main" val="2730430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534" y="109181"/>
            <a:ext cx="11941791" cy="1787856"/>
          </a:xfrm>
          <a:solidFill>
            <a:schemeClr val="accent1">
              <a:lumMod val="75000"/>
            </a:schemeClr>
          </a:solidFill>
        </p:spPr>
        <p:txBody>
          <a:bodyPr>
            <a:normAutofit fontScale="90000"/>
          </a:bodyPr>
          <a:lstStyle/>
          <a:p>
            <a:pPr algn="ctr"/>
            <a:r>
              <a:rPr lang="en-GB" b="1" dirty="0" smtClean="0">
                <a:solidFill>
                  <a:schemeClr val="bg1"/>
                </a:solidFill>
                <a:latin typeface="Book Antiqua" panose="02040602050305030304" pitchFamily="18" charset="0"/>
              </a:rPr>
              <a:t>THE CRIMINAL PROCEDURE CODE (ECONOMIC AND FINANCIAL CRIMES COURT) RULES 2024 </a:t>
            </a:r>
            <a:endParaRPr lang="en-GB" b="1" dirty="0">
              <a:solidFill>
                <a:schemeClr val="bg1"/>
              </a:solidFill>
              <a:latin typeface="Book Antiqua" panose="02040602050305030304" pitchFamily="18" charset="0"/>
            </a:endParaRPr>
          </a:p>
        </p:txBody>
      </p:sp>
      <p:sp>
        <p:nvSpPr>
          <p:cNvPr id="3" name="Content Placeholder 2"/>
          <p:cNvSpPr>
            <a:spLocks noGrp="1"/>
          </p:cNvSpPr>
          <p:nvPr>
            <p:ph idx="1"/>
          </p:nvPr>
        </p:nvSpPr>
        <p:spPr>
          <a:xfrm>
            <a:off x="95534" y="1897038"/>
            <a:ext cx="11941791" cy="4844955"/>
          </a:xfrm>
          <a:solidFill>
            <a:schemeClr val="accent1">
              <a:lumMod val="75000"/>
            </a:schemeClr>
          </a:solidFill>
          <a:ln>
            <a:solidFill>
              <a:schemeClr val="accent1"/>
            </a:solidFill>
          </a:ln>
        </p:spPr>
        <p:txBody>
          <a:bodyPr>
            <a:normAutofit/>
          </a:bodyPr>
          <a:lstStyle/>
          <a:p>
            <a:r>
              <a:rPr lang="en-GB" dirty="0" smtClean="0">
                <a:solidFill>
                  <a:schemeClr val="bg1"/>
                </a:solidFill>
                <a:latin typeface="Book Antiqua" panose="02040602050305030304" pitchFamily="18" charset="0"/>
              </a:rPr>
              <a:t>The rules came into operation on 1</a:t>
            </a:r>
            <a:r>
              <a:rPr lang="en-GB" baseline="30000" dirty="0" smtClean="0">
                <a:solidFill>
                  <a:schemeClr val="bg1"/>
                </a:solidFill>
                <a:latin typeface="Book Antiqua" panose="02040602050305030304" pitchFamily="18" charset="0"/>
              </a:rPr>
              <a:t>st</a:t>
            </a:r>
            <a:r>
              <a:rPr lang="en-GB" dirty="0" smtClean="0">
                <a:solidFill>
                  <a:schemeClr val="bg1"/>
                </a:solidFill>
                <a:latin typeface="Book Antiqua" panose="02040602050305030304" pitchFamily="18" charset="0"/>
              </a:rPr>
              <a:t> March 2024 per rule 1(2)</a:t>
            </a:r>
          </a:p>
          <a:p>
            <a:r>
              <a:rPr lang="en-GB" dirty="0" smtClean="0">
                <a:solidFill>
                  <a:schemeClr val="bg1"/>
                </a:solidFill>
                <a:latin typeface="Book Antiqua" panose="02040602050305030304" pitchFamily="18" charset="0"/>
              </a:rPr>
              <a:t>The rules had an effect on matters in the EFCC that commenced pre and post the rules.</a:t>
            </a:r>
          </a:p>
          <a:p>
            <a:r>
              <a:rPr lang="en-GB" dirty="0" smtClean="0">
                <a:solidFill>
                  <a:schemeClr val="bg1"/>
                </a:solidFill>
                <a:latin typeface="Book Antiqua" panose="02040602050305030304" pitchFamily="18" charset="0"/>
              </a:rPr>
              <a:t>With the actualisation of the EFCCs and the enactment of the Rules the spot light was fully lit on prosecutors and our abilities to operate and deliver within the very demanding environment of the new courts.</a:t>
            </a:r>
          </a:p>
          <a:p>
            <a:r>
              <a:rPr lang="en-GB" dirty="0" smtClean="0">
                <a:solidFill>
                  <a:schemeClr val="bg1"/>
                </a:solidFill>
                <a:latin typeface="Book Antiqua" panose="02040602050305030304" pitchFamily="18" charset="0"/>
              </a:rPr>
              <a:t>The rules brought about a number of developments that changed and challenged the traditional way prosecution was done especially in the Subordinate Court.</a:t>
            </a:r>
          </a:p>
          <a:p>
            <a:r>
              <a:rPr lang="en-US" dirty="0" smtClean="0">
                <a:solidFill>
                  <a:schemeClr val="bg1"/>
                </a:solidFill>
                <a:latin typeface="Book Antiqua" panose="02040602050305030304" pitchFamily="18" charset="0"/>
              </a:rPr>
              <a:t>The initial reaction was dread, but with time we have come to relish the challenges and more so the feeling of surmounting them.</a:t>
            </a:r>
            <a:endParaRPr lang="en-GB" dirty="0">
              <a:solidFill>
                <a:schemeClr val="bg1"/>
              </a:solidFill>
              <a:latin typeface="Book Antiqua" panose="02040602050305030304" pitchFamily="18" charset="0"/>
            </a:endParaRPr>
          </a:p>
        </p:txBody>
      </p:sp>
    </p:spTree>
    <p:extLst>
      <p:ext uri="{BB962C8B-B14F-4D97-AF65-F5344CB8AC3E}">
        <p14:creationId xmlns:p14="http://schemas.microsoft.com/office/powerpoint/2010/main" val="10930671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34" y="122830"/>
            <a:ext cx="11996381" cy="6632812"/>
          </a:xfrm>
          <a:solidFill>
            <a:schemeClr val="accent1">
              <a:lumMod val="75000"/>
            </a:schemeClr>
          </a:solidFill>
        </p:spPr>
        <p:txBody>
          <a:bodyPr>
            <a:normAutofit fontScale="92500" lnSpcReduction="10000"/>
          </a:bodyPr>
          <a:lstStyle/>
          <a:p>
            <a:pPr marL="0" indent="0" algn="ctr">
              <a:buNone/>
            </a:pPr>
            <a:endParaRPr lang="en-US" sz="3600" b="1" dirty="0" smtClean="0">
              <a:solidFill>
                <a:schemeClr val="bg1"/>
              </a:solidFill>
              <a:latin typeface="Book Antiqua" panose="02040602050305030304" pitchFamily="18" charset="0"/>
            </a:endParaRPr>
          </a:p>
          <a:p>
            <a:pPr marL="0" indent="0" algn="ctr">
              <a:buNone/>
            </a:pPr>
            <a:r>
              <a:rPr lang="en-US" sz="3600" b="1" dirty="0" smtClean="0">
                <a:solidFill>
                  <a:schemeClr val="bg1"/>
                </a:solidFill>
                <a:latin typeface="Book Antiqua" panose="02040602050305030304" pitchFamily="18" charset="0"/>
              </a:rPr>
              <a:t>DURATION OF PROCEEDINGS</a:t>
            </a:r>
          </a:p>
          <a:p>
            <a:r>
              <a:rPr lang="en-US" smtClean="0">
                <a:solidFill>
                  <a:schemeClr val="bg1"/>
                </a:solidFill>
                <a:latin typeface="Book Antiqua" panose="02040602050305030304" pitchFamily="18" charset="0"/>
              </a:rPr>
              <a:t>Rule 3 sub-rule </a:t>
            </a:r>
            <a:r>
              <a:rPr lang="en-US" dirty="0" smtClean="0">
                <a:solidFill>
                  <a:schemeClr val="bg1"/>
                </a:solidFill>
                <a:latin typeface="Book Antiqua" panose="02040602050305030304" pitchFamily="18" charset="0"/>
              </a:rPr>
              <a:t>(1) Matters to be concluded within 5 months from date plea is taken.</a:t>
            </a:r>
          </a:p>
          <a:p>
            <a:r>
              <a:rPr lang="en-US" dirty="0" smtClean="0">
                <a:solidFill>
                  <a:schemeClr val="bg1"/>
                </a:solidFill>
                <a:latin typeface="Book Antiqua" panose="02040602050305030304" pitchFamily="18" charset="0"/>
              </a:rPr>
              <a:t>Sub-rule (2) Gives allowance for Extension by a further 45 days on an application by a party or on the court’s own motion.</a:t>
            </a:r>
          </a:p>
          <a:p>
            <a:r>
              <a:rPr lang="en-US" dirty="0" smtClean="0">
                <a:solidFill>
                  <a:schemeClr val="bg1"/>
                </a:solidFill>
                <a:latin typeface="Book Antiqua" panose="02040602050305030304" pitchFamily="18" charset="0"/>
              </a:rPr>
              <a:t>Sub-rule (3) provides that a Judge or </a:t>
            </a:r>
            <a:r>
              <a:rPr lang="en-US" dirty="0">
                <a:solidFill>
                  <a:schemeClr val="bg1"/>
                </a:solidFill>
                <a:latin typeface="Book Antiqua" panose="02040602050305030304" pitchFamily="18" charset="0"/>
              </a:rPr>
              <a:t>P</a:t>
            </a:r>
            <a:r>
              <a:rPr lang="en-US" dirty="0" smtClean="0">
                <a:solidFill>
                  <a:schemeClr val="bg1"/>
                </a:solidFill>
                <a:latin typeface="Book Antiqua" panose="02040602050305030304" pitchFamily="18" charset="0"/>
              </a:rPr>
              <a:t>residing Magistrate to render a report if the matter is not disposed of within the period stated in sub-rule (1)</a:t>
            </a:r>
          </a:p>
          <a:p>
            <a:r>
              <a:rPr lang="en-US" dirty="0" smtClean="0">
                <a:solidFill>
                  <a:schemeClr val="bg1"/>
                </a:solidFill>
                <a:latin typeface="Book Antiqua" panose="02040602050305030304" pitchFamily="18" charset="0"/>
              </a:rPr>
              <a:t>Sub-rule 4 further provides:</a:t>
            </a:r>
          </a:p>
          <a:p>
            <a:pPr marL="457200" lvl="1" indent="0">
              <a:buNone/>
            </a:pPr>
            <a:r>
              <a:rPr lang="en-US" sz="2200" i="1" dirty="0" smtClean="0">
                <a:solidFill>
                  <a:schemeClr val="bg1"/>
                </a:solidFill>
                <a:latin typeface="Book Antiqua" panose="02040602050305030304" pitchFamily="18" charset="0"/>
              </a:rPr>
              <a:t>“The report referred to in sub-rule (3) shall contain the</a:t>
            </a:r>
          </a:p>
          <a:p>
            <a:pPr marL="457200" lvl="1" indent="0">
              <a:buNone/>
            </a:pPr>
            <a:r>
              <a:rPr lang="en-US" sz="2200" i="1" dirty="0" smtClean="0">
                <a:solidFill>
                  <a:schemeClr val="bg1"/>
                </a:solidFill>
                <a:latin typeface="Book Antiqua" panose="02040602050305030304" pitchFamily="18" charset="0"/>
              </a:rPr>
              <a:t>following:</a:t>
            </a:r>
          </a:p>
          <a:p>
            <a:pPr marL="457200" lvl="1" indent="0">
              <a:buNone/>
            </a:pPr>
            <a:r>
              <a:rPr lang="en-US" sz="2200" i="1" dirty="0" smtClean="0">
                <a:solidFill>
                  <a:schemeClr val="bg1"/>
                </a:solidFill>
                <a:latin typeface="Book Antiqua" panose="02040602050305030304" pitchFamily="18" charset="0"/>
              </a:rPr>
              <a:t>(a) the reasons for the delay in disposing of the matter; </a:t>
            </a:r>
            <a:r>
              <a:rPr lang="en-US" sz="2200" b="1" i="1" u="sng" dirty="0" smtClean="0">
                <a:solidFill>
                  <a:schemeClr val="bg1"/>
                </a:solidFill>
                <a:latin typeface="Book Antiqua" panose="02040602050305030304" pitchFamily="18" charset="0"/>
              </a:rPr>
              <a:t>and</a:t>
            </a:r>
          </a:p>
          <a:p>
            <a:pPr marL="457200" lvl="1" indent="0">
              <a:buNone/>
            </a:pPr>
            <a:r>
              <a:rPr lang="en-US" sz="2200" b="1" i="1" u="sng" dirty="0" smtClean="0">
                <a:solidFill>
                  <a:schemeClr val="bg1"/>
                </a:solidFill>
                <a:latin typeface="Book Antiqua" panose="02040602050305030304" pitchFamily="18" charset="0"/>
              </a:rPr>
              <a:t>(b) where the matter is pending—</a:t>
            </a:r>
          </a:p>
          <a:p>
            <a:pPr marL="457200" lvl="1" indent="0">
              <a:buNone/>
            </a:pPr>
            <a:r>
              <a:rPr lang="en-US" sz="2200" b="1" i="1" u="sng" dirty="0" smtClean="0">
                <a:solidFill>
                  <a:schemeClr val="bg1"/>
                </a:solidFill>
                <a:latin typeface="Book Antiqua" panose="02040602050305030304" pitchFamily="18" charset="0"/>
              </a:rPr>
              <a:t>(</a:t>
            </a:r>
            <a:r>
              <a:rPr lang="en-US" sz="2200" b="1" i="1" u="sng" dirty="0" err="1" smtClean="0">
                <a:solidFill>
                  <a:schemeClr val="bg1"/>
                </a:solidFill>
                <a:latin typeface="Book Antiqua" panose="02040602050305030304" pitchFamily="18" charset="0"/>
              </a:rPr>
              <a:t>i</a:t>
            </a:r>
            <a:r>
              <a:rPr lang="en-US" sz="2200" b="1" i="1" u="sng" dirty="0" smtClean="0">
                <a:solidFill>
                  <a:schemeClr val="bg1"/>
                </a:solidFill>
                <a:latin typeface="Book Antiqua" panose="02040602050305030304" pitchFamily="18" charset="0"/>
              </a:rPr>
              <a:t>) hearing, the directions given to the parties; or</a:t>
            </a:r>
          </a:p>
          <a:p>
            <a:pPr marL="457200" lvl="1" indent="0">
              <a:buNone/>
            </a:pPr>
            <a:r>
              <a:rPr lang="en-US" sz="2200" b="1" i="1" u="sng" dirty="0" smtClean="0">
                <a:solidFill>
                  <a:schemeClr val="bg1"/>
                </a:solidFill>
                <a:latin typeface="Book Antiqua" panose="02040602050305030304" pitchFamily="18" charset="0"/>
              </a:rPr>
              <a:t>(ii) delivery of judgment, the new date given to the</a:t>
            </a:r>
          </a:p>
          <a:p>
            <a:pPr marL="457200" lvl="1" indent="0">
              <a:buNone/>
            </a:pPr>
            <a:r>
              <a:rPr lang="en-US" sz="2200" b="1" i="1" u="sng" dirty="0" smtClean="0">
                <a:solidFill>
                  <a:schemeClr val="bg1"/>
                </a:solidFill>
                <a:latin typeface="Book Antiqua" panose="02040602050305030304" pitchFamily="18" charset="0"/>
              </a:rPr>
              <a:t>parties on which the judgment shall be</a:t>
            </a:r>
          </a:p>
          <a:p>
            <a:pPr marL="457200" lvl="1" indent="0">
              <a:buNone/>
            </a:pPr>
            <a:r>
              <a:rPr lang="en-US" sz="2200" b="1" i="1" u="sng" dirty="0" smtClean="0">
                <a:solidFill>
                  <a:schemeClr val="bg1"/>
                </a:solidFill>
                <a:latin typeface="Book Antiqua" panose="02040602050305030304" pitchFamily="18" charset="0"/>
              </a:rPr>
              <a:t>delivered.”</a:t>
            </a:r>
          </a:p>
          <a:p>
            <a:pPr marL="0" indent="0">
              <a:buNone/>
            </a:pPr>
            <a:endParaRPr lang="en-US" dirty="0">
              <a:latin typeface="Book Antiqua" panose="02040602050305030304" pitchFamily="18" charset="0"/>
            </a:endParaRPr>
          </a:p>
        </p:txBody>
      </p:sp>
    </p:spTree>
    <p:extLst>
      <p:ext uri="{BB962C8B-B14F-4D97-AF65-F5344CB8AC3E}">
        <p14:creationId xmlns:p14="http://schemas.microsoft.com/office/powerpoint/2010/main" val="2754167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6477" y="109182"/>
            <a:ext cx="11955439" cy="6646460"/>
          </a:xfrm>
          <a:solidFill>
            <a:schemeClr val="accent1">
              <a:lumMod val="75000"/>
            </a:schemeClr>
          </a:solidFill>
        </p:spPr>
        <p:txBody>
          <a:bodyPr/>
          <a:lstStyle/>
          <a:p>
            <a:pPr marL="0" indent="0">
              <a:buNone/>
            </a:pPr>
            <a:r>
              <a:rPr lang="en-GB" dirty="0" smtClean="0">
                <a:solidFill>
                  <a:schemeClr val="bg1"/>
                </a:solidFill>
                <a:latin typeface="Book Antiqua" panose="02040602050305030304" pitchFamily="18" charset="0"/>
              </a:rPr>
              <a:t> </a:t>
            </a:r>
          </a:p>
          <a:p>
            <a:pPr marL="0" indent="0" algn="ctr">
              <a:buNone/>
            </a:pPr>
            <a:r>
              <a:rPr lang="en-GB" sz="3600" b="1" dirty="0" smtClean="0">
                <a:solidFill>
                  <a:schemeClr val="bg1"/>
                </a:solidFill>
                <a:latin typeface="Book Antiqua" panose="02040602050305030304" pitchFamily="18" charset="0"/>
              </a:rPr>
              <a:t>CONSEQUENCE OF FAILING TO CONCLUDE WITHIN PRESCRIBED PERIOD</a:t>
            </a:r>
            <a:r>
              <a:rPr lang="en-GB" dirty="0">
                <a:solidFill>
                  <a:schemeClr val="bg1"/>
                </a:solidFill>
                <a:latin typeface="Book Antiqua" panose="02040602050305030304" pitchFamily="18" charset="0"/>
              </a:rPr>
              <a:t>	</a:t>
            </a:r>
            <a:endParaRPr lang="en-GB" dirty="0" smtClean="0">
              <a:solidFill>
                <a:schemeClr val="bg1"/>
              </a:solidFill>
              <a:latin typeface="Book Antiqua" panose="02040602050305030304" pitchFamily="18" charset="0"/>
            </a:endParaRPr>
          </a:p>
          <a:p>
            <a:pPr marL="0" indent="0" algn="ctr">
              <a:buNone/>
            </a:pPr>
            <a:r>
              <a:rPr lang="en-GB" dirty="0" smtClean="0">
                <a:solidFill>
                  <a:schemeClr val="bg1"/>
                </a:solidFill>
                <a:latin typeface="Book Antiqua" panose="02040602050305030304" pitchFamily="18" charset="0"/>
              </a:rPr>
              <a:t>Citibank Zambia Limited and </a:t>
            </a:r>
            <a:r>
              <a:rPr lang="en-GB" dirty="0" err="1" smtClean="0">
                <a:solidFill>
                  <a:schemeClr val="bg1"/>
                </a:solidFill>
                <a:latin typeface="Book Antiqua" panose="02040602050305030304" pitchFamily="18" charset="0"/>
              </a:rPr>
              <a:t>Suhayl</a:t>
            </a:r>
            <a:r>
              <a:rPr lang="en-GB" dirty="0" smtClean="0">
                <a:solidFill>
                  <a:schemeClr val="bg1"/>
                </a:solidFill>
                <a:latin typeface="Book Antiqua" panose="02040602050305030304" pitchFamily="18" charset="0"/>
              </a:rPr>
              <a:t> </a:t>
            </a:r>
            <a:r>
              <a:rPr lang="en-GB" dirty="0" err="1" smtClean="0">
                <a:solidFill>
                  <a:schemeClr val="bg1"/>
                </a:solidFill>
                <a:latin typeface="Book Antiqua" panose="02040602050305030304" pitchFamily="18" charset="0"/>
              </a:rPr>
              <a:t>Dudhia</a:t>
            </a:r>
            <a:r>
              <a:rPr lang="en-GB" dirty="0" smtClean="0">
                <a:solidFill>
                  <a:schemeClr val="bg1"/>
                </a:solidFill>
                <a:latin typeface="Book Antiqua" panose="02040602050305030304" pitchFamily="18" charset="0"/>
              </a:rPr>
              <a:t> SCZ Appeal No. 6 of 2022</a:t>
            </a:r>
          </a:p>
          <a:p>
            <a:pPr marL="0" indent="0">
              <a:buNone/>
            </a:pPr>
            <a:r>
              <a:rPr lang="en-GB" dirty="0" smtClean="0">
                <a:solidFill>
                  <a:schemeClr val="bg1"/>
                </a:solidFill>
                <a:latin typeface="Book Antiqua" panose="02040602050305030304" pitchFamily="18" charset="0"/>
              </a:rPr>
              <a:t>“Where as in this case, the provision being considered is silent or unclear as to the consequences of a breach will be, the Judge has the duty to interpret the provisions of the statute to fit the purpose for which the statute was drafted and thereby avert reading into the statute unintended consequences for its non-observance.” </a:t>
            </a:r>
          </a:p>
          <a:p>
            <a:pPr marL="0" indent="0">
              <a:buNone/>
            </a:pPr>
            <a:r>
              <a:rPr lang="en-GB" dirty="0" smtClean="0">
                <a:solidFill>
                  <a:schemeClr val="bg1"/>
                </a:solidFill>
                <a:latin typeface="Book Antiqua" panose="02040602050305030304" pitchFamily="18" charset="0"/>
              </a:rPr>
              <a:t>“We may also add that the one-year rule (for expeditious disposal of industrial and labour disputes) was not intended to lock litigants who, through no fault of their own, could not have their cases determined within one year.”</a:t>
            </a:r>
            <a:endParaRPr lang="en-GB" dirty="0">
              <a:solidFill>
                <a:schemeClr val="bg1"/>
              </a:solidFill>
              <a:latin typeface="Book Antiqua" panose="02040602050305030304" pitchFamily="18" charset="0"/>
            </a:endParaRPr>
          </a:p>
        </p:txBody>
      </p:sp>
    </p:spTree>
    <p:extLst>
      <p:ext uri="{BB962C8B-B14F-4D97-AF65-F5344CB8AC3E}">
        <p14:creationId xmlns:p14="http://schemas.microsoft.com/office/powerpoint/2010/main" val="2656201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830" y="95535"/>
            <a:ext cx="11969086" cy="2033516"/>
          </a:xfrm>
          <a:solidFill>
            <a:schemeClr val="accent1">
              <a:lumMod val="75000"/>
            </a:schemeClr>
          </a:solidFill>
        </p:spPr>
        <p:txBody>
          <a:bodyPr>
            <a:normAutofit/>
          </a:bodyPr>
          <a:lstStyle/>
          <a:p>
            <a:pPr algn="ctr"/>
            <a:r>
              <a:rPr lang="en-GB" sz="3600" b="1" dirty="0" smtClean="0">
                <a:solidFill>
                  <a:schemeClr val="bg1"/>
                </a:solidFill>
                <a:latin typeface="Book Antiqua" panose="02040602050305030304" pitchFamily="18" charset="0"/>
              </a:rPr>
              <a:t>SOME FACTORS THAT EFFECT DISPOSAL OF EFCC CASES WITHIN THE DURATION PERIOD</a:t>
            </a:r>
            <a:endParaRPr lang="en-GB" sz="3600" b="1" dirty="0">
              <a:solidFill>
                <a:schemeClr val="bg1"/>
              </a:solidFill>
              <a:latin typeface="Book Antiqua" panose="02040602050305030304" pitchFamily="18" charset="0"/>
            </a:endParaRPr>
          </a:p>
        </p:txBody>
      </p:sp>
      <p:sp>
        <p:nvSpPr>
          <p:cNvPr id="3" name="Content Placeholder 2"/>
          <p:cNvSpPr>
            <a:spLocks noGrp="1"/>
          </p:cNvSpPr>
          <p:nvPr>
            <p:ph idx="1"/>
          </p:nvPr>
        </p:nvSpPr>
        <p:spPr>
          <a:xfrm>
            <a:off x="122830" y="2129051"/>
            <a:ext cx="11969086" cy="4572000"/>
          </a:xfrm>
          <a:solidFill>
            <a:schemeClr val="accent1">
              <a:lumMod val="75000"/>
            </a:schemeClr>
          </a:solidFill>
        </p:spPr>
        <p:txBody>
          <a:bodyPr/>
          <a:lstStyle/>
          <a:p>
            <a:endParaRPr lang="en-GB" dirty="0" smtClean="0">
              <a:solidFill>
                <a:schemeClr val="bg1"/>
              </a:solidFill>
              <a:latin typeface="Book Antiqua" panose="02040602050305030304" pitchFamily="18" charset="0"/>
            </a:endParaRPr>
          </a:p>
          <a:p>
            <a:r>
              <a:rPr lang="en-GB" dirty="0" smtClean="0">
                <a:solidFill>
                  <a:schemeClr val="bg1"/>
                </a:solidFill>
                <a:latin typeface="Book Antiqua" panose="02040602050305030304" pitchFamily="18" charset="0"/>
              </a:rPr>
              <a:t>Nature and cause of delay</a:t>
            </a:r>
          </a:p>
          <a:p>
            <a:r>
              <a:rPr lang="en-GB" dirty="0" smtClean="0">
                <a:solidFill>
                  <a:schemeClr val="bg1"/>
                </a:solidFill>
                <a:latin typeface="Book Antiqua" panose="02040602050305030304" pitchFamily="18" charset="0"/>
              </a:rPr>
              <a:t>Complexity of some matters</a:t>
            </a:r>
          </a:p>
          <a:p>
            <a:r>
              <a:rPr lang="en-GB" dirty="0" smtClean="0">
                <a:solidFill>
                  <a:schemeClr val="bg1"/>
                </a:solidFill>
                <a:latin typeface="Book Antiqua" panose="02040602050305030304" pitchFamily="18" charset="0"/>
              </a:rPr>
              <a:t>Illness of party to litigation</a:t>
            </a:r>
          </a:p>
          <a:p>
            <a:r>
              <a:rPr lang="en-GB" dirty="0" smtClean="0">
                <a:solidFill>
                  <a:schemeClr val="bg1"/>
                </a:solidFill>
                <a:latin typeface="Book Antiqua" panose="02040602050305030304" pitchFamily="18" charset="0"/>
              </a:rPr>
              <a:t>Temporal unavailability of vial witnesses for considerable times</a:t>
            </a:r>
          </a:p>
          <a:p>
            <a:r>
              <a:rPr lang="en-GB" dirty="0" smtClean="0">
                <a:solidFill>
                  <a:schemeClr val="bg1"/>
                </a:solidFill>
                <a:latin typeface="Book Antiqua" panose="02040602050305030304" pitchFamily="18" charset="0"/>
              </a:rPr>
              <a:t>Availability of dates for the Court, Prosecutors and Defence (both Counsel and the Client) </a:t>
            </a:r>
            <a:endParaRPr lang="en-GB" dirty="0">
              <a:solidFill>
                <a:schemeClr val="bg1"/>
              </a:solidFill>
              <a:latin typeface="Book Antiqua" panose="02040602050305030304" pitchFamily="18" charset="0"/>
            </a:endParaRPr>
          </a:p>
        </p:txBody>
      </p:sp>
    </p:spTree>
    <p:extLst>
      <p:ext uri="{BB962C8B-B14F-4D97-AF65-F5344CB8AC3E}">
        <p14:creationId xmlns:p14="http://schemas.microsoft.com/office/powerpoint/2010/main" val="832130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183" y="122830"/>
            <a:ext cx="11969086" cy="1705969"/>
          </a:xfrm>
          <a:solidFill>
            <a:schemeClr val="accent1">
              <a:lumMod val="75000"/>
            </a:schemeClr>
          </a:solidFill>
        </p:spPr>
        <p:txBody>
          <a:bodyPr>
            <a:normAutofit fontScale="90000"/>
          </a:bodyPr>
          <a:lstStyle/>
          <a:p>
            <a:pPr algn="ctr"/>
            <a:r>
              <a:rPr lang="en-US" b="1" dirty="0" smtClean="0">
                <a:solidFill>
                  <a:schemeClr val="bg1"/>
                </a:solidFill>
                <a:latin typeface="Book Antiqua" panose="02040602050305030304" pitchFamily="18" charset="0"/>
              </a:rPr>
              <a:t>FILING OF LIST OF WITNESSES, WITNESS STATEMENTS, DOCUMENTS AND SERVICE OF DOCUMENTS</a:t>
            </a:r>
            <a:endParaRPr lang="en-GB" b="1" dirty="0">
              <a:solidFill>
                <a:schemeClr val="bg1"/>
              </a:solidFill>
              <a:latin typeface="Book Antiqua" panose="02040602050305030304" pitchFamily="18" charset="0"/>
            </a:endParaRPr>
          </a:p>
        </p:txBody>
      </p:sp>
      <p:sp>
        <p:nvSpPr>
          <p:cNvPr id="3" name="Content Placeholder 2"/>
          <p:cNvSpPr>
            <a:spLocks noGrp="1"/>
          </p:cNvSpPr>
          <p:nvPr>
            <p:ph idx="1"/>
          </p:nvPr>
        </p:nvSpPr>
        <p:spPr>
          <a:xfrm>
            <a:off x="109183" y="1690689"/>
            <a:ext cx="11969086" cy="4901180"/>
          </a:xfrm>
          <a:solidFill>
            <a:schemeClr val="accent1">
              <a:lumMod val="75000"/>
            </a:schemeClr>
          </a:solidFill>
        </p:spPr>
        <p:txBody>
          <a:bodyPr/>
          <a:lstStyle/>
          <a:p>
            <a:endParaRPr lang="en-US" dirty="0" smtClean="0">
              <a:solidFill>
                <a:schemeClr val="bg1"/>
              </a:solidFill>
              <a:latin typeface="Book Antiqua" panose="02040602050305030304" pitchFamily="18" charset="0"/>
            </a:endParaRPr>
          </a:p>
          <a:p>
            <a:r>
              <a:rPr lang="en-US" dirty="0" smtClean="0">
                <a:solidFill>
                  <a:schemeClr val="bg1"/>
                </a:solidFill>
                <a:latin typeface="Book Antiqua" panose="02040602050305030304" pitchFamily="18" charset="0"/>
              </a:rPr>
              <a:t>Rule 4 obligates the prosecution at the time of filing a charge to file </a:t>
            </a:r>
            <a:endParaRPr lang="en-GB" dirty="0" smtClean="0">
              <a:solidFill>
                <a:schemeClr val="bg1"/>
              </a:solidFill>
              <a:latin typeface="Book Antiqua" panose="02040602050305030304" pitchFamily="18" charset="0"/>
            </a:endParaRPr>
          </a:p>
          <a:p>
            <a:pPr marL="514350" indent="-514350">
              <a:buAutoNum type="alphaLcParenR"/>
            </a:pPr>
            <a:r>
              <a:rPr lang="en-US" dirty="0" smtClean="0">
                <a:solidFill>
                  <a:schemeClr val="bg1"/>
                </a:solidFill>
                <a:latin typeface="Book Antiqua" panose="02040602050305030304" pitchFamily="18" charset="0"/>
              </a:rPr>
              <a:t>A list of witnesses we intend to call during trial</a:t>
            </a:r>
          </a:p>
          <a:p>
            <a:pPr marL="514350" indent="-514350">
              <a:buAutoNum type="alphaLcParenR"/>
            </a:pPr>
            <a:r>
              <a:rPr lang="en-US" dirty="0" smtClean="0">
                <a:solidFill>
                  <a:schemeClr val="bg1"/>
                </a:solidFill>
                <a:latin typeface="Book Antiqua" panose="02040602050305030304" pitchFamily="18" charset="0"/>
              </a:rPr>
              <a:t>Their witness statements</a:t>
            </a:r>
          </a:p>
          <a:p>
            <a:pPr marL="514350" indent="-514350">
              <a:buAutoNum type="alphaLcParenR"/>
            </a:pPr>
            <a:r>
              <a:rPr lang="en-US" dirty="0" smtClean="0">
                <a:solidFill>
                  <a:schemeClr val="bg1"/>
                </a:solidFill>
                <a:latin typeface="Book Antiqua" panose="02040602050305030304" pitchFamily="18" charset="0"/>
              </a:rPr>
              <a:t>A list and copies of documents to be relied on at trial</a:t>
            </a:r>
            <a:endParaRPr lang="en-US" dirty="0">
              <a:solidFill>
                <a:schemeClr val="bg1"/>
              </a:solidFill>
              <a:latin typeface="Book Antiqua" panose="02040602050305030304" pitchFamily="18" charset="0"/>
            </a:endParaRPr>
          </a:p>
          <a:p>
            <a:r>
              <a:rPr lang="en-US" dirty="0" smtClean="0">
                <a:solidFill>
                  <a:schemeClr val="bg1"/>
                </a:solidFill>
                <a:latin typeface="Book Antiqua" panose="02040602050305030304" pitchFamily="18" charset="0"/>
              </a:rPr>
              <a:t>Rule 5 requires service within 14 days of filing the documents in rule 4 on the accused or his legal representatives.</a:t>
            </a:r>
          </a:p>
          <a:p>
            <a:r>
              <a:rPr lang="en-US" dirty="0" smtClean="0">
                <a:solidFill>
                  <a:schemeClr val="bg1"/>
                </a:solidFill>
                <a:latin typeface="Book Antiqua" panose="02040602050305030304" pitchFamily="18" charset="0"/>
              </a:rPr>
              <a:t>Rule 5 sub rules 4 and 5 provide that documents</a:t>
            </a:r>
            <a:r>
              <a:rPr lang="en-US" dirty="0">
                <a:solidFill>
                  <a:schemeClr val="bg1"/>
                </a:solidFill>
                <a:latin typeface="Book Antiqua" panose="02040602050305030304" pitchFamily="18" charset="0"/>
              </a:rPr>
              <a:t> </a:t>
            </a:r>
            <a:r>
              <a:rPr lang="en-US" dirty="0" smtClean="0">
                <a:solidFill>
                  <a:schemeClr val="bg1"/>
                </a:solidFill>
                <a:latin typeface="Book Antiqua" panose="02040602050305030304" pitchFamily="18" charset="0"/>
              </a:rPr>
              <a:t>and witnesses statements not served as well as witnesses not mentioned in the list of witness shall not be relied on or testify during trial</a:t>
            </a:r>
            <a:r>
              <a:rPr lang="en-US" dirty="0" smtClean="0">
                <a:solidFill>
                  <a:schemeClr val="bg1"/>
                </a:solidFill>
              </a:rPr>
              <a:t>.</a:t>
            </a:r>
          </a:p>
        </p:txBody>
      </p:sp>
    </p:spTree>
    <p:extLst>
      <p:ext uri="{BB962C8B-B14F-4D97-AF65-F5344CB8AC3E}">
        <p14:creationId xmlns:p14="http://schemas.microsoft.com/office/powerpoint/2010/main" val="7862871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2568</TotalTime>
  <Words>1164</Words>
  <Application>Microsoft Office PowerPoint</Application>
  <PresentationFormat>Widescreen</PresentationFormat>
  <Paragraphs>90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Book Antiqua</vt:lpstr>
      <vt:lpstr>Calibri</vt:lpstr>
      <vt:lpstr>Calibri Light</vt:lpstr>
      <vt:lpstr>Office Theme</vt:lpstr>
      <vt:lpstr>“Establishment of the Economic and Financial Crimes Courts - Rules and Procedures” The Prosecution’s Perspective</vt:lpstr>
      <vt:lpstr>Establishment of the Economic and Financial Crimes Courts (EFCCs)</vt:lpstr>
      <vt:lpstr>PowerPoint Presentation</vt:lpstr>
      <vt:lpstr>THE EFCC’s</vt:lpstr>
      <vt:lpstr>THE CRIMINAL PROCEDURE CODE (ECONOMIC AND FINANCIAL CRIMES COURT) RULES 2024 </vt:lpstr>
      <vt:lpstr>PowerPoint Presentation</vt:lpstr>
      <vt:lpstr>PowerPoint Presentation</vt:lpstr>
      <vt:lpstr>SOME FACTORS THAT EFFECT DISPOSAL OF EFCC CASES WITHIN THE DURATION PERIOD</vt:lpstr>
      <vt:lpstr>FILING OF LIST OF WITNESSES, WITNESS STATEMENTS, DOCUMENTS AND SERVICE OF DOCUMENTS</vt:lpstr>
      <vt:lpstr>PowerPoint Presentation</vt:lpstr>
      <vt:lpstr>PRE-TRIAL CONFERENCE</vt:lpstr>
      <vt:lpstr>CASE TO ANSWER</vt:lpstr>
      <vt:lpstr>GENERAL PROVISIONS</vt:lpstr>
      <vt:lpstr>The end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“Establishment of the Economic and Financial Crimes Courts - Rules and Procedures” The Prosecutions Perspective</dc:title>
  <dc:creator>Chilila M. Chipawa</dc:creator>
  <cp:lastModifiedBy>Chilila M. Chipawa</cp:lastModifiedBy>
  <cp:revision>68</cp:revision>
  <dcterms:created xsi:type="dcterms:W3CDTF">2024-09-10T07:53:30Z</dcterms:created>
  <dcterms:modified xsi:type="dcterms:W3CDTF">2024-09-16T06:43:16Z</dcterms:modified>
</cp:coreProperties>
</file>