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8" r:id="rId3"/>
    <p:sldId id="2145707729" r:id="rId4"/>
    <p:sldId id="548" r:id="rId5"/>
    <p:sldId id="2145707727" r:id="rId6"/>
    <p:sldId id="2145707721" r:id="rId7"/>
    <p:sldId id="267" r:id="rId8"/>
    <p:sldId id="2145707730" r:id="rId9"/>
    <p:sldId id="258" r:id="rId10"/>
    <p:sldId id="275" r:id="rId11"/>
    <p:sldId id="2145707723" r:id="rId12"/>
    <p:sldId id="443" r:id="rId13"/>
    <p:sldId id="2145707728" r:id="rId14"/>
    <p:sldId id="550" r:id="rId15"/>
    <p:sldId id="262" r:id="rId16"/>
    <p:sldId id="547" r:id="rId17"/>
    <p:sldId id="542" r:id="rId18"/>
    <p:sldId id="544" r:id="rId19"/>
    <p:sldId id="54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063F50-8A10-4965-8D8D-E01C45EF88C4}" v="17" dt="2024-09-18T13:18:42.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hyperlink" Target="mailto:Linda.naidoo@un.org" TargetMode="External"/><Relationship Id="rId5" Type="http://schemas.openxmlformats.org/officeDocument/2006/relationships/image" Target="../media/image21.sv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hyperlink" Target="mailto:Linda.naidoo@un.org" TargetMode="External"/><Relationship Id="rId2" Type="http://schemas.openxmlformats.org/officeDocument/2006/relationships/image" Target="../media/image19.svg"/><Relationship Id="rId1"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C4D6D-F261-4C3D-A218-701C3F1801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7A6DBB-3915-4DB8-B6D6-41F89EEF06B6}">
      <dgm:prSet/>
      <dgm:spPr/>
      <dgm:t>
        <a:bodyPr/>
        <a:lstStyle/>
        <a:p>
          <a:r>
            <a:rPr lang="en-ZA"/>
            <a:t>Lack of coordination &amp; collaboration between stakeholders</a:t>
          </a:r>
          <a:endParaRPr lang="en-US"/>
        </a:p>
      </dgm:t>
    </dgm:pt>
    <dgm:pt modelId="{713CAC3D-E567-4B2D-B96A-46BE745F4196}" type="parTrans" cxnId="{9FD438FE-B885-459D-AC21-DA8BE51B1212}">
      <dgm:prSet/>
      <dgm:spPr/>
      <dgm:t>
        <a:bodyPr/>
        <a:lstStyle/>
        <a:p>
          <a:endParaRPr lang="en-US"/>
        </a:p>
      </dgm:t>
    </dgm:pt>
    <dgm:pt modelId="{7A7EF94F-5727-4D27-9A5A-54A20C10C978}" type="sibTrans" cxnId="{9FD438FE-B885-459D-AC21-DA8BE51B1212}">
      <dgm:prSet/>
      <dgm:spPr/>
      <dgm:t>
        <a:bodyPr/>
        <a:lstStyle/>
        <a:p>
          <a:endParaRPr lang="en-US"/>
        </a:p>
      </dgm:t>
    </dgm:pt>
    <dgm:pt modelId="{546ABD2F-EB8F-4936-8981-63CEC2FDFBF7}">
      <dgm:prSet/>
      <dgm:spPr/>
      <dgm:t>
        <a:bodyPr/>
        <a:lstStyle/>
        <a:p>
          <a:r>
            <a:rPr lang="en-ZA"/>
            <a:t>Training!!!! For everyone </a:t>
          </a:r>
          <a:endParaRPr lang="en-US"/>
        </a:p>
      </dgm:t>
    </dgm:pt>
    <dgm:pt modelId="{E804ADAE-AD13-450A-AC5A-24BDF7158837}" type="parTrans" cxnId="{764B3495-94CD-431B-8F9D-9C8DE0C48655}">
      <dgm:prSet/>
      <dgm:spPr/>
      <dgm:t>
        <a:bodyPr/>
        <a:lstStyle/>
        <a:p>
          <a:endParaRPr lang="en-US"/>
        </a:p>
      </dgm:t>
    </dgm:pt>
    <dgm:pt modelId="{56983E49-0DB9-4A3C-9050-74912C8C8930}" type="sibTrans" cxnId="{764B3495-94CD-431B-8F9D-9C8DE0C48655}">
      <dgm:prSet/>
      <dgm:spPr/>
      <dgm:t>
        <a:bodyPr/>
        <a:lstStyle/>
        <a:p>
          <a:endParaRPr lang="en-US"/>
        </a:p>
      </dgm:t>
    </dgm:pt>
    <dgm:pt modelId="{F305ED52-CC5F-44B2-AC31-1329A5020842}">
      <dgm:prSet/>
      <dgm:spPr/>
      <dgm:t>
        <a:bodyPr/>
        <a:lstStyle/>
        <a:p>
          <a:r>
            <a:rPr lang="en-ZA" dirty="0"/>
            <a:t>Procedures &amp; Documentation &amp; Resources </a:t>
          </a:r>
          <a:endParaRPr lang="en-US" dirty="0"/>
        </a:p>
      </dgm:t>
    </dgm:pt>
    <dgm:pt modelId="{81823C0B-8687-40BD-BCB3-F9FA11E1F644}" type="parTrans" cxnId="{ABBFB658-8ED8-4663-A88A-D5C4701AD0EF}">
      <dgm:prSet/>
      <dgm:spPr/>
      <dgm:t>
        <a:bodyPr/>
        <a:lstStyle/>
        <a:p>
          <a:endParaRPr lang="en-US"/>
        </a:p>
      </dgm:t>
    </dgm:pt>
    <dgm:pt modelId="{3059E7E0-CFCC-498C-80AC-2EF898C1BA39}" type="sibTrans" cxnId="{ABBFB658-8ED8-4663-A88A-D5C4701AD0EF}">
      <dgm:prSet/>
      <dgm:spPr/>
      <dgm:t>
        <a:bodyPr/>
        <a:lstStyle/>
        <a:p>
          <a:endParaRPr lang="en-US"/>
        </a:p>
      </dgm:t>
    </dgm:pt>
    <dgm:pt modelId="{9107761F-6281-47E0-9BF3-2E8166B778BF}">
      <dgm:prSet/>
      <dgm:spPr/>
      <dgm:t>
        <a:bodyPr/>
        <a:lstStyle/>
        <a:p>
          <a:r>
            <a:rPr lang="en-ZA" dirty="0"/>
            <a:t>Legal framework  </a:t>
          </a:r>
          <a:endParaRPr lang="en-US" dirty="0"/>
        </a:p>
      </dgm:t>
    </dgm:pt>
    <dgm:pt modelId="{C8B77A0F-FE1B-492C-846F-1E0B521CDD20}" type="parTrans" cxnId="{1BEF3395-41E6-427F-AD86-ADD365F7E043}">
      <dgm:prSet/>
      <dgm:spPr/>
      <dgm:t>
        <a:bodyPr/>
        <a:lstStyle/>
        <a:p>
          <a:endParaRPr lang="en-US"/>
        </a:p>
      </dgm:t>
    </dgm:pt>
    <dgm:pt modelId="{D7652D8E-B46E-4772-AA2D-107D6A87AD82}" type="sibTrans" cxnId="{1BEF3395-41E6-427F-AD86-ADD365F7E043}">
      <dgm:prSet/>
      <dgm:spPr/>
      <dgm:t>
        <a:bodyPr/>
        <a:lstStyle/>
        <a:p>
          <a:endParaRPr lang="en-US"/>
        </a:p>
      </dgm:t>
    </dgm:pt>
    <dgm:pt modelId="{D9E45212-2273-4EFF-980E-3D15FD586A12}">
      <dgm:prSet/>
      <dgm:spPr/>
      <dgm:t>
        <a:bodyPr/>
        <a:lstStyle/>
        <a:p>
          <a:r>
            <a:rPr lang="en-ZA"/>
            <a:t>Maintain a proper chain of custody- preventing contamination </a:t>
          </a:r>
          <a:endParaRPr lang="en-US"/>
        </a:p>
      </dgm:t>
    </dgm:pt>
    <dgm:pt modelId="{51AECE6B-6247-4C63-802D-65F97A232D9C}" type="parTrans" cxnId="{2DC99026-0F58-4FBE-B716-00DF925292BC}">
      <dgm:prSet/>
      <dgm:spPr/>
      <dgm:t>
        <a:bodyPr/>
        <a:lstStyle/>
        <a:p>
          <a:endParaRPr lang="en-US"/>
        </a:p>
      </dgm:t>
    </dgm:pt>
    <dgm:pt modelId="{DADCF681-9971-476C-AABD-AA1A619E4FFA}" type="sibTrans" cxnId="{2DC99026-0F58-4FBE-B716-00DF925292BC}">
      <dgm:prSet/>
      <dgm:spPr/>
      <dgm:t>
        <a:bodyPr/>
        <a:lstStyle/>
        <a:p>
          <a:endParaRPr lang="en-US"/>
        </a:p>
      </dgm:t>
    </dgm:pt>
    <dgm:pt modelId="{25501F74-73BC-4B36-B220-CC4748369D6B}">
      <dgm:prSet/>
      <dgm:spPr/>
      <dgm:t>
        <a:bodyPr/>
        <a:lstStyle/>
        <a:p>
          <a:r>
            <a:rPr lang="en-ZA" dirty="0"/>
            <a:t>Database  </a:t>
          </a:r>
          <a:endParaRPr lang="en-US" dirty="0"/>
        </a:p>
      </dgm:t>
    </dgm:pt>
    <dgm:pt modelId="{194D3864-32E5-4166-AFCD-FADF980761C6}" type="parTrans" cxnId="{604EC451-3FE1-4369-817A-C2BFFA44A2E8}">
      <dgm:prSet/>
      <dgm:spPr/>
      <dgm:t>
        <a:bodyPr/>
        <a:lstStyle/>
        <a:p>
          <a:endParaRPr lang="en-US"/>
        </a:p>
      </dgm:t>
    </dgm:pt>
    <dgm:pt modelId="{5F4CA2E4-7685-40DF-BC3B-E554DC9DAA1A}" type="sibTrans" cxnId="{604EC451-3FE1-4369-817A-C2BFFA44A2E8}">
      <dgm:prSet/>
      <dgm:spPr/>
      <dgm:t>
        <a:bodyPr/>
        <a:lstStyle/>
        <a:p>
          <a:endParaRPr lang="en-US"/>
        </a:p>
      </dgm:t>
    </dgm:pt>
    <dgm:pt modelId="{DFED3497-6D24-4F46-A044-FD478FD183F1}">
      <dgm:prSet/>
      <dgm:spPr/>
      <dgm:t>
        <a:bodyPr/>
        <a:lstStyle/>
        <a:p>
          <a:r>
            <a:rPr lang="en-ZA"/>
            <a:t>Expert witnesses &amp; report writing </a:t>
          </a:r>
          <a:endParaRPr lang="en-US"/>
        </a:p>
      </dgm:t>
    </dgm:pt>
    <dgm:pt modelId="{9BF21B0F-78B8-47C6-AD44-BE4FABAF245C}" type="parTrans" cxnId="{9DEB1AA2-D34B-4A31-9342-CF52207F4133}">
      <dgm:prSet/>
      <dgm:spPr/>
      <dgm:t>
        <a:bodyPr/>
        <a:lstStyle/>
        <a:p>
          <a:endParaRPr lang="en-US"/>
        </a:p>
      </dgm:t>
    </dgm:pt>
    <dgm:pt modelId="{CCB56D45-3987-4C61-9F3E-A4583A2A90C1}" type="sibTrans" cxnId="{9DEB1AA2-D34B-4A31-9342-CF52207F4133}">
      <dgm:prSet/>
      <dgm:spPr/>
      <dgm:t>
        <a:bodyPr/>
        <a:lstStyle/>
        <a:p>
          <a:endParaRPr lang="en-US"/>
        </a:p>
      </dgm:t>
    </dgm:pt>
    <dgm:pt modelId="{E6853E29-FB71-447B-8AEC-B6D3CAD583FB}" type="pres">
      <dgm:prSet presAssocID="{065C4D6D-F261-4C3D-A218-701C3F1801A1}" presName="linear" presStyleCnt="0">
        <dgm:presLayoutVars>
          <dgm:animLvl val="lvl"/>
          <dgm:resizeHandles val="exact"/>
        </dgm:presLayoutVars>
      </dgm:prSet>
      <dgm:spPr/>
    </dgm:pt>
    <dgm:pt modelId="{56F0325F-CA71-4CED-9A0F-98172A1D1CCB}" type="pres">
      <dgm:prSet presAssocID="{077A6DBB-3915-4DB8-B6D6-41F89EEF06B6}" presName="parentText" presStyleLbl="node1" presStyleIdx="0" presStyleCnt="7">
        <dgm:presLayoutVars>
          <dgm:chMax val="0"/>
          <dgm:bulletEnabled val="1"/>
        </dgm:presLayoutVars>
      </dgm:prSet>
      <dgm:spPr/>
    </dgm:pt>
    <dgm:pt modelId="{913991A5-9AED-4A6D-84FE-89957F1E601F}" type="pres">
      <dgm:prSet presAssocID="{7A7EF94F-5727-4D27-9A5A-54A20C10C978}" presName="spacer" presStyleCnt="0"/>
      <dgm:spPr/>
    </dgm:pt>
    <dgm:pt modelId="{27540980-097B-4E53-84EE-AD7D997CB6B8}" type="pres">
      <dgm:prSet presAssocID="{546ABD2F-EB8F-4936-8981-63CEC2FDFBF7}" presName="parentText" presStyleLbl="node1" presStyleIdx="1" presStyleCnt="7">
        <dgm:presLayoutVars>
          <dgm:chMax val="0"/>
          <dgm:bulletEnabled val="1"/>
        </dgm:presLayoutVars>
      </dgm:prSet>
      <dgm:spPr/>
    </dgm:pt>
    <dgm:pt modelId="{A7AD59B6-B1EF-4266-AEEB-2398F334025C}" type="pres">
      <dgm:prSet presAssocID="{56983E49-0DB9-4A3C-9050-74912C8C8930}" presName="spacer" presStyleCnt="0"/>
      <dgm:spPr/>
    </dgm:pt>
    <dgm:pt modelId="{702990D5-2E02-4D6E-AD15-80ECAFD1E6D1}" type="pres">
      <dgm:prSet presAssocID="{F305ED52-CC5F-44B2-AC31-1329A5020842}" presName="parentText" presStyleLbl="node1" presStyleIdx="2" presStyleCnt="7">
        <dgm:presLayoutVars>
          <dgm:chMax val="0"/>
          <dgm:bulletEnabled val="1"/>
        </dgm:presLayoutVars>
      </dgm:prSet>
      <dgm:spPr/>
    </dgm:pt>
    <dgm:pt modelId="{94C3838A-9694-4C4B-B38A-F2B2BF2FD5A7}" type="pres">
      <dgm:prSet presAssocID="{3059E7E0-CFCC-498C-80AC-2EF898C1BA39}" presName="spacer" presStyleCnt="0"/>
      <dgm:spPr/>
    </dgm:pt>
    <dgm:pt modelId="{82FEC05A-524C-40D7-8C61-4E459C440DB5}" type="pres">
      <dgm:prSet presAssocID="{9107761F-6281-47E0-9BF3-2E8166B778BF}" presName="parentText" presStyleLbl="node1" presStyleIdx="3" presStyleCnt="7">
        <dgm:presLayoutVars>
          <dgm:chMax val="0"/>
          <dgm:bulletEnabled val="1"/>
        </dgm:presLayoutVars>
      </dgm:prSet>
      <dgm:spPr/>
    </dgm:pt>
    <dgm:pt modelId="{834A8007-1ECA-4ADA-AEA9-BA098599640A}" type="pres">
      <dgm:prSet presAssocID="{D7652D8E-B46E-4772-AA2D-107D6A87AD82}" presName="spacer" presStyleCnt="0"/>
      <dgm:spPr/>
    </dgm:pt>
    <dgm:pt modelId="{C5747F3F-E8B1-403F-A754-CBD84A49C034}" type="pres">
      <dgm:prSet presAssocID="{D9E45212-2273-4EFF-980E-3D15FD586A12}" presName="parentText" presStyleLbl="node1" presStyleIdx="4" presStyleCnt="7">
        <dgm:presLayoutVars>
          <dgm:chMax val="0"/>
          <dgm:bulletEnabled val="1"/>
        </dgm:presLayoutVars>
      </dgm:prSet>
      <dgm:spPr/>
    </dgm:pt>
    <dgm:pt modelId="{1DEBC2CD-69F6-4760-9C94-0BBD0E37E3F2}" type="pres">
      <dgm:prSet presAssocID="{DADCF681-9971-476C-AABD-AA1A619E4FFA}" presName="spacer" presStyleCnt="0"/>
      <dgm:spPr/>
    </dgm:pt>
    <dgm:pt modelId="{12940C7F-6C32-4E25-AFC0-388FC667DFF5}" type="pres">
      <dgm:prSet presAssocID="{25501F74-73BC-4B36-B220-CC4748369D6B}" presName="parentText" presStyleLbl="node1" presStyleIdx="5" presStyleCnt="7">
        <dgm:presLayoutVars>
          <dgm:chMax val="0"/>
          <dgm:bulletEnabled val="1"/>
        </dgm:presLayoutVars>
      </dgm:prSet>
      <dgm:spPr/>
    </dgm:pt>
    <dgm:pt modelId="{F9026192-DEB1-40F9-A931-E40EF64F4F8E}" type="pres">
      <dgm:prSet presAssocID="{5F4CA2E4-7685-40DF-BC3B-E554DC9DAA1A}" presName="spacer" presStyleCnt="0"/>
      <dgm:spPr/>
    </dgm:pt>
    <dgm:pt modelId="{853CE996-043C-452C-A0B1-45A5718CB535}" type="pres">
      <dgm:prSet presAssocID="{DFED3497-6D24-4F46-A044-FD478FD183F1}" presName="parentText" presStyleLbl="node1" presStyleIdx="6" presStyleCnt="7">
        <dgm:presLayoutVars>
          <dgm:chMax val="0"/>
          <dgm:bulletEnabled val="1"/>
        </dgm:presLayoutVars>
      </dgm:prSet>
      <dgm:spPr/>
    </dgm:pt>
  </dgm:ptLst>
  <dgm:cxnLst>
    <dgm:cxn modelId="{ADB3A601-0641-4A3E-A384-AD062E5A875B}" type="presOf" srcId="{077A6DBB-3915-4DB8-B6D6-41F89EEF06B6}" destId="{56F0325F-CA71-4CED-9A0F-98172A1D1CCB}" srcOrd="0" destOrd="0" presId="urn:microsoft.com/office/officeart/2005/8/layout/vList2"/>
    <dgm:cxn modelId="{2DC99026-0F58-4FBE-B716-00DF925292BC}" srcId="{065C4D6D-F261-4C3D-A218-701C3F1801A1}" destId="{D9E45212-2273-4EFF-980E-3D15FD586A12}" srcOrd="4" destOrd="0" parTransId="{51AECE6B-6247-4C63-802D-65F97A232D9C}" sibTransId="{DADCF681-9971-476C-AABD-AA1A619E4FFA}"/>
    <dgm:cxn modelId="{5EDC5F47-8A07-4D3E-9E35-0044BFCF9EC3}" type="presOf" srcId="{9107761F-6281-47E0-9BF3-2E8166B778BF}" destId="{82FEC05A-524C-40D7-8C61-4E459C440DB5}" srcOrd="0" destOrd="0" presId="urn:microsoft.com/office/officeart/2005/8/layout/vList2"/>
    <dgm:cxn modelId="{604EC451-3FE1-4369-817A-C2BFFA44A2E8}" srcId="{065C4D6D-F261-4C3D-A218-701C3F1801A1}" destId="{25501F74-73BC-4B36-B220-CC4748369D6B}" srcOrd="5" destOrd="0" parTransId="{194D3864-32E5-4166-AFCD-FADF980761C6}" sibTransId="{5F4CA2E4-7685-40DF-BC3B-E554DC9DAA1A}"/>
    <dgm:cxn modelId="{2A14E072-36E5-473F-9725-F341A20EE710}" type="presOf" srcId="{D9E45212-2273-4EFF-980E-3D15FD586A12}" destId="{C5747F3F-E8B1-403F-A754-CBD84A49C034}" srcOrd="0" destOrd="0" presId="urn:microsoft.com/office/officeart/2005/8/layout/vList2"/>
    <dgm:cxn modelId="{D0D37456-CDDC-48E0-9126-21A15A0F5F8E}" type="presOf" srcId="{065C4D6D-F261-4C3D-A218-701C3F1801A1}" destId="{E6853E29-FB71-447B-8AEC-B6D3CAD583FB}" srcOrd="0" destOrd="0" presId="urn:microsoft.com/office/officeart/2005/8/layout/vList2"/>
    <dgm:cxn modelId="{ABBFB658-8ED8-4663-A88A-D5C4701AD0EF}" srcId="{065C4D6D-F261-4C3D-A218-701C3F1801A1}" destId="{F305ED52-CC5F-44B2-AC31-1329A5020842}" srcOrd="2" destOrd="0" parTransId="{81823C0B-8687-40BD-BCB3-F9FA11E1F644}" sibTransId="{3059E7E0-CFCC-498C-80AC-2EF898C1BA39}"/>
    <dgm:cxn modelId="{1BEF3395-41E6-427F-AD86-ADD365F7E043}" srcId="{065C4D6D-F261-4C3D-A218-701C3F1801A1}" destId="{9107761F-6281-47E0-9BF3-2E8166B778BF}" srcOrd="3" destOrd="0" parTransId="{C8B77A0F-FE1B-492C-846F-1E0B521CDD20}" sibTransId="{D7652D8E-B46E-4772-AA2D-107D6A87AD82}"/>
    <dgm:cxn modelId="{764B3495-94CD-431B-8F9D-9C8DE0C48655}" srcId="{065C4D6D-F261-4C3D-A218-701C3F1801A1}" destId="{546ABD2F-EB8F-4936-8981-63CEC2FDFBF7}" srcOrd="1" destOrd="0" parTransId="{E804ADAE-AD13-450A-AC5A-24BDF7158837}" sibTransId="{56983E49-0DB9-4A3C-9050-74912C8C8930}"/>
    <dgm:cxn modelId="{1C67A29D-AA89-43C5-B50A-39B7172BE6C8}" type="presOf" srcId="{546ABD2F-EB8F-4936-8981-63CEC2FDFBF7}" destId="{27540980-097B-4E53-84EE-AD7D997CB6B8}" srcOrd="0" destOrd="0" presId="urn:microsoft.com/office/officeart/2005/8/layout/vList2"/>
    <dgm:cxn modelId="{9DEB1AA2-D34B-4A31-9342-CF52207F4133}" srcId="{065C4D6D-F261-4C3D-A218-701C3F1801A1}" destId="{DFED3497-6D24-4F46-A044-FD478FD183F1}" srcOrd="6" destOrd="0" parTransId="{9BF21B0F-78B8-47C6-AD44-BE4FABAF245C}" sibTransId="{CCB56D45-3987-4C61-9F3E-A4583A2A90C1}"/>
    <dgm:cxn modelId="{389FD0AF-3324-47B5-89F3-5E007402842B}" type="presOf" srcId="{DFED3497-6D24-4F46-A044-FD478FD183F1}" destId="{853CE996-043C-452C-A0B1-45A5718CB535}" srcOrd="0" destOrd="0" presId="urn:microsoft.com/office/officeart/2005/8/layout/vList2"/>
    <dgm:cxn modelId="{25C1F7D9-4CAA-4709-893C-CE4DF95794C0}" type="presOf" srcId="{25501F74-73BC-4B36-B220-CC4748369D6B}" destId="{12940C7F-6C32-4E25-AFC0-388FC667DFF5}" srcOrd="0" destOrd="0" presId="urn:microsoft.com/office/officeart/2005/8/layout/vList2"/>
    <dgm:cxn modelId="{C5A41FE4-2267-43CD-B2AA-E2C58C82F1EF}" type="presOf" srcId="{F305ED52-CC5F-44B2-AC31-1329A5020842}" destId="{702990D5-2E02-4D6E-AD15-80ECAFD1E6D1}" srcOrd="0" destOrd="0" presId="urn:microsoft.com/office/officeart/2005/8/layout/vList2"/>
    <dgm:cxn modelId="{9FD438FE-B885-459D-AC21-DA8BE51B1212}" srcId="{065C4D6D-F261-4C3D-A218-701C3F1801A1}" destId="{077A6DBB-3915-4DB8-B6D6-41F89EEF06B6}" srcOrd="0" destOrd="0" parTransId="{713CAC3D-E567-4B2D-B96A-46BE745F4196}" sibTransId="{7A7EF94F-5727-4D27-9A5A-54A20C10C978}"/>
    <dgm:cxn modelId="{FAD8D8C8-1188-4736-9F93-7D1736F39755}" type="presParOf" srcId="{E6853E29-FB71-447B-8AEC-B6D3CAD583FB}" destId="{56F0325F-CA71-4CED-9A0F-98172A1D1CCB}" srcOrd="0" destOrd="0" presId="urn:microsoft.com/office/officeart/2005/8/layout/vList2"/>
    <dgm:cxn modelId="{09BDBC31-E58A-4003-83A1-C87D4DA4463D}" type="presParOf" srcId="{E6853E29-FB71-447B-8AEC-B6D3CAD583FB}" destId="{913991A5-9AED-4A6D-84FE-89957F1E601F}" srcOrd="1" destOrd="0" presId="urn:microsoft.com/office/officeart/2005/8/layout/vList2"/>
    <dgm:cxn modelId="{3E70D32A-CE5F-4334-A4EC-90046C62F3B4}" type="presParOf" srcId="{E6853E29-FB71-447B-8AEC-B6D3CAD583FB}" destId="{27540980-097B-4E53-84EE-AD7D997CB6B8}" srcOrd="2" destOrd="0" presId="urn:microsoft.com/office/officeart/2005/8/layout/vList2"/>
    <dgm:cxn modelId="{7498BC4C-E585-47EB-A3A4-C9007ED9942A}" type="presParOf" srcId="{E6853E29-FB71-447B-8AEC-B6D3CAD583FB}" destId="{A7AD59B6-B1EF-4266-AEEB-2398F334025C}" srcOrd="3" destOrd="0" presId="urn:microsoft.com/office/officeart/2005/8/layout/vList2"/>
    <dgm:cxn modelId="{60EFAF18-D4F2-4FBF-BEDB-E8C9CA48976D}" type="presParOf" srcId="{E6853E29-FB71-447B-8AEC-B6D3CAD583FB}" destId="{702990D5-2E02-4D6E-AD15-80ECAFD1E6D1}" srcOrd="4" destOrd="0" presId="urn:microsoft.com/office/officeart/2005/8/layout/vList2"/>
    <dgm:cxn modelId="{C0D42755-668F-427F-AA4F-AE03B462D7B2}" type="presParOf" srcId="{E6853E29-FB71-447B-8AEC-B6D3CAD583FB}" destId="{94C3838A-9694-4C4B-B38A-F2B2BF2FD5A7}" srcOrd="5" destOrd="0" presId="urn:microsoft.com/office/officeart/2005/8/layout/vList2"/>
    <dgm:cxn modelId="{E59E9355-21CD-4556-86C7-5218E24814EC}" type="presParOf" srcId="{E6853E29-FB71-447B-8AEC-B6D3CAD583FB}" destId="{82FEC05A-524C-40D7-8C61-4E459C440DB5}" srcOrd="6" destOrd="0" presId="urn:microsoft.com/office/officeart/2005/8/layout/vList2"/>
    <dgm:cxn modelId="{F4C2FA81-825B-4E95-BBA6-1BCE7FB80A82}" type="presParOf" srcId="{E6853E29-FB71-447B-8AEC-B6D3CAD583FB}" destId="{834A8007-1ECA-4ADA-AEA9-BA098599640A}" srcOrd="7" destOrd="0" presId="urn:microsoft.com/office/officeart/2005/8/layout/vList2"/>
    <dgm:cxn modelId="{2A3C7760-4477-4127-90DA-4FF048326835}" type="presParOf" srcId="{E6853E29-FB71-447B-8AEC-B6D3CAD583FB}" destId="{C5747F3F-E8B1-403F-A754-CBD84A49C034}" srcOrd="8" destOrd="0" presId="urn:microsoft.com/office/officeart/2005/8/layout/vList2"/>
    <dgm:cxn modelId="{CEC92137-F7FD-4BCC-AF3B-C1C79377ABC9}" type="presParOf" srcId="{E6853E29-FB71-447B-8AEC-B6D3CAD583FB}" destId="{1DEBC2CD-69F6-4760-9C94-0BBD0E37E3F2}" srcOrd="9" destOrd="0" presId="urn:microsoft.com/office/officeart/2005/8/layout/vList2"/>
    <dgm:cxn modelId="{036FDBC1-9028-4C78-8C9C-35228DCA8B46}" type="presParOf" srcId="{E6853E29-FB71-447B-8AEC-B6D3CAD583FB}" destId="{12940C7F-6C32-4E25-AFC0-388FC667DFF5}" srcOrd="10" destOrd="0" presId="urn:microsoft.com/office/officeart/2005/8/layout/vList2"/>
    <dgm:cxn modelId="{B1811059-1FDA-4BCB-A70B-9CFD352F0A48}" type="presParOf" srcId="{E6853E29-FB71-447B-8AEC-B6D3CAD583FB}" destId="{F9026192-DEB1-40F9-A931-E40EF64F4F8E}" srcOrd="11" destOrd="0" presId="urn:microsoft.com/office/officeart/2005/8/layout/vList2"/>
    <dgm:cxn modelId="{740E29D6-FFEB-4077-B7B4-6DCAF764F5B0}" type="presParOf" srcId="{E6853E29-FB71-447B-8AEC-B6D3CAD583FB}" destId="{853CE996-043C-452C-A0B1-45A5718CB53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50B73-26F8-4B05-B828-5EFC25026E8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3F73DAC-FEB3-4E41-B2D5-6757C1EF481A}">
      <dgm:prSet/>
      <dgm:spPr/>
      <dgm:t>
        <a:bodyPr/>
        <a:lstStyle/>
        <a:p>
          <a:pPr>
            <a:lnSpc>
              <a:spcPct val="100000"/>
            </a:lnSpc>
            <a:defRPr cap="all"/>
          </a:pPr>
          <a:r>
            <a:rPr lang="en-ZA">
              <a:hlinkClick xmlns:r="http://schemas.openxmlformats.org/officeDocument/2006/relationships" r:id="rId1"/>
            </a:rPr>
            <a:t>Linda.naidoo@un.org</a:t>
          </a:r>
          <a:endParaRPr lang="en-US"/>
        </a:p>
      </dgm:t>
    </dgm:pt>
    <dgm:pt modelId="{7008BC18-EAFB-4693-9B1B-07FAEC58E938}" type="parTrans" cxnId="{2DB4FCCC-994A-4119-B2E9-ACE54A769D1B}">
      <dgm:prSet/>
      <dgm:spPr/>
      <dgm:t>
        <a:bodyPr/>
        <a:lstStyle/>
        <a:p>
          <a:endParaRPr lang="en-US"/>
        </a:p>
      </dgm:t>
    </dgm:pt>
    <dgm:pt modelId="{9A4F3D29-5B9B-4115-957E-C3D5326C04B3}" type="sibTrans" cxnId="{2DB4FCCC-994A-4119-B2E9-ACE54A769D1B}">
      <dgm:prSet/>
      <dgm:spPr/>
      <dgm:t>
        <a:bodyPr/>
        <a:lstStyle/>
        <a:p>
          <a:endParaRPr lang="en-US"/>
        </a:p>
      </dgm:t>
    </dgm:pt>
    <dgm:pt modelId="{21946431-618D-4865-87E2-C120734E93C5}">
      <dgm:prSet/>
      <dgm:spPr/>
      <dgm:t>
        <a:bodyPr/>
        <a:lstStyle/>
        <a:p>
          <a:pPr>
            <a:lnSpc>
              <a:spcPct val="100000"/>
            </a:lnSpc>
            <a:defRPr cap="all"/>
          </a:pPr>
          <a:r>
            <a:rPr lang="en-ZA" dirty="0"/>
            <a:t>+27 837931449 </a:t>
          </a:r>
          <a:endParaRPr lang="en-US" dirty="0"/>
        </a:p>
      </dgm:t>
    </dgm:pt>
    <dgm:pt modelId="{A44CE210-7C43-422E-9768-E63D35EC1F43}" type="parTrans" cxnId="{26EEB2B5-9840-408D-8C17-F28863FBF424}">
      <dgm:prSet/>
      <dgm:spPr/>
      <dgm:t>
        <a:bodyPr/>
        <a:lstStyle/>
        <a:p>
          <a:endParaRPr lang="en-US"/>
        </a:p>
      </dgm:t>
    </dgm:pt>
    <dgm:pt modelId="{A2F90AA8-9FC4-4593-8416-05DE9BFAACAB}" type="sibTrans" cxnId="{26EEB2B5-9840-408D-8C17-F28863FBF424}">
      <dgm:prSet/>
      <dgm:spPr/>
      <dgm:t>
        <a:bodyPr/>
        <a:lstStyle/>
        <a:p>
          <a:endParaRPr lang="en-US"/>
        </a:p>
      </dgm:t>
    </dgm:pt>
    <dgm:pt modelId="{AE9D05BD-ADB3-453A-B8ED-E8024EE3751E}" type="pres">
      <dgm:prSet presAssocID="{DEB50B73-26F8-4B05-B828-5EFC25026E8D}" presName="root" presStyleCnt="0">
        <dgm:presLayoutVars>
          <dgm:dir/>
          <dgm:resizeHandles val="exact"/>
        </dgm:presLayoutVars>
      </dgm:prSet>
      <dgm:spPr/>
    </dgm:pt>
    <dgm:pt modelId="{9014470F-7E98-4735-B624-F21198767137}" type="pres">
      <dgm:prSet presAssocID="{A3F73DAC-FEB3-4E41-B2D5-6757C1EF481A}" presName="compNode" presStyleCnt="0"/>
      <dgm:spPr/>
    </dgm:pt>
    <dgm:pt modelId="{EF7E0EC1-77C8-419A-8731-11C323D5892B}" type="pres">
      <dgm:prSet presAssocID="{A3F73DAC-FEB3-4E41-B2D5-6757C1EF481A}" presName="iconBgRect" presStyleLbl="bgShp" presStyleIdx="0" presStyleCnt="2"/>
      <dgm:spPr/>
    </dgm:pt>
    <dgm:pt modelId="{BE998509-9F36-490E-8B23-AD87E458A6C4}" type="pres">
      <dgm:prSet presAssocID="{A3F73DAC-FEB3-4E41-B2D5-6757C1EF481A}"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Email"/>
        </a:ext>
      </dgm:extLst>
    </dgm:pt>
    <dgm:pt modelId="{DCE0E318-0EC9-4FDE-9C07-5E0024BB1215}" type="pres">
      <dgm:prSet presAssocID="{A3F73DAC-FEB3-4E41-B2D5-6757C1EF481A}" presName="spaceRect" presStyleCnt="0"/>
      <dgm:spPr/>
    </dgm:pt>
    <dgm:pt modelId="{E23FCD28-FCBB-49FA-A722-CCED693E32E4}" type="pres">
      <dgm:prSet presAssocID="{A3F73DAC-FEB3-4E41-B2D5-6757C1EF481A}" presName="textRect" presStyleLbl="revTx" presStyleIdx="0" presStyleCnt="2">
        <dgm:presLayoutVars>
          <dgm:chMax val="1"/>
          <dgm:chPref val="1"/>
        </dgm:presLayoutVars>
      </dgm:prSet>
      <dgm:spPr/>
    </dgm:pt>
    <dgm:pt modelId="{64A66FBC-072D-4213-8455-F0358B727958}" type="pres">
      <dgm:prSet presAssocID="{9A4F3D29-5B9B-4115-957E-C3D5326C04B3}" presName="sibTrans" presStyleCnt="0"/>
      <dgm:spPr/>
    </dgm:pt>
    <dgm:pt modelId="{A3EDB132-4533-4BAD-B8FE-52DFD48D6915}" type="pres">
      <dgm:prSet presAssocID="{21946431-618D-4865-87E2-C120734E93C5}" presName="compNode" presStyleCnt="0"/>
      <dgm:spPr/>
    </dgm:pt>
    <dgm:pt modelId="{24A8FCEE-7584-4448-A188-9BFDFA940BD6}" type="pres">
      <dgm:prSet presAssocID="{21946431-618D-4865-87E2-C120734E93C5}" presName="iconBgRect" presStyleLbl="bgShp" presStyleIdx="1" presStyleCnt="2"/>
      <dgm:spPr/>
    </dgm:pt>
    <dgm:pt modelId="{05B422A6-4A72-4099-A02C-533CD8BA646A}" type="pres">
      <dgm:prSet presAssocID="{21946431-618D-4865-87E2-C120734E93C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heckmark"/>
        </a:ext>
      </dgm:extLst>
    </dgm:pt>
    <dgm:pt modelId="{7FC6B610-2842-4555-AB5D-29E7E8F33113}" type="pres">
      <dgm:prSet presAssocID="{21946431-618D-4865-87E2-C120734E93C5}" presName="spaceRect" presStyleCnt="0"/>
      <dgm:spPr/>
    </dgm:pt>
    <dgm:pt modelId="{C071ED24-5ACD-4C72-8CFC-51BC7706B133}" type="pres">
      <dgm:prSet presAssocID="{21946431-618D-4865-87E2-C120734E93C5}" presName="textRect" presStyleLbl="revTx" presStyleIdx="1" presStyleCnt="2">
        <dgm:presLayoutVars>
          <dgm:chMax val="1"/>
          <dgm:chPref val="1"/>
        </dgm:presLayoutVars>
      </dgm:prSet>
      <dgm:spPr/>
    </dgm:pt>
  </dgm:ptLst>
  <dgm:cxnLst>
    <dgm:cxn modelId="{CD757A9B-0CA6-43AB-82C7-339F28377E3C}" type="presOf" srcId="{A3F73DAC-FEB3-4E41-B2D5-6757C1EF481A}" destId="{E23FCD28-FCBB-49FA-A722-CCED693E32E4}" srcOrd="0" destOrd="0" presId="urn:microsoft.com/office/officeart/2018/5/layout/IconCircleLabelList"/>
    <dgm:cxn modelId="{26EEB2B5-9840-408D-8C17-F28863FBF424}" srcId="{DEB50B73-26F8-4B05-B828-5EFC25026E8D}" destId="{21946431-618D-4865-87E2-C120734E93C5}" srcOrd="1" destOrd="0" parTransId="{A44CE210-7C43-422E-9768-E63D35EC1F43}" sibTransId="{A2F90AA8-9FC4-4593-8416-05DE9BFAACAB}"/>
    <dgm:cxn modelId="{2DB4FCCC-994A-4119-B2E9-ACE54A769D1B}" srcId="{DEB50B73-26F8-4B05-B828-5EFC25026E8D}" destId="{A3F73DAC-FEB3-4E41-B2D5-6757C1EF481A}" srcOrd="0" destOrd="0" parTransId="{7008BC18-EAFB-4693-9B1B-07FAEC58E938}" sibTransId="{9A4F3D29-5B9B-4115-957E-C3D5326C04B3}"/>
    <dgm:cxn modelId="{461F54DE-7131-4573-BA75-613F49925279}" type="presOf" srcId="{DEB50B73-26F8-4B05-B828-5EFC25026E8D}" destId="{AE9D05BD-ADB3-453A-B8ED-E8024EE3751E}" srcOrd="0" destOrd="0" presId="urn:microsoft.com/office/officeart/2018/5/layout/IconCircleLabelList"/>
    <dgm:cxn modelId="{2FE5A9E9-B198-4223-9F01-B85A9EB584CB}" type="presOf" srcId="{21946431-618D-4865-87E2-C120734E93C5}" destId="{C071ED24-5ACD-4C72-8CFC-51BC7706B133}" srcOrd="0" destOrd="0" presId="urn:microsoft.com/office/officeart/2018/5/layout/IconCircleLabelList"/>
    <dgm:cxn modelId="{0E86A338-2121-466B-BBB5-242F0CF0A1F6}" type="presParOf" srcId="{AE9D05BD-ADB3-453A-B8ED-E8024EE3751E}" destId="{9014470F-7E98-4735-B624-F21198767137}" srcOrd="0" destOrd="0" presId="urn:microsoft.com/office/officeart/2018/5/layout/IconCircleLabelList"/>
    <dgm:cxn modelId="{7C12BF23-2202-435D-9E98-D237E5850837}" type="presParOf" srcId="{9014470F-7E98-4735-B624-F21198767137}" destId="{EF7E0EC1-77C8-419A-8731-11C323D5892B}" srcOrd="0" destOrd="0" presId="urn:microsoft.com/office/officeart/2018/5/layout/IconCircleLabelList"/>
    <dgm:cxn modelId="{FE87A88F-7875-4B2B-AF6B-51CCEE1CCFFE}" type="presParOf" srcId="{9014470F-7E98-4735-B624-F21198767137}" destId="{BE998509-9F36-490E-8B23-AD87E458A6C4}" srcOrd="1" destOrd="0" presId="urn:microsoft.com/office/officeart/2018/5/layout/IconCircleLabelList"/>
    <dgm:cxn modelId="{623060EC-4F5C-4FB1-A94B-8836E9A530CB}" type="presParOf" srcId="{9014470F-7E98-4735-B624-F21198767137}" destId="{DCE0E318-0EC9-4FDE-9C07-5E0024BB1215}" srcOrd="2" destOrd="0" presId="urn:microsoft.com/office/officeart/2018/5/layout/IconCircleLabelList"/>
    <dgm:cxn modelId="{2FC3B954-0932-411F-BF05-CEC17B28494D}" type="presParOf" srcId="{9014470F-7E98-4735-B624-F21198767137}" destId="{E23FCD28-FCBB-49FA-A722-CCED693E32E4}" srcOrd="3" destOrd="0" presId="urn:microsoft.com/office/officeart/2018/5/layout/IconCircleLabelList"/>
    <dgm:cxn modelId="{4E702CBF-0AD0-4DF7-B80C-3802938EA1C1}" type="presParOf" srcId="{AE9D05BD-ADB3-453A-B8ED-E8024EE3751E}" destId="{64A66FBC-072D-4213-8455-F0358B727958}" srcOrd="1" destOrd="0" presId="urn:microsoft.com/office/officeart/2018/5/layout/IconCircleLabelList"/>
    <dgm:cxn modelId="{EB36B599-C592-4036-9B2E-1D39743CE052}" type="presParOf" srcId="{AE9D05BD-ADB3-453A-B8ED-E8024EE3751E}" destId="{A3EDB132-4533-4BAD-B8FE-52DFD48D6915}" srcOrd="2" destOrd="0" presId="urn:microsoft.com/office/officeart/2018/5/layout/IconCircleLabelList"/>
    <dgm:cxn modelId="{E28FD4FE-1956-4FDD-A29B-75334EEE1046}" type="presParOf" srcId="{A3EDB132-4533-4BAD-B8FE-52DFD48D6915}" destId="{24A8FCEE-7584-4448-A188-9BFDFA940BD6}" srcOrd="0" destOrd="0" presId="urn:microsoft.com/office/officeart/2018/5/layout/IconCircleLabelList"/>
    <dgm:cxn modelId="{7C093A80-4CEC-4DA4-B5F3-1CBF9ADC426A}" type="presParOf" srcId="{A3EDB132-4533-4BAD-B8FE-52DFD48D6915}" destId="{05B422A6-4A72-4099-A02C-533CD8BA646A}" srcOrd="1" destOrd="0" presId="urn:microsoft.com/office/officeart/2018/5/layout/IconCircleLabelList"/>
    <dgm:cxn modelId="{E99F7E20-EB17-48F2-AA81-41A7457235B4}" type="presParOf" srcId="{A3EDB132-4533-4BAD-B8FE-52DFD48D6915}" destId="{7FC6B610-2842-4555-AB5D-29E7E8F33113}" srcOrd="2" destOrd="0" presId="urn:microsoft.com/office/officeart/2018/5/layout/IconCircleLabelList"/>
    <dgm:cxn modelId="{3582A5FB-47D0-4F42-9F3E-E9EA4B37D86F}" type="presParOf" srcId="{A3EDB132-4533-4BAD-B8FE-52DFD48D6915}" destId="{C071ED24-5ACD-4C72-8CFC-51BC7706B13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0325F-CA71-4CED-9A0F-98172A1D1CCB}">
      <dsp:nvSpPr>
        <dsp:cNvPr id="0" name=""/>
        <dsp:cNvSpPr/>
      </dsp:nvSpPr>
      <dsp:spPr>
        <a:xfrm>
          <a:off x="0" y="13883"/>
          <a:ext cx="11114314"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a:t>Lack of coordination &amp; collaboration between stakeholders</a:t>
          </a:r>
          <a:endParaRPr lang="en-US" sz="2700" kern="1200"/>
        </a:p>
      </dsp:txBody>
      <dsp:txXfrm>
        <a:off x="32384" y="46267"/>
        <a:ext cx="11049546" cy="598621"/>
      </dsp:txXfrm>
    </dsp:sp>
    <dsp:sp modelId="{27540980-097B-4E53-84EE-AD7D997CB6B8}">
      <dsp:nvSpPr>
        <dsp:cNvPr id="0" name=""/>
        <dsp:cNvSpPr/>
      </dsp:nvSpPr>
      <dsp:spPr>
        <a:xfrm>
          <a:off x="0" y="755033"/>
          <a:ext cx="11114314"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a:t>Training!!!! For everyone </a:t>
          </a:r>
          <a:endParaRPr lang="en-US" sz="2700" kern="1200"/>
        </a:p>
      </dsp:txBody>
      <dsp:txXfrm>
        <a:off x="32384" y="787417"/>
        <a:ext cx="11049546" cy="598621"/>
      </dsp:txXfrm>
    </dsp:sp>
    <dsp:sp modelId="{702990D5-2E02-4D6E-AD15-80ECAFD1E6D1}">
      <dsp:nvSpPr>
        <dsp:cNvPr id="0" name=""/>
        <dsp:cNvSpPr/>
      </dsp:nvSpPr>
      <dsp:spPr>
        <a:xfrm>
          <a:off x="0" y="1496183"/>
          <a:ext cx="11114314"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Procedures &amp; Documentation &amp; Resources </a:t>
          </a:r>
          <a:endParaRPr lang="en-US" sz="2700" kern="1200" dirty="0"/>
        </a:p>
      </dsp:txBody>
      <dsp:txXfrm>
        <a:off x="32384" y="1528567"/>
        <a:ext cx="11049546" cy="598621"/>
      </dsp:txXfrm>
    </dsp:sp>
    <dsp:sp modelId="{82FEC05A-524C-40D7-8C61-4E459C440DB5}">
      <dsp:nvSpPr>
        <dsp:cNvPr id="0" name=""/>
        <dsp:cNvSpPr/>
      </dsp:nvSpPr>
      <dsp:spPr>
        <a:xfrm>
          <a:off x="0" y="2237333"/>
          <a:ext cx="11114314"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Legal framework  </a:t>
          </a:r>
          <a:endParaRPr lang="en-US" sz="2700" kern="1200" dirty="0"/>
        </a:p>
      </dsp:txBody>
      <dsp:txXfrm>
        <a:off x="32384" y="2269717"/>
        <a:ext cx="11049546" cy="598621"/>
      </dsp:txXfrm>
    </dsp:sp>
    <dsp:sp modelId="{C5747F3F-E8B1-403F-A754-CBD84A49C034}">
      <dsp:nvSpPr>
        <dsp:cNvPr id="0" name=""/>
        <dsp:cNvSpPr/>
      </dsp:nvSpPr>
      <dsp:spPr>
        <a:xfrm>
          <a:off x="0" y="2978483"/>
          <a:ext cx="11114314"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a:t>Maintain a proper chain of custody- preventing contamination </a:t>
          </a:r>
          <a:endParaRPr lang="en-US" sz="2700" kern="1200"/>
        </a:p>
      </dsp:txBody>
      <dsp:txXfrm>
        <a:off x="32384" y="3010867"/>
        <a:ext cx="11049546" cy="598621"/>
      </dsp:txXfrm>
    </dsp:sp>
    <dsp:sp modelId="{12940C7F-6C32-4E25-AFC0-388FC667DFF5}">
      <dsp:nvSpPr>
        <dsp:cNvPr id="0" name=""/>
        <dsp:cNvSpPr/>
      </dsp:nvSpPr>
      <dsp:spPr>
        <a:xfrm>
          <a:off x="0" y="3719633"/>
          <a:ext cx="11114314"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dirty="0"/>
            <a:t>Database  </a:t>
          </a:r>
          <a:endParaRPr lang="en-US" sz="2700" kern="1200" dirty="0"/>
        </a:p>
      </dsp:txBody>
      <dsp:txXfrm>
        <a:off x="32384" y="3752017"/>
        <a:ext cx="11049546" cy="598621"/>
      </dsp:txXfrm>
    </dsp:sp>
    <dsp:sp modelId="{853CE996-043C-452C-A0B1-45A5718CB535}">
      <dsp:nvSpPr>
        <dsp:cNvPr id="0" name=""/>
        <dsp:cNvSpPr/>
      </dsp:nvSpPr>
      <dsp:spPr>
        <a:xfrm>
          <a:off x="0" y="4460783"/>
          <a:ext cx="11114314" cy="6633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kern="1200"/>
            <a:t>Expert witnesses &amp; report writing </a:t>
          </a:r>
          <a:endParaRPr lang="en-US" sz="2700" kern="1200"/>
        </a:p>
      </dsp:txBody>
      <dsp:txXfrm>
        <a:off x="32384" y="4493167"/>
        <a:ext cx="11049546" cy="598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E0EC1-77C8-419A-8731-11C323D5892B}">
      <dsp:nvSpPr>
        <dsp:cNvPr id="0" name=""/>
        <dsp:cNvSpPr/>
      </dsp:nvSpPr>
      <dsp:spPr>
        <a:xfrm>
          <a:off x="204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98509-9F36-490E-8B23-AD87E458A6C4}">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3FCD28-FCBB-49FA-A722-CCED693E32E4}">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ZA" sz="2500" kern="1200">
              <a:hlinkClick xmlns:r="http://schemas.openxmlformats.org/officeDocument/2006/relationships" r:id="rId3"/>
            </a:rPr>
            <a:t>Linda.naidoo@un.org</a:t>
          </a:r>
          <a:endParaRPr lang="en-US" sz="2500" kern="1200"/>
        </a:p>
      </dsp:txBody>
      <dsp:txXfrm>
        <a:off x="1342800" y="3255669"/>
        <a:ext cx="3600000" cy="720000"/>
      </dsp:txXfrm>
    </dsp:sp>
    <dsp:sp modelId="{24A8FCEE-7584-4448-A188-9BFDFA940BD6}">
      <dsp:nvSpPr>
        <dsp:cNvPr id="0" name=""/>
        <dsp:cNvSpPr/>
      </dsp:nvSpPr>
      <dsp:spPr>
        <a:xfrm>
          <a:off x="6274800" y="375668"/>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B422A6-4A72-4099-A02C-533CD8BA646A}">
      <dsp:nvSpPr>
        <dsp:cNvPr id="0" name=""/>
        <dsp:cNvSpPr/>
      </dsp:nvSpPr>
      <dsp:spPr>
        <a:xfrm>
          <a:off x="6742800" y="843669"/>
          <a:ext cx="1260000" cy="126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1ED24-5ACD-4C72-8CFC-51BC7706B133}">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ZA" sz="2500" kern="1200" dirty="0"/>
            <a:t>+27 837931449 </a:t>
          </a:r>
          <a:endParaRPr lang="en-US" sz="2500" kern="1200" dirty="0"/>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16E4AA-3F6D-41EE-8C3C-93D0D065F28D}" type="datetimeFigureOut">
              <a:rPr lang="en-ZA" smtClean="0"/>
              <a:t>2024/09/18</a:t>
            </a:fld>
            <a:endParaRPr lang="en-Z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Z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9BAA926-F6B7-4FB3-BAEA-68C46B2815CA}" type="slidenum">
              <a:rPr lang="en-ZA" smtClean="0"/>
              <a:t>‹#›</a:t>
            </a:fld>
            <a:endParaRPr lang="en-ZA"/>
          </a:p>
        </p:txBody>
      </p:sp>
    </p:spTree>
    <p:extLst>
      <p:ext uri="{BB962C8B-B14F-4D97-AF65-F5344CB8AC3E}">
        <p14:creationId xmlns:p14="http://schemas.microsoft.com/office/powerpoint/2010/main" val="328714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impact of GBV cases – the conviction rate is inexcusably low. Victims feeling despondent about the criminal justice process, and traumatized. Heavy dependence on physical evidence in prosecution of GBV cases. Holistic approach to using forensic science to GBV cases – looking at the intersections with all criminal justice professionals</a:t>
            </a:r>
            <a:endParaRPr lang="en-ZA" dirty="0"/>
          </a:p>
        </p:txBody>
      </p:sp>
      <p:sp>
        <p:nvSpPr>
          <p:cNvPr id="4" name="Slide Number Placeholder 3"/>
          <p:cNvSpPr>
            <a:spLocks noGrp="1"/>
          </p:cNvSpPr>
          <p:nvPr>
            <p:ph type="sldNum" sz="quarter" idx="5"/>
          </p:nvPr>
        </p:nvSpPr>
        <p:spPr/>
        <p:txBody>
          <a:bodyPr/>
          <a:lstStyle/>
          <a:p>
            <a:fld id="{05DAB075-A4C5-442A-A88E-3BCC85D7F009}" type="slidenum">
              <a:rPr lang="en-GB" smtClean="0"/>
              <a:t>2</a:t>
            </a:fld>
            <a:endParaRPr lang="en-GB"/>
          </a:p>
        </p:txBody>
      </p:sp>
    </p:spTree>
    <p:extLst>
      <p:ext uri="{BB962C8B-B14F-4D97-AF65-F5344CB8AC3E}">
        <p14:creationId xmlns:p14="http://schemas.microsoft.com/office/powerpoint/2010/main" val="386579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
        <p:nvSpPr>
          <p:cNvPr id="152" name="Google Shape;152;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DAB075-A4C5-442A-A88E-3BCC85D7F009}" type="slidenum">
              <a:rPr lang="en-GB" smtClean="0"/>
              <a:t>9</a:t>
            </a:fld>
            <a:endParaRPr lang="en-GB"/>
          </a:p>
        </p:txBody>
      </p:sp>
    </p:spTree>
    <p:extLst>
      <p:ext uri="{BB962C8B-B14F-4D97-AF65-F5344CB8AC3E}">
        <p14:creationId xmlns:p14="http://schemas.microsoft.com/office/powerpoint/2010/main" val="796897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DAB075-A4C5-442A-A88E-3BCC85D7F009}" type="slidenum">
              <a:rPr lang="en-GB" smtClean="0"/>
              <a:t>10</a:t>
            </a:fld>
            <a:endParaRPr lang="en-GB"/>
          </a:p>
        </p:txBody>
      </p:sp>
    </p:spTree>
    <p:extLst>
      <p:ext uri="{BB962C8B-B14F-4D97-AF65-F5344CB8AC3E}">
        <p14:creationId xmlns:p14="http://schemas.microsoft.com/office/powerpoint/2010/main" val="1162027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5DAB075-A4C5-442A-A88E-3BCC85D7F009}" type="slidenum">
              <a:rPr lang="en-GB" smtClean="0"/>
              <a:t>14</a:t>
            </a:fld>
            <a:endParaRPr lang="en-GB"/>
          </a:p>
        </p:txBody>
      </p:sp>
    </p:spTree>
    <p:extLst>
      <p:ext uri="{BB962C8B-B14F-4D97-AF65-F5344CB8AC3E}">
        <p14:creationId xmlns:p14="http://schemas.microsoft.com/office/powerpoint/2010/main" val="390872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DAB075-A4C5-442A-A88E-3BCC85D7F009}" type="slidenum">
              <a:rPr lang="en-GB" smtClean="0"/>
              <a:t>15</a:t>
            </a:fld>
            <a:endParaRPr lang="en-GB"/>
          </a:p>
        </p:txBody>
      </p:sp>
    </p:spTree>
    <p:extLst>
      <p:ext uri="{BB962C8B-B14F-4D97-AF65-F5344CB8AC3E}">
        <p14:creationId xmlns:p14="http://schemas.microsoft.com/office/powerpoint/2010/main" val="89743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5DAB075-A4C5-442A-A88E-3BCC85D7F009}" type="slidenum">
              <a:rPr lang="en-GB" smtClean="0"/>
              <a:t>19</a:t>
            </a:fld>
            <a:endParaRPr lang="en-GB"/>
          </a:p>
        </p:txBody>
      </p:sp>
    </p:spTree>
    <p:extLst>
      <p:ext uri="{BB962C8B-B14F-4D97-AF65-F5344CB8AC3E}">
        <p14:creationId xmlns:p14="http://schemas.microsoft.com/office/powerpoint/2010/main" val="282220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89D4-36E1-92D4-0D02-CF2F9CCFBA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A9F79CD-13EA-8BFC-8232-2FD7C15B66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E67ADAE-5BD5-5B41-0742-3732F7063DB0}"/>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5" name="Footer Placeholder 4">
            <a:extLst>
              <a:ext uri="{FF2B5EF4-FFF2-40B4-BE49-F238E27FC236}">
                <a16:creationId xmlns:a16="http://schemas.microsoft.com/office/drawing/2014/main" id="{FACD4B2B-2429-9DA1-0767-FC564381922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2C5D767-DC98-0E88-8373-47BCD45E28D8}"/>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428282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A80C-B9A2-5FA6-EDDD-8F2D2360204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E8FD352-F460-C733-E486-9282289AA7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EBC52C8-A4E9-5FAF-567C-144F9208E2A3}"/>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5" name="Footer Placeholder 4">
            <a:extLst>
              <a:ext uri="{FF2B5EF4-FFF2-40B4-BE49-F238E27FC236}">
                <a16:creationId xmlns:a16="http://schemas.microsoft.com/office/drawing/2014/main" id="{3E90D6F2-4503-D411-BD7E-CCC10CFBD5F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EA228FB-0CAA-1856-B7FB-A0744C195F27}"/>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92933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CA24A-F6A9-D08D-A151-D937442BBA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53219F4D-43D8-CC0D-B6B7-0FDD876032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AF3650C-F010-BE23-ECBD-6BDA87427F0E}"/>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5" name="Footer Placeholder 4">
            <a:extLst>
              <a:ext uri="{FF2B5EF4-FFF2-40B4-BE49-F238E27FC236}">
                <a16:creationId xmlns:a16="http://schemas.microsoft.com/office/drawing/2014/main" id="{C1589162-A7E3-F426-C880-07B7A809B5E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AFB02B4-330D-B39D-A2E0-3B25F38F1D0F}"/>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77597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F7F2-97EB-5D63-06FD-63E384FFAF1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2D09D4C-BB45-6171-A1B6-BFE7427FA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4CBE673-DC80-07E7-5C5E-D0EFEDA44C10}"/>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5" name="Footer Placeholder 4">
            <a:extLst>
              <a:ext uri="{FF2B5EF4-FFF2-40B4-BE49-F238E27FC236}">
                <a16:creationId xmlns:a16="http://schemas.microsoft.com/office/drawing/2014/main" id="{46A4ED4C-FF44-42FD-0D8D-9DF72D3647D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F5CC623-7A76-F2EE-62BD-69A1DDCB78FB}"/>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424099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44F0-0E23-2D8F-553E-2EE65273C3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743E1A1-84B8-AEF0-6BBB-FAAFBB2683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23B84-421C-6D6B-AB23-73E30D6369AC}"/>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5" name="Footer Placeholder 4">
            <a:extLst>
              <a:ext uri="{FF2B5EF4-FFF2-40B4-BE49-F238E27FC236}">
                <a16:creationId xmlns:a16="http://schemas.microsoft.com/office/drawing/2014/main" id="{953EE352-F57A-6E61-DA6B-9852CE42136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39076F6-B497-4F45-1446-7997FCC4941D}"/>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375724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3820-B3FF-E047-9BAA-91CD22CECB6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C79209F-679F-E43B-E580-0770C6F08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0E51DA7-A377-643B-8A1A-13881E9C24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AB05C8D4-1D86-0353-79EC-513C27287636}"/>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6" name="Footer Placeholder 5">
            <a:extLst>
              <a:ext uri="{FF2B5EF4-FFF2-40B4-BE49-F238E27FC236}">
                <a16:creationId xmlns:a16="http://schemas.microsoft.com/office/drawing/2014/main" id="{EF0C68E9-DDD0-F49E-A63F-FC54D8F888FC}"/>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E9601B1-3C70-57FA-B5A9-1FAD65F0A3B3}"/>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90323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8E14-AAF0-D769-75F5-362FD7CBAF6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93C95AF-21AF-8CFE-9195-4F58A9E343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408E3-83A2-DBD0-67A0-E5EDBFE508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BACA34CD-705A-679B-9735-8691AA0D5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2F4ED8-3436-3CBC-5EDA-43D7FFFFF7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6F649704-6DB5-62F8-88FD-FC33A03E48C9}"/>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8" name="Footer Placeholder 7">
            <a:extLst>
              <a:ext uri="{FF2B5EF4-FFF2-40B4-BE49-F238E27FC236}">
                <a16:creationId xmlns:a16="http://schemas.microsoft.com/office/drawing/2014/main" id="{B054D723-B777-4A7D-7C67-2AD391A083C1}"/>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BDFC5F1B-2A58-BB77-5131-76413CE3DBF7}"/>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191831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2038-AF07-EA24-695F-FD97E1AAD4D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8FD2F43-0212-0398-CB9A-8B737F6DD159}"/>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4" name="Footer Placeholder 3">
            <a:extLst>
              <a:ext uri="{FF2B5EF4-FFF2-40B4-BE49-F238E27FC236}">
                <a16:creationId xmlns:a16="http://schemas.microsoft.com/office/drawing/2014/main" id="{73174C46-5BB9-2C06-61FB-07661576D9C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48A55F2-74FB-4054-307D-1CB9F7249B0D}"/>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307808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0DCB2-0D00-56A0-F762-5959BACEC5A3}"/>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3" name="Footer Placeholder 2">
            <a:extLst>
              <a:ext uri="{FF2B5EF4-FFF2-40B4-BE49-F238E27FC236}">
                <a16:creationId xmlns:a16="http://schemas.microsoft.com/office/drawing/2014/main" id="{B5821150-A15A-A8DD-5684-10ABDE73823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C2313A1-8399-F7E3-1B71-339F9CDD16F8}"/>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4203075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D36A2-3E58-1BB2-CBE1-4FC9E8E55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ED2A3B1F-98AE-A69C-4DB8-6CC7FC96A3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FE763CE-2E07-F236-65DA-2A080D323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DFA58-67EF-0F31-7AD5-89AFC7D434BD}"/>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6" name="Footer Placeholder 5">
            <a:extLst>
              <a:ext uri="{FF2B5EF4-FFF2-40B4-BE49-F238E27FC236}">
                <a16:creationId xmlns:a16="http://schemas.microsoft.com/office/drawing/2014/main" id="{046FA71B-6AE0-09EF-D224-CDD8459ACC6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CC78225-B827-E68B-E478-126F7007A04B}"/>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330346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4E1FB-5C62-AB63-2387-0CF2684E5E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EDC28AF0-918B-EABE-4698-218651563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D5417A3C-EE1A-F9E3-2DEE-EFA03FCBB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09D3B-338B-2D4D-B88C-9136AA4F1C16}"/>
              </a:ext>
            </a:extLst>
          </p:cNvPr>
          <p:cNvSpPr>
            <a:spLocks noGrp="1"/>
          </p:cNvSpPr>
          <p:nvPr>
            <p:ph type="dt" sz="half" idx="10"/>
          </p:nvPr>
        </p:nvSpPr>
        <p:spPr/>
        <p:txBody>
          <a:bodyPr/>
          <a:lstStyle/>
          <a:p>
            <a:fld id="{58B3226A-E887-4F1F-A48C-7133A5CD3757}" type="datetimeFigureOut">
              <a:rPr lang="en-ZA" smtClean="0"/>
              <a:t>2024/09/18</a:t>
            </a:fld>
            <a:endParaRPr lang="en-ZA"/>
          </a:p>
        </p:txBody>
      </p:sp>
      <p:sp>
        <p:nvSpPr>
          <p:cNvPr id="6" name="Footer Placeholder 5">
            <a:extLst>
              <a:ext uri="{FF2B5EF4-FFF2-40B4-BE49-F238E27FC236}">
                <a16:creationId xmlns:a16="http://schemas.microsoft.com/office/drawing/2014/main" id="{ACDF59CB-56C7-0E55-5322-DA4AF36CFD3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F16872-9B9B-4BE1-B34E-B2678FB3535D}"/>
              </a:ext>
            </a:extLst>
          </p:cNvPr>
          <p:cNvSpPr>
            <a:spLocks noGrp="1"/>
          </p:cNvSpPr>
          <p:nvPr>
            <p:ph type="sldNum" sz="quarter" idx="12"/>
          </p:nvPr>
        </p:nvSpPr>
        <p:spPr/>
        <p:txBody>
          <a:bodyPr/>
          <a:lstStyle/>
          <a:p>
            <a:fld id="{61B98422-A2C9-4771-8F3A-14040D25A995}" type="slidenum">
              <a:rPr lang="en-ZA" smtClean="0"/>
              <a:t>‹#›</a:t>
            </a:fld>
            <a:endParaRPr lang="en-ZA"/>
          </a:p>
        </p:txBody>
      </p:sp>
    </p:spTree>
    <p:extLst>
      <p:ext uri="{BB962C8B-B14F-4D97-AF65-F5344CB8AC3E}">
        <p14:creationId xmlns:p14="http://schemas.microsoft.com/office/powerpoint/2010/main" val="80879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AABF2-715A-EBF8-3C57-CD33A97C7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994CA0C-1EFB-9E46-EFD6-4187ADB42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8DFC765-E7F0-B94E-5CB9-1469D2543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B3226A-E887-4F1F-A48C-7133A5CD3757}" type="datetimeFigureOut">
              <a:rPr lang="en-ZA" smtClean="0"/>
              <a:t>2024/09/18</a:t>
            </a:fld>
            <a:endParaRPr lang="en-ZA"/>
          </a:p>
        </p:txBody>
      </p:sp>
      <p:sp>
        <p:nvSpPr>
          <p:cNvPr id="5" name="Footer Placeholder 4">
            <a:extLst>
              <a:ext uri="{FF2B5EF4-FFF2-40B4-BE49-F238E27FC236}">
                <a16:creationId xmlns:a16="http://schemas.microsoft.com/office/drawing/2014/main" id="{0E967AEF-D6D0-2D24-417A-0474CD5D0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807F8ED1-A4FB-6FF1-3492-F35A7D678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B98422-A2C9-4771-8F3A-14040D25A995}" type="slidenum">
              <a:rPr lang="en-ZA" smtClean="0"/>
              <a:t>‹#›</a:t>
            </a:fld>
            <a:endParaRPr lang="en-ZA"/>
          </a:p>
        </p:txBody>
      </p:sp>
    </p:spTree>
    <p:extLst>
      <p:ext uri="{BB962C8B-B14F-4D97-AF65-F5344CB8AC3E}">
        <p14:creationId xmlns:p14="http://schemas.microsoft.com/office/powerpoint/2010/main" val="2647600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C49D8B-4405-54FB-A313-7142C6E52DBF}"/>
              </a:ext>
            </a:extLst>
          </p:cNvPr>
          <p:cNvSpPr>
            <a:spLocks noGrp="1"/>
          </p:cNvSpPr>
          <p:nvPr>
            <p:ph type="ctrTitle"/>
          </p:nvPr>
        </p:nvSpPr>
        <p:spPr>
          <a:xfrm>
            <a:off x="293913" y="1"/>
            <a:ext cx="5998029" cy="3429000"/>
          </a:xfrm>
        </p:spPr>
        <p:txBody>
          <a:bodyPr anchor="b">
            <a:normAutofit fontScale="90000"/>
          </a:bodyPr>
          <a:lstStyle/>
          <a:p>
            <a:pPr algn="l">
              <a:spcAft>
                <a:spcPts val="800"/>
              </a:spcAft>
            </a:pPr>
            <a:r>
              <a:rPr lang="en-ZA" sz="3700" b="1" kern="100" dirty="0">
                <a:solidFill>
                  <a:srgbClr val="FFFFFF"/>
                </a:solidFill>
                <a:effectLst/>
                <a:latin typeface="Times New Roman" panose="02020603050405020304" pitchFamily="18" charset="0"/>
                <a:ea typeface="Palatino Linotype" panose="02040502050505030304" pitchFamily="18" charset="0"/>
                <a:cs typeface="Times New Roman" panose="02020603050405020304" pitchFamily="18" charset="0"/>
              </a:rPr>
              <a:t>2024 </a:t>
            </a:r>
            <a:r>
              <a:rPr lang="en-ZA" sz="3700" b="1" kern="100" dirty="0">
                <a:solidFill>
                  <a:srgbClr val="FFFFFF"/>
                </a:solidFill>
                <a:latin typeface="Times New Roman" panose="02020603050405020304" pitchFamily="18" charset="0"/>
                <a:ea typeface="Palatino Linotype" panose="02040502050505030304" pitchFamily="18" charset="0"/>
                <a:cs typeface="Times New Roman" panose="02020603050405020304" pitchFamily="18" charset="0"/>
              </a:rPr>
              <a:t>National Annual Prosecutors’ Conference, Zambia </a:t>
            </a:r>
            <a:br>
              <a:rPr lang="en-ZA" sz="3700" b="1" kern="100" dirty="0">
                <a:solidFill>
                  <a:srgbClr val="FFFFFF"/>
                </a:solidFill>
                <a:latin typeface="Times New Roman" panose="02020603050405020304" pitchFamily="18" charset="0"/>
                <a:ea typeface="Palatino Linotype" panose="02040502050505030304" pitchFamily="18" charset="0"/>
                <a:cs typeface="Times New Roman" panose="02020603050405020304" pitchFamily="18" charset="0"/>
              </a:rPr>
            </a:br>
            <a:br>
              <a:rPr lang="en-ZA" sz="3700" b="1" kern="100" dirty="0">
                <a:solidFill>
                  <a:srgbClr val="FFFFFF"/>
                </a:solidFill>
                <a:latin typeface="Times New Roman" panose="02020603050405020304" pitchFamily="18" charset="0"/>
                <a:ea typeface="Palatino Linotype" panose="02040502050505030304" pitchFamily="18" charset="0"/>
                <a:cs typeface="Times New Roman" panose="02020603050405020304" pitchFamily="18" charset="0"/>
              </a:rPr>
            </a:br>
            <a:br>
              <a:rPr lang="en-ZA" sz="3700" b="1" kern="100" dirty="0">
                <a:solidFill>
                  <a:srgbClr val="FFFFFF"/>
                </a:solidFill>
                <a:latin typeface="Times New Roman" panose="02020603050405020304" pitchFamily="18" charset="0"/>
                <a:ea typeface="Palatino Linotype" panose="02040502050505030304" pitchFamily="18" charset="0"/>
                <a:cs typeface="Times New Roman" panose="02020603050405020304" pitchFamily="18" charset="0"/>
              </a:rPr>
            </a:br>
            <a:r>
              <a:rPr lang="en-ZA" sz="3700" b="1" kern="100" dirty="0">
                <a:solidFill>
                  <a:srgbClr val="FFFFFF"/>
                </a:solidFill>
                <a:latin typeface="Times New Roman" panose="02020603050405020304" pitchFamily="18" charset="0"/>
                <a:ea typeface="Palatino Linotype" panose="02040502050505030304" pitchFamily="18" charset="0"/>
                <a:cs typeface="Times New Roman" panose="02020603050405020304" pitchFamily="18" charset="0"/>
              </a:rPr>
              <a:t>Contemporary Trends in DNA Forensic Analysis </a:t>
            </a:r>
            <a:endParaRPr lang="en-ZA" sz="37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2" name="Rectangle 101">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A2D5045-F567-DC99-5C19-68C323DEDBF3}"/>
              </a:ext>
            </a:extLst>
          </p:cNvPr>
          <p:cNvSpPr>
            <a:spLocks noGrp="1"/>
          </p:cNvSpPr>
          <p:nvPr>
            <p:ph type="subTitle" idx="1"/>
          </p:nvPr>
        </p:nvSpPr>
        <p:spPr>
          <a:xfrm>
            <a:off x="370113" y="4355585"/>
            <a:ext cx="6379030" cy="2236786"/>
          </a:xfrm>
        </p:spPr>
        <p:txBody>
          <a:bodyPr anchor="t">
            <a:noAutofit/>
          </a:bodyPr>
          <a:lstStyle/>
          <a:p>
            <a:pPr algn="l"/>
            <a:r>
              <a:rPr lang="en-ZA" b="1" dirty="0">
                <a:solidFill>
                  <a:srgbClr val="FFFFFF"/>
                </a:solidFill>
              </a:rPr>
              <a:t>LINDA NAIDOO</a:t>
            </a:r>
          </a:p>
          <a:p>
            <a:pPr algn="l"/>
            <a:r>
              <a:rPr lang="en-ZA" b="1" dirty="0">
                <a:solidFill>
                  <a:srgbClr val="FFFFFF"/>
                </a:solidFill>
              </a:rPr>
              <a:t>United Nations Office on Drugs and Crime, Regional Office for Southern Africa </a:t>
            </a:r>
          </a:p>
          <a:p>
            <a:pPr algn="l"/>
            <a:r>
              <a:rPr lang="en-ZA" b="1" dirty="0">
                <a:solidFill>
                  <a:srgbClr val="FFFFFF"/>
                </a:solidFill>
              </a:rPr>
              <a:t> linda.naidoo@un.org</a:t>
            </a:r>
          </a:p>
        </p:txBody>
      </p:sp>
      <p:sp>
        <p:nvSpPr>
          <p:cNvPr id="104" name="Oval 103">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8B1E3D-2D4D-1AC5-1D16-B3DBB24206F7}"/>
              </a:ext>
            </a:extLst>
          </p:cNvPr>
          <p:cNvPicPr>
            <a:picLocks noChangeAspect="1"/>
          </p:cNvPicPr>
          <p:nvPr/>
        </p:nvPicPr>
        <p:blipFill>
          <a:blip r:embed="rId2"/>
          <a:stretch>
            <a:fillRect/>
          </a:stretch>
        </p:blipFill>
        <p:spPr>
          <a:xfrm>
            <a:off x="6920559" y="2156164"/>
            <a:ext cx="3737164" cy="2559958"/>
          </a:xfrm>
          <a:prstGeom prst="rect">
            <a:avLst/>
          </a:prstGeom>
        </p:spPr>
      </p:pic>
      <p:pic>
        <p:nvPicPr>
          <p:cNvPr id="5" name="Picture 4">
            <a:extLst>
              <a:ext uri="{FF2B5EF4-FFF2-40B4-BE49-F238E27FC236}">
                <a16:creationId xmlns:a16="http://schemas.microsoft.com/office/drawing/2014/main" id="{27E1F894-28DB-969C-89D6-E7CA5D6D49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9744" y="119743"/>
            <a:ext cx="3731627" cy="760759"/>
          </a:xfrm>
          <a:prstGeom prst="rect">
            <a:avLst/>
          </a:prstGeom>
          <a:noFill/>
          <a:ln>
            <a:noFill/>
          </a:ln>
        </p:spPr>
      </p:pic>
    </p:spTree>
    <p:extLst>
      <p:ext uri="{BB962C8B-B14F-4D97-AF65-F5344CB8AC3E}">
        <p14:creationId xmlns:p14="http://schemas.microsoft.com/office/powerpoint/2010/main" val="219845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BF11-4F85-1A2F-DB96-02F7D2BFE168}"/>
              </a:ext>
            </a:extLst>
          </p:cNvPr>
          <p:cNvSpPr>
            <a:spLocks noGrp="1"/>
          </p:cNvSpPr>
          <p:nvPr>
            <p:ph type="title"/>
          </p:nvPr>
        </p:nvSpPr>
        <p:spPr>
          <a:xfrm>
            <a:off x="838200" y="136526"/>
            <a:ext cx="10515600" cy="766988"/>
          </a:xfrm>
          <a:solidFill>
            <a:schemeClr val="tx2">
              <a:lumMod val="10000"/>
              <a:lumOff val="90000"/>
            </a:schemeClr>
          </a:solidFill>
        </p:spPr>
        <p:txBody>
          <a:bodyPr>
            <a:normAutofit/>
          </a:bodyPr>
          <a:lstStyle/>
          <a:p>
            <a:r>
              <a:rPr lang="en-GB" dirty="0"/>
              <a:t>Chapters 8-14</a:t>
            </a:r>
          </a:p>
        </p:txBody>
      </p:sp>
      <p:sp>
        <p:nvSpPr>
          <p:cNvPr id="3" name="Content Placeholder 2">
            <a:extLst>
              <a:ext uri="{FF2B5EF4-FFF2-40B4-BE49-F238E27FC236}">
                <a16:creationId xmlns:a16="http://schemas.microsoft.com/office/drawing/2014/main" id="{7FA8A1F4-5264-316D-F171-74E9B45F1AC4}"/>
              </a:ext>
            </a:extLst>
          </p:cNvPr>
          <p:cNvSpPr>
            <a:spLocks noGrp="1"/>
          </p:cNvSpPr>
          <p:nvPr>
            <p:ph idx="1"/>
          </p:nvPr>
        </p:nvSpPr>
        <p:spPr>
          <a:xfrm>
            <a:off x="119743" y="1132114"/>
            <a:ext cx="11919857" cy="5360760"/>
          </a:xfrm>
        </p:spPr>
        <p:txBody>
          <a:bodyPr>
            <a:normAutofit lnSpcReduction="10000"/>
          </a:bodyPr>
          <a:lstStyle/>
          <a:p>
            <a:pPr>
              <a:spcAft>
                <a:spcPts val="1200"/>
              </a:spcAft>
            </a:pPr>
            <a:r>
              <a:rPr lang="en-GB" b="1" dirty="0"/>
              <a:t>[C8] </a:t>
            </a:r>
            <a:r>
              <a:rPr lang="en-GB" dirty="0"/>
              <a:t>Use of forensic intelligence databases (DNA/ Fingerprints/ballistics) in GBV</a:t>
            </a:r>
          </a:p>
          <a:p>
            <a:pPr>
              <a:spcAft>
                <a:spcPts val="1200"/>
              </a:spcAft>
            </a:pPr>
            <a:r>
              <a:rPr lang="en-GB" b="1" dirty="0"/>
              <a:t>[C9] </a:t>
            </a:r>
            <a:r>
              <a:rPr lang="en-GB" dirty="0"/>
              <a:t>Maximizing the evidentiary value of DNA: From STRs to Forensic Investigative Genetic Genealogy </a:t>
            </a:r>
          </a:p>
          <a:p>
            <a:pPr>
              <a:spcAft>
                <a:spcPts val="1200"/>
              </a:spcAft>
            </a:pPr>
            <a:r>
              <a:rPr lang="en-GB" b="1" dirty="0"/>
              <a:t>[C10] </a:t>
            </a:r>
            <a:r>
              <a:rPr lang="en-GB" dirty="0"/>
              <a:t>Interpretation and evaluation of forensic evidence </a:t>
            </a:r>
          </a:p>
          <a:p>
            <a:pPr>
              <a:spcAft>
                <a:spcPts val="1200"/>
              </a:spcAft>
            </a:pPr>
            <a:r>
              <a:rPr lang="en-GB" b="1" dirty="0"/>
              <a:t>[C11] </a:t>
            </a:r>
            <a:r>
              <a:rPr lang="en-GB" dirty="0"/>
              <a:t>Assessment of the credentials of forensic experts &amp; expert testimony </a:t>
            </a:r>
          </a:p>
          <a:p>
            <a:pPr>
              <a:spcAft>
                <a:spcPts val="1200"/>
              </a:spcAft>
            </a:pPr>
            <a:r>
              <a:rPr lang="en-GB" b="1" dirty="0"/>
              <a:t>[C12] </a:t>
            </a:r>
            <a:r>
              <a:rPr lang="en-GB" dirty="0"/>
              <a:t>Presentation of forensic evidence in the courtroom </a:t>
            </a:r>
          </a:p>
          <a:p>
            <a:pPr>
              <a:spcAft>
                <a:spcPts val="1200"/>
              </a:spcAft>
            </a:pPr>
            <a:r>
              <a:rPr lang="en-GB" b="1" dirty="0"/>
              <a:t>[C13] </a:t>
            </a:r>
            <a:r>
              <a:rPr lang="en-GB" dirty="0"/>
              <a:t>Guidance on the communication of forensic evidence in media</a:t>
            </a:r>
          </a:p>
          <a:p>
            <a:pPr>
              <a:spcAft>
                <a:spcPts val="1200"/>
              </a:spcAft>
            </a:pPr>
            <a:r>
              <a:rPr lang="en-GB" b="1" dirty="0"/>
              <a:t>[C14] </a:t>
            </a:r>
            <a:r>
              <a:rPr lang="en-GB" dirty="0"/>
              <a:t>Forensic science capacity development</a:t>
            </a:r>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86427E1-EB89-72EE-536E-D159CE204B20}"/>
              </a:ext>
            </a:extLst>
          </p:cNvPr>
          <p:cNvSpPr>
            <a:spLocks noGrp="1"/>
          </p:cNvSpPr>
          <p:nvPr>
            <p:ph type="sldNum" sz="quarter" idx="12"/>
          </p:nvPr>
        </p:nvSpPr>
        <p:spPr/>
        <p:txBody>
          <a:bodyPr/>
          <a:lstStyle/>
          <a:p>
            <a:fld id="{E7CC1137-D5B9-4B23-A47D-102BA1C0BF57}" type="slidenum">
              <a:rPr lang="en-GB" smtClean="0"/>
              <a:t>10</a:t>
            </a:fld>
            <a:endParaRPr lang="en-GB"/>
          </a:p>
        </p:txBody>
      </p:sp>
      <p:pic>
        <p:nvPicPr>
          <p:cNvPr id="5" name="Picture 4">
            <a:extLst>
              <a:ext uri="{FF2B5EF4-FFF2-40B4-BE49-F238E27FC236}">
                <a16:creationId xmlns:a16="http://schemas.microsoft.com/office/drawing/2014/main" id="{26221850-3A9A-F8FC-4A4A-880184B1A8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1635" y="136525"/>
            <a:ext cx="3473333" cy="583520"/>
          </a:xfrm>
          <a:prstGeom prst="rect">
            <a:avLst/>
          </a:prstGeom>
          <a:noFill/>
          <a:ln>
            <a:noFill/>
          </a:ln>
        </p:spPr>
      </p:pic>
    </p:spTree>
    <p:extLst>
      <p:ext uri="{BB962C8B-B14F-4D97-AF65-F5344CB8AC3E}">
        <p14:creationId xmlns:p14="http://schemas.microsoft.com/office/powerpoint/2010/main" val="72894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57D936-20A7-6CC6-79F6-6BB7C3F13C9F}"/>
              </a:ext>
            </a:extLst>
          </p:cNvPr>
          <p:cNvSpPr>
            <a:spLocks noGrp="1"/>
          </p:cNvSpPr>
          <p:nvPr>
            <p:ph type="title"/>
          </p:nvPr>
        </p:nvSpPr>
        <p:spPr>
          <a:xfrm>
            <a:off x="304800" y="1"/>
            <a:ext cx="11049000" cy="1121228"/>
          </a:xfrm>
          <a:solidFill>
            <a:schemeClr val="accent1">
              <a:lumMod val="20000"/>
              <a:lumOff val="80000"/>
            </a:schemeClr>
          </a:solidFill>
        </p:spPr>
        <p:txBody>
          <a:bodyPr/>
          <a:lstStyle/>
          <a:p>
            <a:r>
              <a:rPr lang="en-ZA" sz="4400" kern="100" dirty="0">
                <a:effectLst/>
                <a:latin typeface="Aptos" panose="020B0004020202020204" pitchFamily="34" charset="0"/>
                <a:ea typeface="Aptos" panose="020B0004020202020204" pitchFamily="34" charset="0"/>
                <a:cs typeface="Times New Roman" panose="02020603050405020304" pitchFamily="18" charset="0"/>
              </a:rPr>
              <a:t>Forensic evidence begins at the crime scene</a:t>
            </a:r>
            <a:endParaRPr lang="en-ZA" dirty="0"/>
          </a:p>
        </p:txBody>
      </p:sp>
      <p:sp>
        <p:nvSpPr>
          <p:cNvPr id="6" name="Content Placeholder 5">
            <a:extLst>
              <a:ext uri="{FF2B5EF4-FFF2-40B4-BE49-F238E27FC236}">
                <a16:creationId xmlns:a16="http://schemas.microsoft.com/office/drawing/2014/main" id="{9B2D988B-2D60-3DFB-8212-460EBF5F7828}"/>
              </a:ext>
            </a:extLst>
          </p:cNvPr>
          <p:cNvSpPr>
            <a:spLocks noGrp="1"/>
          </p:cNvSpPr>
          <p:nvPr>
            <p:ph idx="1"/>
          </p:nvPr>
        </p:nvSpPr>
        <p:spPr>
          <a:xfrm>
            <a:off x="152401" y="1317171"/>
            <a:ext cx="11800114" cy="5540828"/>
          </a:xfrm>
        </p:spPr>
        <p:txBody>
          <a:bodyPr>
            <a:normAutofit fontScale="92500" lnSpcReduction="10000"/>
          </a:bodyPr>
          <a:lstStyle/>
          <a:p>
            <a:r>
              <a:rPr lang="en-ZA" kern="100" dirty="0">
                <a:effectLst/>
                <a:latin typeface="Aptos" panose="020B0004020202020204" pitchFamily="34" charset="0"/>
                <a:ea typeface="Aptos" panose="020B0004020202020204" pitchFamily="34" charset="0"/>
                <a:cs typeface="Times New Roman" panose="02020603050405020304" pitchFamily="18" charset="0"/>
              </a:rPr>
              <a:t>MY BODY IS A CRIME SCENE! </a:t>
            </a:r>
          </a:p>
          <a:p>
            <a:endParaRPr lang="en-ZA" b="1" i="1" kern="100" dirty="0">
              <a:effectLst/>
              <a:latin typeface="Aptos" panose="020B0004020202020204" pitchFamily="34" charset="0"/>
              <a:ea typeface="Aptos" panose="020B0004020202020204" pitchFamily="34" charset="0"/>
              <a:cs typeface="Times New Roman" panose="02020603050405020304" pitchFamily="18" charset="0"/>
            </a:endParaRPr>
          </a:p>
          <a:p>
            <a:r>
              <a:rPr lang="en-ZA" b="1" i="1" kern="100" dirty="0">
                <a:effectLst/>
                <a:latin typeface="Aptos" panose="020B0004020202020204" pitchFamily="34" charset="0"/>
                <a:ea typeface="Aptos" panose="020B0004020202020204" pitchFamily="34" charset="0"/>
                <a:cs typeface="Times New Roman" panose="02020603050405020304" pitchFamily="18" charset="0"/>
              </a:rPr>
              <a:t>Linkage </a:t>
            </a:r>
            <a:r>
              <a:rPr lang="en-ZA" kern="100" dirty="0">
                <a:effectLst/>
                <a:latin typeface="Aptos" panose="020B0004020202020204" pitchFamily="34" charset="0"/>
                <a:ea typeface="Aptos" panose="020B0004020202020204" pitchFamily="34" charset="0"/>
                <a:cs typeface="Times New Roman" panose="02020603050405020304" pitchFamily="18" charset="0"/>
              </a:rPr>
              <a:t>between the victim &amp; offender is crucial!!</a:t>
            </a:r>
          </a:p>
          <a:p>
            <a:endParaRPr lang="en-ZA" kern="100" dirty="0">
              <a:effectLst/>
              <a:latin typeface="Aptos" panose="020B0004020202020204" pitchFamily="34" charset="0"/>
              <a:ea typeface="Aptos" panose="020B0004020202020204" pitchFamily="34" charset="0"/>
              <a:cs typeface="Times New Roman" panose="02020603050405020304" pitchFamily="18" charset="0"/>
            </a:endParaRPr>
          </a:p>
          <a:p>
            <a:r>
              <a:rPr lang="en-ZA" kern="100" dirty="0">
                <a:latin typeface="Aptos" panose="020B0004020202020204" pitchFamily="34" charset="0"/>
                <a:ea typeface="Aptos" panose="020B0004020202020204" pitchFamily="34" charset="0"/>
                <a:cs typeface="Times New Roman" panose="02020603050405020304" pitchFamily="18" charset="0"/>
              </a:rPr>
              <a:t>Ask: What!! How!!  Interrogate the situation to put the pieces together! </a:t>
            </a:r>
          </a:p>
          <a:p>
            <a:endParaRPr lang="en-ZA" kern="100" dirty="0">
              <a:latin typeface="Aptos" panose="020B0004020202020204" pitchFamily="34" charset="0"/>
              <a:ea typeface="Aptos" panose="020B0004020202020204" pitchFamily="34" charset="0"/>
              <a:cs typeface="Times New Roman" panose="02020603050405020304" pitchFamily="18" charset="0"/>
            </a:endParaRPr>
          </a:p>
          <a:p>
            <a:r>
              <a:rPr lang="en-ZA" dirty="0"/>
              <a:t>Evidence credibility – equipment, personnel,  process, trained, documentation </a:t>
            </a:r>
          </a:p>
          <a:p>
            <a:endParaRPr lang="en-ZA" dirty="0"/>
          </a:p>
          <a:p>
            <a:r>
              <a:rPr lang="en-ZA" dirty="0"/>
              <a:t>Internal and external examination – items lodged, state of clothing, general state of body. Shot, beaten, stabbed </a:t>
            </a:r>
          </a:p>
          <a:p>
            <a:endParaRPr lang="en-ZA" dirty="0"/>
          </a:p>
          <a:p>
            <a:r>
              <a:rPr lang="en-ZA" dirty="0"/>
              <a:t>Ancillary examinations – fluids like drugs, alcohol – spiked, toxicology reports</a:t>
            </a:r>
          </a:p>
          <a:p>
            <a:endParaRPr lang="en-ZA" dirty="0"/>
          </a:p>
          <a:p>
            <a:pPr marL="0" indent="0">
              <a:buNone/>
            </a:pPr>
            <a:endParaRPr lang="en-ZA" dirty="0"/>
          </a:p>
          <a:p>
            <a:endParaRPr lang="en-ZA"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A"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43123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BC9F7E-F86D-4114-4FE6-76794CA0F71A}"/>
              </a:ext>
            </a:extLst>
          </p:cNvPr>
          <p:cNvSpPr>
            <a:spLocks noGrp="1"/>
          </p:cNvSpPr>
          <p:nvPr>
            <p:ph type="title"/>
          </p:nvPr>
        </p:nvSpPr>
        <p:spPr>
          <a:xfrm>
            <a:off x="607325" y="4741948"/>
            <a:ext cx="10825663" cy="862031"/>
          </a:xfrm>
        </p:spPr>
        <p:txBody>
          <a:bodyPr vert="horz" lIns="91440" tIns="45720" rIns="91440" bIns="45720" rtlCol="0" anchor="b">
            <a:normAutofit/>
          </a:bodyPr>
          <a:lstStyle/>
          <a:p>
            <a:r>
              <a:rPr lang="en-US" sz="2800" b="1" dirty="0"/>
              <a:t>Biological </a:t>
            </a:r>
            <a:r>
              <a:rPr lang="en-US" sz="2800" b="1" kern="1200" dirty="0">
                <a:latin typeface="+mj-lt"/>
                <a:ea typeface="+mj-ea"/>
                <a:cs typeface="+mj-cs"/>
              </a:rPr>
              <a:t>evidence &amp; non-biological evidence </a:t>
            </a:r>
          </a:p>
        </p:txBody>
      </p:sp>
      <p:pic>
        <p:nvPicPr>
          <p:cNvPr id="4" name="Picture 2" descr="Evidence That Bitemark Analysis ...">
            <a:extLst>
              <a:ext uri="{FF2B5EF4-FFF2-40B4-BE49-F238E27FC236}">
                <a16:creationId xmlns:a16="http://schemas.microsoft.com/office/drawing/2014/main" id="{A85B1F5F-DE62-2F68-2E03-FA9C73E27F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 b="5357"/>
          <a:stretch/>
        </p:blipFill>
        <p:spPr bwMode="auto">
          <a:xfrm>
            <a:off x="307840" y="321733"/>
            <a:ext cx="3793472" cy="20105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rsonal Injury Claim">
            <a:extLst>
              <a:ext uri="{FF2B5EF4-FFF2-40B4-BE49-F238E27FC236}">
                <a16:creationId xmlns:a16="http://schemas.microsoft.com/office/drawing/2014/main" id="{AD1ECBF4-752A-AEF9-B539-2782A2B85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5" r="3" b="3"/>
          <a:stretch/>
        </p:blipFill>
        <p:spPr bwMode="auto">
          <a:xfrm>
            <a:off x="4194959" y="321735"/>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hite tennis shoe&#10;&#10;Description automatically generated with medium confidence">
            <a:extLst>
              <a:ext uri="{FF2B5EF4-FFF2-40B4-BE49-F238E27FC236}">
                <a16:creationId xmlns:a16="http://schemas.microsoft.com/office/drawing/2014/main" id="{CA0CC081-356A-A0DF-EDE1-AF7E557FEFB4}"/>
              </a:ext>
            </a:extLst>
          </p:cNvPr>
          <p:cNvPicPr>
            <a:picLocks noChangeAspect="1"/>
          </p:cNvPicPr>
          <p:nvPr/>
        </p:nvPicPr>
        <p:blipFill>
          <a:blip r:embed="rId4" cstate="print">
            <a:extLst>
              <a:ext uri="{28A0092B-C50C-407E-A947-70E740481C1C}">
                <a14:useLocalDpi xmlns:a14="http://schemas.microsoft.com/office/drawing/2010/main" val="0"/>
              </a:ext>
            </a:extLst>
          </a:blip>
          <a:srcRect t="6636" b="13759"/>
          <a:stretch/>
        </p:blipFill>
        <p:spPr>
          <a:xfrm>
            <a:off x="8086176" y="321734"/>
            <a:ext cx="3797984" cy="2010550"/>
          </a:xfrm>
          <a:prstGeom prst="rect">
            <a:avLst/>
          </a:prstGeom>
        </p:spPr>
      </p:pic>
      <p:pic>
        <p:nvPicPr>
          <p:cNvPr id="2052" name="Picture 4" descr="puzzled by torn women's clothing found ...">
            <a:extLst>
              <a:ext uri="{FF2B5EF4-FFF2-40B4-BE49-F238E27FC236}">
                <a16:creationId xmlns:a16="http://schemas.microsoft.com/office/drawing/2014/main" id="{DE3A39B2-B807-2BB0-647A-EA206DA8F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090" r="-1" b="16291"/>
          <a:stretch/>
        </p:blipFill>
        <p:spPr bwMode="auto">
          <a:xfrm>
            <a:off x="307840" y="2423723"/>
            <a:ext cx="379476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239 Bloody Cloth Royalty-Free Images ...">
            <a:extLst>
              <a:ext uri="{FF2B5EF4-FFF2-40B4-BE49-F238E27FC236}">
                <a16:creationId xmlns:a16="http://schemas.microsoft.com/office/drawing/2014/main" id="{F8DBE2FF-1A47-1691-C115-96281EF8FF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3991" r="3" b="5162"/>
          <a:stretch/>
        </p:blipFill>
        <p:spPr bwMode="auto">
          <a:xfrm>
            <a:off x="4190180" y="2422095"/>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amaged Clothing | Forensic Evidence ...">
            <a:extLst>
              <a:ext uri="{FF2B5EF4-FFF2-40B4-BE49-F238E27FC236}">
                <a16:creationId xmlns:a16="http://schemas.microsoft.com/office/drawing/2014/main" id="{E066A301-B32A-E5E2-DB14-E1A762C885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10822" r="-1" b="9559"/>
          <a:stretch/>
        </p:blipFill>
        <p:spPr bwMode="auto">
          <a:xfrm>
            <a:off x="8093394" y="2422097"/>
            <a:ext cx="379476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CDCA0B3-A3D6-66AF-DE4C-1BA1175E1A6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29744" y="119743"/>
            <a:ext cx="3731627" cy="760759"/>
          </a:xfrm>
          <a:prstGeom prst="rect">
            <a:avLst/>
          </a:prstGeom>
          <a:noFill/>
          <a:ln>
            <a:noFill/>
          </a:ln>
        </p:spPr>
      </p:pic>
    </p:spTree>
    <p:extLst>
      <p:ext uri="{BB962C8B-B14F-4D97-AF65-F5344CB8AC3E}">
        <p14:creationId xmlns:p14="http://schemas.microsoft.com/office/powerpoint/2010/main" val="300731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57D936-20A7-6CC6-79F6-6BB7C3F13C9F}"/>
              </a:ext>
            </a:extLst>
          </p:cNvPr>
          <p:cNvSpPr>
            <a:spLocks noGrp="1"/>
          </p:cNvSpPr>
          <p:nvPr>
            <p:ph type="title"/>
          </p:nvPr>
        </p:nvSpPr>
        <p:spPr>
          <a:xfrm>
            <a:off x="304800" y="1"/>
            <a:ext cx="11049000" cy="1121228"/>
          </a:xfrm>
          <a:solidFill>
            <a:schemeClr val="accent1">
              <a:lumMod val="20000"/>
              <a:lumOff val="80000"/>
            </a:schemeClr>
          </a:solidFill>
        </p:spPr>
        <p:txBody>
          <a:bodyPr/>
          <a:lstStyle/>
          <a:p>
            <a:r>
              <a:rPr lang="en-ZA" sz="4400" kern="100" dirty="0">
                <a:effectLst/>
                <a:latin typeface="Aptos" panose="020B0004020202020204" pitchFamily="34" charset="0"/>
                <a:ea typeface="Aptos" panose="020B0004020202020204" pitchFamily="34" charset="0"/>
                <a:cs typeface="Times New Roman" panose="02020603050405020304" pitchFamily="18" charset="0"/>
              </a:rPr>
              <a:t>Forensic evidence begins at the crime scene</a:t>
            </a:r>
            <a:endParaRPr lang="en-ZA" dirty="0"/>
          </a:p>
        </p:txBody>
      </p:sp>
      <p:sp>
        <p:nvSpPr>
          <p:cNvPr id="6" name="Content Placeholder 5">
            <a:extLst>
              <a:ext uri="{FF2B5EF4-FFF2-40B4-BE49-F238E27FC236}">
                <a16:creationId xmlns:a16="http://schemas.microsoft.com/office/drawing/2014/main" id="{9B2D988B-2D60-3DFB-8212-460EBF5F7828}"/>
              </a:ext>
            </a:extLst>
          </p:cNvPr>
          <p:cNvSpPr>
            <a:spLocks noGrp="1"/>
          </p:cNvSpPr>
          <p:nvPr>
            <p:ph idx="1"/>
          </p:nvPr>
        </p:nvSpPr>
        <p:spPr>
          <a:xfrm>
            <a:off x="152401" y="1317171"/>
            <a:ext cx="11800114" cy="5540828"/>
          </a:xfrm>
        </p:spPr>
        <p:txBody>
          <a:bodyPr>
            <a:normAutofit/>
          </a:bodyPr>
          <a:lstStyle/>
          <a:p>
            <a:r>
              <a:rPr lang="en-ZA" kern="100" dirty="0">
                <a:effectLst/>
                <a:latin typeface="Aptos" panose="020B0004020202020204" pitchFamily="34" charset="0"/>
                <a:ea typeface="Aptos" panose="020B0004020202020204" pitchFamily="34" charset="0"/>
                <a:cs typeface="Times New Roman" panose="02020603050405020304" pitchFamily="18" charset="0"/>
              </a:rPr>
              <a:t>These pieces of evidence help in reconstructing the sequence of events leading to the femicide, identifying the perpetrator, understanding </a:t>
            </a:r>
            <a:r>
              <a:rPr lang="en-ZA" kern="100" dirty="0">
                <a:latin typeface="Aptos" panose="020B0004020202020204" pitchFamily="34" charset="0"/>
                <a:ea typeface="Aptos" panose="020B0004020202020204" pitchFamily="34" charset="0"/>
                <a:cs typeface="Times New Roman" panose="02020603050405020304" pitchFamily="18" charset="0"/>
              </a:rPr>
              <a:t>the </a:t>
            </a:r>
            <a:r>
              <a:rPr lang="en-ZA" kern="100" dirty="0">
                <a:effectLst/>
                <a:latin typeface="Aptos" panose="020B0004020202020204" pitchFamily="34" charset="0"/>
                <a:ea typeface="Aptos" panose="020B0004020202020204" pitchFamily="34" charset="0"/>
                <a:cs typeface="Times New Roman" panose="02020603050405020304" pitchFamily="18" charset="0"/>
              </a:rPr>
              <a:t> modus operandi</a:t>
            </a:r>
          </a:p>
          <a:p>
            <a:endParaRPr lang="en-ZA" sz="2800" kern="100" dirty="0">
              <a:effectLst/>
              <a:latin typeface="Aptos" panose="020B0004020202020204" pitchFamily="34" charset="0"/>
              <a:ea typeface="Aptos" panose="020B0004020202020204" pitchFamily="34" charset="0"/>
              <a:cs typeface="Times New Roman" panose="02020603050405020304" pitchFamily="18" charset="0"/>
            </a:endParaRPr>
          </a:p>
          <a:p>
            <a:r>
              <a:rPr lang="en-ZA" sz="2800" kern="100" dirty="0">
                <a:effectLst/>
                <a:latin typeface="Aptos" panose="020B0004020202020204" pitchFamily="34" charset="0"/>
                <a:ea typeface="Aptos" panose="020B0004020202020204" pitchFamily="34" charset="0"/>
                <a:cs typeface="Times New Roman" panose="02020603050405020304" pitchFamily="18" charset="0"/>
              </a:rPr>
              <a:t>Forensic data can be </a:t>
            </a:r>
            <a:r>
              <a:rPr lang="en-ZA" sz="2800" kern="100" dirty="0" err="1">
                <a:effectLst/>
                <a:latin typeface="Aptos" panose="020B0004020202020204" pitchFamily="34" charset="0"/>
                <a:ea typeface="Aptos" panose="020B0004020202020204" pitchFamily="34" charset="0"/>
                <a:cs typeface="Times New Roman" panose="02020603050405020304" pitchFamily="18" charset="0"/>
              </a:rPr>
              <a:t>analyzed</a:t>
            </a:r>
            <a:r>
              <a:rPr lang="en-ZA" sz="2800" kern="100" dirty="0">
                <a:effectLst/>
                <a:latin typeface="Aptos" panose="020B0004020202020204" pitchFamily="34" charset="0"/>
                <a:ea typeface="Aptos" panose="020B0004020202020204" pitchFamily="34" charset="0"/>
                <a:cs typeface="Times New Roman" panose="02020603050405020304" pitchFamily="18" charset="0"/>
              </a:rPr>
              <a:t> to identify patterns and trends in femicide cases. </a:t>
            </a:r>
          </a:p>
          <a:p>
            <a:r>
              <a:rPr lang="en-ZA" sz="2800" kern="100" dirty="0">
                <a:effectLst/>
                <a:latin typeface="Aptos" panose="020B0004020202020204" pitchFamily="34" charset="0"/>
                <a:ea typeface="Aptos" panose="020B0004020202020204" pitchFamily="34" charset="0"/>
                <a:cs typeface="Times New Roman" panose="02020603050405020304" pitchFamily="18" charset="0"/>
              </a:rPr>
              <a:t>This involves studying previous incidents to recognize common factors such as methods of killing, locations, and victim profiles. </a:t>
            </a:r>
          </a:p>
          <a:p>
            <a:r>
              <a:rPr lang="en-ZA" sz="2800" kern="100" dirty="0">
                <a:effectLst/>
                <a:latin typeface="Aptos" panose="020B0004020202020204" pitchFamily="34" charset="0"/>
                <a:ea typeface="Aptos" panose="020B0004020202020204" pitchFamily="34" charset="0"/>
                <a:cs typeface="Times New Roman" panose="02020603050405020304" pitchFamily="18" charset="0"/>
              </a:rPr>
              <a:t>Such analysis can help in predicting potential risks and formulating preventive measures.</a:t>
            </a:r>
          </a:p>
          <a:p>
            <a:endParaRPr lang="en-ZA"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pic>
        <p:nvPicPr>
          <p:cNvPr id="2" name="Picture 1">
            <a:extLst>
              <a:ext uri="{FF2B5EF4-FFF2-40B4-BE49-F238E27FC236}">
                <a16:creationId xmlns:a16="http://schemas.microsoft.com/office/drawing/2014/main" id="{004A80DA-FA85-8EEA-0792-F779D765434F}"/>
              </a:ext>
            </a:extLst>
          </p:cNvPr>
          <p:cNvPicPr>
            <a:picLocks noChangeAspect="1"/>
          </p:cNvPicPr>
          <p:nvPr/>
        </p:nvPicPr>
        <p:blipFill>
          <a:blip r:embed="rId2"/>
          <a:stretch>
            <a:fillRect/>
          </a:stretch>
        </p:blipFill>
        <p:spPr>
          <a:xfrm>
            <a:off x="8080957" y="5892186"/>
            <a:ext cx="3737172" cy="755970"/>
          </a:xfrm>
          <a:prstGeom prst="rect">
            <a:avLst/>
          </a:prstGeom>
        </p:spPr>
      </p:pic>
    </p:spTree>
    <p:extLst>
      <p:ext uri="{BB962C8B-B14F-4D97-AF65-F5344CB8AC3E}">
        <p14:creationId xmlns:p14="http://schemas.microsoft.com/office/powerpoint/2010/main" val="138235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E32C7-4FB7-BC9D-F1EE-282281312AF5}"/>
              </a:ext>
            </a:extLst>
          </p:cNvPr>
          <p:cNvSpPr>
            <a:spLocks noGrp="1"/>
          </p:cNvSpPr>
          <p:nvPr>
            <p:ph type="title"/>
          </p:nvPr>
        </p:nvSpPr>
        <p:spPr>
          <a:xfrm>
            <a:off x="195616" y="136525"/>
            <a:ext cx="11896301" cy="917716"/>
          </a:xfrm>
          <a:solidFill>
            <a:schemeClr val="accent5">
              <a:lumMod val="60000"/>
              <a:lumOff val="40000"/>
            </a:schemeClr>
          </a:solidFill>
        </p:spPr>
        <p:txBody>
          <a:bodyPr>
            <a:normAutofit fontScale="90000"/>
          </a:bodyPr>
          <a:lstStyle/>
          <a:p>
            <a:r>
              <a:rPr lang="en-ZA" b="1" dirty="0"/>
              <a:t>Prosecution can be improved through Forensic evidence </a:t>
            </a:r>
          </a:p>
        </p:txBody>
      </p:sp>
      <p:sp>
        <p:nvSpPr>
          <p:cNvPr id="3" name="Content Placeholder 2">
            <a:extLst>
              <a:ext uri="{FF2B5EF4-FFF2-40B4-BE49-F238E27FC236}">
                <a16:creationId xmlns:a16="http://schemas.microsoft.com/office/drawing/2014/main" id="{01479815-5822-6C79-C319-AE8E1F913947}"/>
              </a:ext>
            </a:extLst>
          </p:cNvPr>
          <p:cNvSpPr>
            <a:spLocks noGrp="1"/>
          </p:cNvSpPr>
          <p:nvPr>
            <p:ph idx="1"/>
          </p:nvPr>
        </p:nvSpPr>
        <p:spPr>
          <a:xfrm>
            <a:off x="95535" y="1054241"/>
            <a:ext cx="11900848" cy="5803759"/>
          </a:xfrm>
        </p:spPr>
        <p:txBody>
          <a:bodyPr>
            <a:noAutofit/>
          </a:bodyPr>
          <a:lstStyle/>
          <a:p>
            <a:r>
              <a:rPr lang="en-ZA" sz="3200" dirty="0">
                <a:effectLst/>
                <a:latin typeface="Aptos" panose="020B0004020202020204" pitchFamily="34" charset="0"/>
                <a:ea typeface="Aptos" panose="020B0004020202020204" pitchFamily="34" charset="0"/>
                <a:cs typeface="Times New Roman" panose="02020603050405020304" pitchFamily="18" charset="0"/>
              </a:rPr>
              <a:t>However, DNA analyses &amp; profiles are not</a:t>
            </a:r>
            <a:r>
              <a:rPr lang="en-ZA" sz="3200" dirty="0">
                <a:latin typeface="Aptos" panose="020B0004020202020204" pitchFamily="34" charset="0"/>
                <a:ea typeface="Aptos" panose="020B0004020202020204" pitchFamily="34" charset="0"/>
                <a:cs typeface="Times New Roman" panose="02020603050405020304" pitchFamily="18" charset="0"/>
              </a:rPr>
              <a:t> </a:t>
            </a:r>
            <a:r>
              <a:rPr lang="en-ZA" sz="3200" dirty="0">
                <a:effectLst/>
                <a:latin typeface="Aptos" panose="020B0004020202020204" pitchFamily="34" charset="0"/>
                <a:ea typeface="Aptos" panose="020B0004020202020204" pitchFamily="34" charset="0"/>
                <a:cs typeface="Times New Roman" panose="02020603050405020304" pitchFamily="18" charset="0"/>
              </a:rPr>
              <a:t>understood</a:t>
            </a:r>
          </a:p>
          <a:p>
            <a:r>
              <a:rPr lang="en-ZA" sz="3200" dirty="0">
                <a:effectLst/>
                <a:latin typeface="Aptos" panose="020B0004020202020204" pitchFamily="34" charset="0"/>
                <a:ea typeface="Aptos" panose="020B0004020202020204" pitchFamily="34" charset="0"/>
                <a:cs typeface="Times New Roman" panose="02020603050405020304" pitchFamily="18" charset="0"/>
              </a:rPr>
              <a:t>Perception is that DNA evidence is infallible</a:t>
            </a:r>
            <a:endParaRPr lang="en-ZA" sz="3200" dirty="0">
              <a:latin typeface="Aptos" panose="020B0004020202020204" pitchFamily="34" charset="0"/>
              <a:ea typeface="Aptos" panose="020B0004020202020204" pitchFamily="34" charset="0"/>
              <a:cs typeface="Times New Roman" panose="02020603050405020304" pitchFamily="18" charset="0"/>
            </a:endParaRPr>
          </a:p>
          <a:p>
            <a:r>
              <a:rPr lang="en-ZA" sz="3200" dirty="0">
                <a:effectLst/>
                <a:latin typeface="Aptos" panose="020B0004020202020204" pitchFamily="34" charset="0"/>
                <a:ea typeface="Aptos" panose="020B0004020202020204" pitchFamily="34" charset="0"/>
                <a:cs typeface="Times New Roman" panose="02020603050405020304" pitchFamily="18" charset="0"/>
              </a:rPr>
              <a:t>The initial collection of biological evidence from a crime scene is </a:t>
            </a:r>
            <a:r>
              <a:rPr lang="en-ZA" sz="3200" dirty="0" err="1">
                <a:latin typeface="Aptos" panose="020B0004020202020204" pitchFamily="34" charset="0"/>
                <a:ea typeface="Aptos" panose="020B0004020202020204" pitchFamily="34" charset="0"/>
                <a:cs typeface="Times New Roman" panose="02020603050405020304" pitchFamily="18" charset="0"/>
              </a:rPr>
              <a:t>impt</a:t>
            </a:r>
            <a:r>
              <a:rPr lang="en-ZA" sz="3200" dirty="0">
                <a:latin typeface="Aptos" panose="020B0004020202020204" pitchFamily="34" charset="0"/>
                <a:ea typeface="Aptos" panose="020B0004020202020204" pitchFamily="34" charset="0"/>
                <a:cs typeface="Times New Roman" panose="02020603050405020304" pitchFamily="18" charset="0"/>
              </a:rPr>
              <a:t>. in</a:t>
            </a:r>
            <a:r>
              <a:rPr lang="en-ZA" sz="3200" dirty="0">
                <a:effectLst/>
                <a:latin typeface="Aptos" panose="020B0004020202020204" pitchFamily="34" charset="0"/>
                <a:ea typeface="Aptos" panose="020B0004020202020204" pitchFamily="34" charset="0"/>
                <a:cs typeface="Times New Roman" panose="02020603050405020304" pitchFamily="18" charset="0"/>
              </a:rPr>
              <a:t> maintaining the integrity of DNA evidence: collection, documentation, preservation of evidence</a:t>
            </a:r>
          </a:p>
          <a:p>
            <a:r>
              <a:rPr lang="en-ZA" sz="3200" dirty="0">
                <a:latin typeface="Aptos" panose="020B0004020202020204" pitchFamily="34" charset="0"/>
                <a:ea typeface="Aptos" panose="020B0004020202020204" pitchFamily="34" charset="0"/>
                <a:cs typeface="Times New Roman" panose="02020603050405020304" pitchFamily="18" charset="0"/>
              </a:rPr>
              <a:t>A </a:t>
            </a:r>
            <a:r>
              <a:rPr lang="en-ZA" sz="3200" dirty="0">
                <a:effectLst/>
                <a:latin typeface="Aptos" panose="020B0004020202020204" pitchFamily="34" charset="0"/>
                <a:ea typeface="Aptos" panose="020B0004020202020204" pitchFamily="34" charset="0"/>
                <a:cs typeface="Times New Roman" panose="02020603050405020304" pitchFamily="18" charset="0"/>
              </a:rPr>
              <a:t>sample of  genetic material or DNA has potential for individual identification</a:t>
            </a:r>
            <a:r>
              <a:rPr lang="en-ZA" sz="3200" dirty="0">
                <a:latin typeface="Aptos" panose="020B0004020202020204" pitchFamily="34" charset="0"/>
                <a:ea typeface="Aptos" panose="020B0004020202020204" pitchFamily="34" charset="0"/>
                <a:cs typeface="Times New Roman" panose="02020603050405020304" pitchFamily="18" charset="0"/>
              </a:rPr>
              <a:t> BUT</a:t>
            </a:r>
          </a:p>
          <a:p>
            <a:r>
              <a:rPr lang="en-ZA" sz="3200" kern="100" dirty="0">
                <a:effectLst/>
                <a:latin typeface="Aptos" panose="020B0004020202020204" pitchFamily="34" charset="0"/>
                <a:ea typeface="Aptos" panose="020B0004020202020204" pitchFamily="34" charset="0"/>
                <a:cs typeface="Times New Roman" panose="02020603050405020304" pitchFamily="18" charset="0"/>
              </a:rPr>
              <a:t>The manner in which DNA evidence is interpreted </a:t>
            </a:r>
            <a:r>
              <a:rPr lang="en-ZA" sz="3200" kern="100" dirty="0">
                <a:latin typeface="Aptos" panose="020B0004020202020204" pitchFamily="34" charset="0"/>
                <a:ea typeface="Aptos" panose="020B0004020202020204" pitchFamily="34" charset="0"/>
                <a:cs typeface="Times New Roman" panose="02020603050405020304" pitchFamily="18" charset="0"/>
              </a:rPr>
              <a:t>&amp; </a:t>
            </a:r>
            <a:r>
              <a:rPr lang="en-ZA" sz="3200" kern="100" dirty="0">
                <a:effectLst/>
                <a:latin typeface="Aptos" panose="020B0004020202020204" pitchFamily="34" charset="0"/>
                <a:ea typeface="Aptos" panose="020B0004020202020204" pitchFamily="34" charset="0"/>
                <a:cs typeface="Times New Roman" panose="02020603050405020304" pitchFamily="18" charset="0"/>
              </a:rPr>
              <a:t> presented in court is paramount</a:t>
            </a:r>
            <a:r>
              <a:rPr lang="en-ZA" sz="3200" kern="100" dirty="0">
                <a:latin typeface="Aptos" panose="020B0004020202020204" pitchFamily="34" charset="0"/>
                <a:ea typeface="Aptos" panose="020B0004020202020204" pitchFamily="34" charset="0"/>
                <a:cs typeface="Times New Roman" panose="02020603050405020304" pitchFamily="18" charset="0"/>
              </a:rPr>
              <a:t>: ensure </a:t>
            </a:r>
            <a:r>
              <a:rPr lang="en-ZA" sz="3200" kern="100" dirty="0">
                <a:effectLst/>
                <a:latin typeface="Aptos" panose="020B0004020202020204" pitchFamily="34" charset="0"/>
                <a:ea typeface="Aptos" panose="020B0004020202020204" pitchFamily="34" charset="0"/>
                <a:cs typeface="Times New Roman" panose="02020603050405020304" pitchFamily="18" charset="0"/>
              </a:rPr>
              <a:t>principles of justice, fairness,  scientific reliability</a:t>
            </a:r>
          </a:p>
          <a:p>
            <a:endParaRPr lang="en-ZA" sz="24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5F23429B-B788-EF32-641F-BDF7E4385E36}"/>
              </a:ext>
            </a:extLst>
          </p:cNvPr>
          <p:cNvSpPr>
            <a:spLocks noGrp="1"/>
          </p:cNvSpPr>
          <p:nvPr>
            <p:ph type="sldNum" sz="quarter" idx="12"/>
          </p:nvPr>
        </p:nvSpPr>
        <p:spPr>
          <a:xfrm>
            <a:off x="8610600" y="6356350"/>
            <a:ext cx="2743200" cy="365125"/>
          </a:xfrm>
        </p:spPr>
        <p:txBody>
          <a:bodyPr>
            <a:normAutofit/>
          </a:bodyPr>
          <a:lstStyle/>
          <a:p>
            <a:pPr>
              <a:spcAft>
                <a:spcPts val="600"/>
              </a:spcAft>
            </a:pPr>
            <a:fld id="{E7CC1137-D5B9-4B23-A47D-102BA1C0BF57}" type="slidenum">
              <a:rPr lang="en-GB" smtClean="0"/>
              <a:pPr>
                <a:spcAft>
                  <a:spcPts val="600"/>
                </a:spcAft>
              </a:pPr>
              <a:t>14</a:t>
            </a:fld>
            <a:endParaRPr lang="en-GB"/>
          </a:p>
        </p:txBody>
      </p:sp>
      <p:pic>
        <p:nvPicPr>
          <p:cNvPr id="5" name="Picture 4">
            <a:extLst>
              <a:ext uri="{FF2B5EF4-FFF2-40B4-BE49-F238E27FC236}">
                <a16:creationId xmlns:a16="http://schemas.microsoft.com/office/drawing/2014/main" id="{B2F44632-DB09-88AA-50CD-BB8DE90E1D5E}"/>
              </a:ext>
            </a:extLst>
          </p:cNvPr>
          <p:cNvPicPr>
            <a:picLocks noChangeAspect="1"/>
          </p:cNvPicPr>
          <p:nvPr/>
        </p:nvPicPr>
        <p:blipFill>
          <a:blip r:embed="rId3"/>
          <a:stretch>
            <a:fillRect/>
          </a:stretch>
        </p:blipFill>
        <p:spPr>
          <a:xfrm>
            <a:off x="7504014" y="5965505"/>
            <a:ext cx="3737172" cy="755970"/>
          </a:xfrm>
          <a:prstGeom prst="rect">
            <a:avLst/>
          </a:prstGeom>
        </p:spPr>
      </p:pic>
    </p:spTree>
    <p:extLst>
      <p:ext uri="{BB962C8B-B14F-4D97-AF65-F5344CB8AC3E}">
        <p14:creationId xmlns:p14="http://schemas.microsoft.com/office/powerpoint/2010/main" val="116242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07D90-9DEB-86B8-2129-0EDB83555DDC}"/>
              </a:ext>
            </a:extLst>
          </p:cNvPr>
          <p:cNvSpPr>
            <a:spLocks noGrp="1"/>
          </p:cNvSpPr>
          <p:nvPr>
            <p:ph type="title"/>
          </p:nvPr>
        </p:nvSpPr>
        <p:spPr>
          <a:xfrm>
            <a:off x="213360" y="1"/>
            <a:ext cx="11140440" cy="772885"/>
          </a:xfrm>
          <a:solidFill>
            <a:schemeClr val="tx2">
              <a:lumMod val="10000"/>
              <a:lumOff val="90000"/>
            </a:schemeClr>
          </a:solidFill>
        </p:spPr>
        <p:txBody>
          <a:bodyPr/>
          <a:lstStyle/>
          <a:p>
            <a:r>
              <a:rPr lang="en-GB" dirty="0"/>
              <a:t>Chain of custody of forensic evidence</a:t>
            </a:r>
          </a:p>
        </p:txBody>
      </p:sp>
      <p:sp>
        <p:nvSpPr>
          <p:cNvPr id="3" name="Content Placeholder 2">
            <a:extLst>
              <a:ext uri="{FF2B5EF4-FFF2-40B4-BE49-F238E27FC236}">
                <a16:creationId xmlns:a16="http://schemas.microsoft.com/office/drawing/2014/main" id="{43669050-AE2D-8002-71FD-41F6F50F9C83}"/>
              </a:ext>
            </a:extLst>
          </p:cNvPr>
          <p:cNvSpPr>
            <a:spLocks noGrp="1"/>
          </p:cNvSpPr>
          <p:nvPr>
            <p:ph idx="1"/>
          </p:nvPr>
        </p:nvSpPr>
        <p:spPr>
          <a:xfrm>
            <a:off x="0" y="881743"/>
            <a:ext cx="5780314" cy="5839732"/>
          </a:xfrm>
        </p:spPr>
        <p:txBody>
          <a:bodyPr>
            <a:normAutofit fontScale="92500"/>
          </a:bodyPr>
          <a:lstStyle/>
          <a:p>
            <a:r>
              <a:rPr lang="en-GB" dirty="0"/>
              <a:t>Chain of custody procedures in the handling of forensic evidence from the crime scene to court.</a:t>
            </a:r>
          </a:p>
          <a:p>
            <a:pPr lvl="1"/>
            <a:r>
              <a:rPr lang="en-GB" dirty="0"/>
              <a:t>Packaging &amp; labelling</a:t>
            </a:r>
          </a:p>
          <a:p>
            <a:r>
              <a:rPr lang="en-GB" dirty="0"/>
              <a:t>Record-keeping requirements:</a:t>
            </a:r>
          </a:p>
          <a:p>
            <a:pPr lvl="1"/>
            <a:r>
              <a:rPr lang="en-GB" dirty="0"/>
              <a:t>completion of exhibit labels, continuity logs, </a:t>
            </a:r>
          </a:p>
          <a:p>
            <a:pPr lvl="1"/>
            <a:r>
              <a:rPr lang="en-GB" dirty="0"/>
              <a:t>Note- taking to ensure that a recovered item is clearly identified at all stages of the chain.</a:t>
            </a:r>
          </a:p>
          <a:p>
            <a:r>
              <a:rPr lang="en-GB" dirty="0"/>
              <a:t>Issues associated with the maintenance of the chain of custody of evidence, including poor labelling,  missing information. </a:t>
            </a:r>
          </a:p>
          <a:p>
            <a:r>
              <a:rPr lang="en-GB" dirty="0" err="1"/>
              <a:t>Eg.</a:t>
            </a:r>
            <a:r>
              <a:rPr lang="en-GB" dirty="0"/>
              <a:t> of chain of custody practices</a:t>
            </a:r>
          </a:p>
        </p:txBody>
      </p:sp>
      <p:sp>
        <p:nvSpPr>
          <p:cNvPr id="6" name="Slide Number Placeholder 5">
            <a:extLst>
              <a:ext uri="{FF2B5EF4-FFF2-40B4-BE49-F238E27FC236}">
                <a16:creationId xmlns:a16="http://schemas.microsoft.com/office/drawing/2014/main" id="{B9F6488F-0947-E1C6-D465-ACB1441756BF}"/>
              </a:ext>
            </a:extLst>
          </p:cNvPr>
          <p:cNvSpPr>
            <a:spLocks noGrp="1"/>
          </p:cNvSpPr>
          <p:nvPr>
            <p:ph type="sldNum" sz="quarter" idx="12"/>
          </p:nvPr>
        </p:nvSpPr>
        <p:spPr/>
        <p:txBody>
          <a:bodyPr/>
          <a:lstStyle/>
          <a:p>
            <a:fld id="{E7CC1137-D5B9-4B23-A47D-102BA1C0BF57}" type="slidenum">
              <a:rPr lang="en-GB" smtClean="0"/>
              <a:t>15</a:t>
            </a:fld>
            <a:endParaRPr lang="en-GB"/>
          </a:p>
        </p:txBody>
      </p:sp>
      <p:pic>
        <p:nvPicPr>
          <p:cNvPr id="8" name="Picture 7">
            <a:extLst>
              <a:ext uri="{FF2B5EF4-FFF2-40B4-BE49-F238E27FC236}">
                <a16:creationId xmlns:a16="http://schemas.microsoft.com/office/drawing/2014/main" id="{A2669621-CB6A-9D21-FCE5-6201F277DEA9}"/>
              </a:ext>
            </a:extLst>
          </p:cNvPr>
          <p:cNvPicPr>
            <a:picLocks noChangeAspect="1"/>
          </p:cNvPicPr>
          <p:nvPr/>
        </p:nvPicPr>
        <p:blipFill>
          <a:blip r:embed="rId3"/>
          <a:stretch>
            <a:fillRect/>
          </a:stretch>
        </p:blipFill>
        <p:spPr>
          <a:xfrm>
            <a:off x="5780314" y="881743"/>
            <a:ext cx="6198326" cy="5728063"/>
          </a:xfrm>
          <a:prstGeom prst="rect">
            <a:avLst/>
          </a:prstGeom>
        </p:spPr>
      </p:pic>
      <p:pic>
        <p:nvPicPr>
          <p:cNvPr id="4" name="Picture 3">
            <a:extLst>
              <a:ext uri="{FF2B5EF4-FFF2-40B4-BE49-F238E27FC236}">
                <a16:creationId xmlns:a16="http://schemas.microsoft.com/office/drawing/2014/main" id="{8ADB0245-AC9D-82AD-6245-AD027C99EF04}"/>
              </a:ext>
            </a:extLst>
          </p:cNvPr>
          <p:cNvPicPr>
            <a:picLocks noChangeAspect="1"/>
          </p:cNvPicPr>
          <p:nvPr/>
        </p:nvPicPr>
        <p:blipFill>
          <a:blip r:embed="rId4"/>
          <a:stretch>
            <a:fillRect/>
          </a:stretch>
        </p:blipFill>
        <p:spPr>
          <a:xfrm>
            <a:off x="8113614" y="5782942"/>
            <a:ext cx="3737172" cy="755970"/>
          </a:xfrm>
          <a:prstGeom prst="rect">
            <a:avLst/>
          </a:prstGeom>
        </p:spPr>
      </p:pic>
    </p:spTree>
    <p:extLst>
      <p:ext uri="{BB962C8B-B14F-4D97-AF65-F5344CB8AC3E}">
        <p14:creationId xmlns:p14="http://schemas.microsoft.com/office/powerpoint/2010/main" val="43375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B8757-5E30-C2F4-CDF7-96F556013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F332A-D961-753C-2FFB-DE971AD6402A}"/>
              </a:ext>
            </a:extLst>
          </p:cNvPr>
          <p:cNvSpPr>
            <a:spLocks noGrp="1"/>
          </p:cNvSpPr>
          <p:nvPr>
            <p:ph type="title"/>
          </p:nvPr>
        </p:nvSpPr>
        <p:spPr>
          <a:xfrm>
            <a:off x="232012" y="18289"/>
            <a:ext cx="11121788" cy="1425361"/>
          </a:xfrm>
          <a:solidFill>
            <a:schemeClr val="accent5">
              <a:lumMod val="60000"/>
              <a:lumOff val="40000"/>
            </a:schemeClr>
          </a:solidFill>
        </p:spPr>
        <p:txBody>
          <a:bodyPr>
            <a:normAutofit/>
          </a:bodyPr>
          <a:lstStyle/>
          <a:p>
            <a:r>
              <a:rPr lang="en-ZA" sz="4200" kern="100" dirty="0">
                <a:latin typeface="Aptos" panose="020B0004020202020204" pitchFamily="34" charset="0"/>
                <a:ea typeface="Aptos" panose="020B0004020202020204" pitchFamily="34" charset="0"/>
                <a:cs typeface="Times New Roman" panose="02020603050405020304" pitchFamily="18" charset="0"/>
              </a:rPr>
              <a:t>P</a:t>
            </a:r>
            <a:r>
              <a:rPr lang="en-ZA" sz="4200" kern="100" dirty="0">
                <a:effectLst/>
                <a:latin typeface="Aptos" panose="020B0004020202020204" pitchFamily="34" charset="0"/>
                <a:ea typeface="Aptos" panose="020B0004020202020204" pitchFamily="34" charset="0"/>
                <a:cs typeface="Times New Roman" panose="02020603050405020304" pitchFamily="18" charset="0"/>
              </a:rPr>
              <a:t>rofiling &amp; presentation in court: Shortcomings and solutions</a:t>
            </a:r>
            <a:endParaRPr lang="en-ZA" sz="4200" dirty="0"/>
          </a:p>
        </p:txBody>
      </p:sp>
      <p:sp>
        <p:nvSpPr>
          <p:cNvPr id="3" name="Content Placeholder 2">
            <a:extLst>
              <a:ext uri="{FF2B5EF4-FFF2-40B4-BE49-F238E27FC236}">
                <a16:creationId xmlns:a16="http://schemas.microsoft.com/office/drawing/2014/main" id="{5FF7DE06-A612-730A-E0AF-CC6E0DC4F3F8}"/>
              </a:ext>
            </a:extLst>
          </p:cNvPr>
          <p:cNvSpPr>
            <a:spLocks noGrp="1"/>
          </p:cNvSpPr>
          <p:nvPr>
            <p:ph idx="1"/>
          </p:nvPr>
        </p:nvSpPr>
        <p:spPr>
          <a:xfrm>
            <a:off x="95535" y="1443650"/>
            <a:ext cx="11969086" cy="5539362"/>
          </a:xfrm>
        </p:spPr>
        <p:txBody>
          <a:bodyPr>
            <a:normAutofit/>
          </a:bodyPr>
          <a:lstStyle/>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DNA evidence may be used to address </a:t>
            </a:r>
            <a:r>
              <a:rPr lang="en-ZA" sz="3200" kern="100" dirty="0">
                <a:latin typeface="Aptos" panose="020B0004020202020204" pitchFamily="34" charset="0"/>
                <a:ea typeface="Aptos" panose="020B0004020202020204" pitchFamily="34" charset="0"/>
                <a:cs typeface="Times New Roman" panose="02020603050405020304" pitchFamily="18" charset="0"/>
              </a:rPr>
              <a:t>4 </a:t>
            </a:r>
            <a:r>
              <a:rPr lang="en-ZA" sz="3200" kern="100" dirty="0">
                <a:effectLst/>
                <a:latin typeface="Aptos" panose="020B0004020202020204" pitchFamily="34" charset="0"/>
                <a:ea typeface="Aptos" panose="020B0004020202020204" pitchFamily="34" charset="0"/>
                <a:cs typeface="Times New Roman" panose="02020603050405020304" pitchFamily="18" charset="0"/>
              </a:rPr>
              <a:t>levels  in a criminal case, namely source, sub-source, activity and offence</a:t>
            </a:r>
            <a:r>
              <a:rPr lang="en-ZA" sz="3200" kern="100" dirty="0">
                <a:latin typeface="Aptos" panose="020B0004020202020204" pitchFamily="34" charset="0"/>
                <a:ea typeface="Aptos" panose="020B0004020202020204" pitchFamily="34" charset="0"/>
                <a:cs typeface="Times New Roman" panose="02020603050405020304" pitchFamily="18" charset="0"/>
              </a:rPr>
              <a:t>, addressing </a:t>
            </a:r>
            <a:r>
              <a:rPr lang="en-ZA" sz="3200" kern="100" dirty="0">
                <a:effectLst/>
                <a:latin typeface="Aptos" panose="020B0004020202020204" pitchFamily="34" charset="0"/>
                <a:ea typeface="Aptos" panose="020B0004020202020204" pitchFamily="34" charset="0"/>
                <a:cs typeface="Times New Roman" panose="02020603050405020304" pitchFamily="18" charset="0"/>
              </a:rPr>
              <a:t>the following questions in a rape case: </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a) Source level: Is the accused the source of the </a:t>
            </a:r>
            <a:r>
              <a:rPr lang="en-ZA" sz="3200" kern="100" dirty="0">
                <a:latin typeface="Aptos" panose="020B0004020202020204" pitchFamily="34" charset="0"/>
                <a:ea typeface="Aptos" panose="020B0004020202020204" pitchFamily="34" charset="0"/>
                <a:cs typeface="Times New Roman" panose="02020603050405020304" pitchFamily="18" charset="0"/>
              </a:rPr>
              <a:t>forensic evidence</a:t>
            </a:r>
            <a:r>
              <a:rPr lang="en-ZA" sz="3200" kern="100" dirty="0">
                <a:effectLst/>
                <a:latin typeface="Aptos" panose="020B0004020202020204" pitchFamily="34" charset="0"/>
                <a:ea typeface="Aptos" panose="020B0004020202020204" pitchFamily="34" charset="0"/>
                <a:cs typeface="Times New Roman" panose="02020603050405020304" pitchFamily="18" charset="0"/>
              </a:rPr>
              <a:t> found at the crime scene? </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b) Sub-source level: Is the DNA found at the scene or in the victim's vagina DNA from semen of the accused or other cellular material?</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c) Activity level: Did the accused have intercourse with the victim?</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d) Offence: Did the accused rape the victim? </a:t>
            </a:r>
          </a:p>
          <a:p>
            <a:endParaRPr lang="en-ZA" sz="1400" dirty="0"/>
          </a:p>
        </p:txBody>
      </p:sp>
      <p:sp>
        <p:nvSpPr>
          <p:cNvPr id="4" name="Slide Number Placeholder 3">
            <a:extLst>
              <a:ext uri="{FF2B5EF4-FFF2-40B4-BE49-F238E27FC236}">
                <a16:creationId xmlns:a16="http://schemas.microsoft.com/office/drawing/2014/main" id="{B9B8FF10-E898-336D-4D6B-4A5A64C99D69}"/>
              </a:ext>
            </a:extLst>
          </p:cNvPr>
          <p:cNvSpPr>
            <a:spLocks noGrp="1"/>
          </p:cNvSpPr>
          <p:nvPr>
            <p:ph type="sldNum" sz="quarter" idx="12"/>
          </p:nvPr>
        </p:nvSpPr>
        <p:spPr>
          <a:xfrm>
            <a:off x="8610600" y="6356350"/>
            <a:ext cx="2743200" cy="365125"/>
          </a:xfrm>
        </p:spPr>
        <p:txBody>
          <a:bodyPr>
            <a:normAutofit/>
          </a:bodyPr>
          <a:lstStyle/>
          <a:p>
            <a:pPr>
              <a:spcAft>
                <a:spcPts val="600"/>
              </a:spcAft>
            </a:pPr>
            <a:fld id="{E7CC1137-D5B9-4B23-A47D-102BA1C0BF57}" type="slidenum">
              <a:rPr lang="en-GB" smtClean="0"/>
              <a:pPr>
                <a:spcAft>
                  <a:spcPts val="600"/>
                </a:spcAft>
              </a:pPr>
              <a:t>16</a:t>
            </a:fld>
            <a:endParaRPr lang="en-GB"/>
          </a:p>
        </p:txBody>
      </p:sp>
      <p:pic>
        <p:nvPicPr>
          <p:cNvPr id="5" name="Picture 4">
            <a:extLst>
              <a:ext uri="{FF2B5EF4-FFF2-40B4-BE49-F238E27FC236}">
                <a16:creationId xmlns:a16="http://schemas.microsoft.com/office/drawing/2014/main" id="{F7D53174-FAE3-FD8E-5624-B78DD26F7A4C}"/>
              </a:ext>
            </a:extLst>
          </p:cNvPr>
          <p:cNvPicPr>
            <a:picLocks noChangeAspect="1"/>
          </p:cNvPicPr>
          <p:nvPr/>
        </p:nvPicPr>
        <p:blipFill>
          <a:blip r:embed="rId2"/>
          <a:stretch>
            <a:fillRect/>
          </a:stretch>
        </p:blipFill>
        <p:spPr>
          <a:xfrm>
            <a:off x="8327449" y="6083741"/>
            <a:ext cx="3737172" cy="755970"/>
          </a:xfrm>
          <a:prstGeom prst="rect">
            <a:avLst/>
          </a:prstGeom>
        </p:spPr>
      </p:pic>
    </p:spTree>
    <p:extLst>
      <p:ext uri="{BB962C8B-B14F-4D97-AF65-F5344CB8AC3E}">
        <p14:creationId xmlns:p14="http://schemas.microsoft.com/office/powerpoint/2010/main" val="90397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A2B6-062B-2942-9FA4-155395089D8D}"/>
              </a:ext>
            </a:extLst>
          </p:cNvPr>
          <p:cNvSpPr>
            <a:spLocks noGrp="1"/>
          </p:cNvSpPr>
          <p:nvPr>
            <p:ph type="title"/>
          </p:nvPr>
        </p:nvSpPr>
        <p:spPr>
          <a:xfrm>
            <a:off x="325242" y="1"/>
            <a:ext cx="11439128" cy="1349828"/>
          </a:xfrm>
          <a:solidFill>
            <a:schemeClr val="accent5">
              <a:lumMod val="60000"/>
              <a:lumOff val="40000"/>
            </a:schemeClr>
          </a:solidFill>
        </p:spPr>
        <p:txBody>
          <a:bodyPr anchor="b">
            <a:normAutofit/>
          </a:bodyPr>
          <a:lstStyle/>
          <a:p>
            <a:r>
              <a:rPr lang="en-ZA" sz="3400" kern="100" dirty="0">
                <a:effectLst/>
                <a:latin typeface="Aptos" panose="020B0004020202020204" pitchFamily="34" charset="0"/>
                <a:ea typeface="Aptos" panose="020B0004020202020204" pitchFamily="34" charset="0"/>
                <a:cs typeface="Times New Roman" panose="02020603050405020304" pitchFamily="18" charset="0"/>
              </a:rPr>
              <a:t>DNA evidence presented at court is influenced by: </a:t>
            </a:r>
            <a:br>
              <a:rPr lang="en-ZA" sz="3400" kern="100" dirty="0">
                <a:effectLst/>
                <a:latin typeface="Aptos" panose="020B0004020202020204" pitchFamily="34" charset="0"/>
                <a:ea typeface="Aptos" panose="020B0004020202020204" pitchFamily="34" charset="0"/>
                <a:cs typeface="Times New Roman" panose="02020603050405020304" pitchFamily="18" charset="0"/>
              </a:rPr>
            </a:br>
            <a:endParaRPr lang="en-ZA" sz="3400" dirty="0"/>
          </a:p>
        </p:txBody>
      </p:sp>
      <p:pic>
        <p:nvPicPr>
          <p:cNvPr id="16" name="Graphic 15" descr="DNA">
            <a:extLst>
              <a:ext uri="{FF2B5EF4-FFF2-40B4-BE49-F238E27FC236}">
                <a16:creationId xmlns:a16="http://schemas.microsoft.com/office/drawing/2014/main" id="{2E19727A-16DB-A915-8BE9-0062186D5B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Content Placeholder 2">
            <a:extLst>
              <a:ext uri="{FF2B5EF4-FFF2-40B4-BE49-F238E27FC236}">
                <a16:creationId xmlns:a16="http://schemas.microsoft.com/office/drawing/2014/main" id="{7BA33621-AE9A-48DB-A70D-84E928AC6659}"/>
              </a:ext>
            </a:extLst>
          </p:cNvPr>
          <p:cNvSpPr>
            <a:spLocks noGrp="1"/>
          </p:cNvSpPr>
          <p:nvPr>
            <p:ph idx="1"/>
          </p:nvPr>
        </p:nvSpPr>
        <p:spPr>
          <a:xfrm>
            <a:off x="325242" y="1349830"/>
            <a:ext cx="11671139" cy="5371646"/>
          </a:xfrm>
        </p:spPr>
        <p:txBody>
          <a:bodyPr>
            <a:normAutofit/>
          </a:bodyPr>
          <a:lstStyle/>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a) DNA as circumstantial evidence; </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b) whether the sample was properly collected at crime scene,  from    victim/ suspect; </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c)           whether the chain of custody is intact; </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d)           whether the sample was not contaminated in laboratory; </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e) whether the sample, after being received at the forensic laboratory, was properly analysed in line with the appropriate scientific protocols; and </a:t>
            </a:r>
          </a:p>
          <a:p>
            <a:pPr>
              <a:spcAft>
                <a:spcPts val="800"/>
              </a:spcAft>
            </a:pPr>
            <a:r>
              <a:rPr lang="en-ZA" sz="3200" kern="100" dirty="0">
                <a:effectLst/>
                <a:latin typeface="Aptos" panose="020B0004020202020204" pitchFamily="34" charset="0"/>
                <a:ea typeface="Aptos" panose="020B0004020202020204" pitchFamily="34" charset="0"/>
                <a:cs typeface="Times New Roman" panose="02020603050405020304" pitchFamily="18" charset="0"/>
              </a:rPr>
              <a:t>f) whether the reading and interpretation were accurate. </a:t>
            </a:r>
          </a:p>
          <a:p>
            <a:endParaRPr lang="en-ZA" sz="700" dirty="0"/>
          </a:p>
        </p:txBody>
      </p:sp>
      <p:sp>
        <p:nvSpPr>
          <p:cNvPr id="4" name="Slide Number Placeholder 3">
            <a:extLst>
              <a:ext uri="{FF2B5EF4-FFF2-40B4-BE49-F238E27FC236}">
                <a16:creationId xmlns:a16="http://schemas.microsoft.com/office/drawing/2014/main" id="{42F334CE-D44F-5095-2531-07F7CA2E621E}"/>
              </a:ext>
            </a:extLst>
          </p:cNvPr>
          <p:cNvSpPr>
            <a:spLocks noGrp="1"/>
          </p:cNvSpPr>
          <p:nvPr>
            <p:ph type="sldNum" sz="quarter" idx="12"/>
          </p:nvPr>
        </p:nvSpPr>
        <p:spPr>
          <a:xfrm>
            <a:off x="8610600" y="6356350"/>
            <a:ext cx="2743200" cy="365125"/>
          </a:xfrm>
        </p:spPr>
        <p:txBody>
          <a:bodyPr>
            <a:normAutofit/>
          </a:bodyPr>
          <a:lstStyle/>
          <a:p>
            <a:pPr>
              <a:spcAft>
                <a:spcPts val="600"/>
              </a:spcAft>
            </a:pPr>
            <a:fld id="{E7CC1137-D5B9-4B23-A47D-102BA1C0BF57}" type="slidenum">
              <a:rPr lang="en-GB" smtClean="0"/>
              <a:pPr>
                <a:spcAft>
                  <a:spcPts val="600"/>
                </a:spcAft>
              </a:pPr>
              <a:t>17</a:t>
            </a:fld>
            <a:endParaRPr lang="en-GB"/>
          </a:p>
        </p:txBody>
      </p:sp>
    </p:spTree>
    <p:extLst>
      <p:ext uri="{BB962C8B-B14F-4D97-AF65-F5344CB8AC3E}">
        <p14:creationId xmlns:p14="http://schemas.microsoft.com/office/powerpoint/2010/main" val="3511081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0D84-86F8-3DDE-FEA8-00C23E9813BB}"/>
              </a:ext>
            </a:extLst>
          </p:cNvPr>
          <p:cNvSpPr>
            <a:spLocks noGrp="1"/>
          </p:cNvSpPr>
          <p:nvPr>
            <p:ph type="title"/>
          </p:nvPr>
        </p:nvSpPr>
        <p:spPr>
          <a:xfrm>
            <a:off x="152400" y="1"/>
            <a:ext cx="11201400" cy="979713"/>
          </a:xfrm>
          <a:solidFill>
            <a:schemeClr val="accent5">
              <a:lumMod val="40000"/>
              <a:lumOff val="60000"/>
            </a:schemeClr>
          </a:solidFill>
        </p:spPr>
        <p:txBody>
          <a:bodyPr/>
          <a:lstStyle/>
          <a:p>
            <a:r>
              <a:rPr lang="en-ZA" dirty="0"/>
              <a:t>Concluding thoughts </a:t>
            </a:r>
          </a:p>
        </p:txBody>
      </p:sp>
      <p:sp>
        <p:nvSpPr>
          <p:cNvPr id="3" name="Content Placeholder 2">
            <a:extLst>
              <a:ext uri="{FF2B5EF4-FFF2-40B4-BE49-F238E27FC236}">
                <a16:creationId xmlns:a16="http://schemas.microsoft.com/office/drawing/2014/main" id="{8A95D7BE-B4ED-DA92-7DBD-BA78F9CBEF27}"/>
              </a:ext>
            </a:extLst>
          </p:cNvPr>
          <p:cNvSpPr>
            <a:spLocks noGrp="1"/>
          </p:cNvSpPr>
          <p:nvPr>
            <p:ph idx="1"/>
          </p:nvPr>
        </p:nvSpPr>
        <p:spPr>
          <a:xfrm>
            <a:off x="232013" y="1119116"/>
            <a:ext cx="11696130" cy="5568287"/>
          </a:xfrm>
        </p:spPr>
        <p:txBody>
          <a:bodyPr>
            <a:noAutofit/>
          </a:bodyPr>
          <a:lstStyle/>
          <a:p>
            <a:r>
              <a:rPr lang="en-ZA" sz="3600" b="1" i="1" dirty="0">
                <a:latin typeface="Aptos" panose="020B0004020202020204" pitchFamily="34" charset="0"/>
                <a:ea typeface="Aptos" panose="020B0004020202020204" pitchFamily="34" charset="0"/>
                <a:cs typeface="Times New Roman" panose="02020603050405020304" pitchFamily="18" charset="0"/>
              </a:rPr>
              <a:t>N</a:t>
            </a:r>
            <a:r>
              <a:rPr lang="en-ZA" sz="3600" b="1" i="1" dirty="0">
                <a:effectLst/>
                <a:latin typeface="Aptos" panose="020B0004020202020204" pitchFamily="34" charset="0"/>
                <a:ea typeface="Aptos" panose="020B0004020202020204" pitchFamily="34" charset="0"/>
                <a:cs typeface="Times New Roman" panose="02020603050405020304" pitchFamily="18" charset="0"/>
              </a:rPr>
              <a:t>o one </a:t>
            </a:r>
            <a:r>
              <a:rPr lang="en-ZA" sz="3600" dirty="0">
                <a:effectLst/>
                <a:latin typeface="Aptos" panose="020B0004020202020204" pitchFamily="34" charset="0"/>
                <a:ea typeface="Aptos" panose="020B0004020202020204" pitchFamily="34" charset="0"/>
                <a:cs typeface="Times New Roman" panose="02020603050405020304" pitchFamily="18" charset="0"/>
              </a:rPr>
              <a:t>can be at a scene without, leaving some trace of their presence </a:t>
            </a:r>
          </a:p>
          <a:p>
            <a:r>
              <a:rPr lang="en-ZA" sz="3600" dirty="0">
                <a:effectLst/>
                <a:latin typeface="Aptos" panose="020B0004020202020204" pitchFamily="34" charset="0"/>
                <a:ea typeface="Aptos" panose="020B0004020202020204" pitchFamily="34" charset="0"/>
                <a:cs typeface="Times New Roman" panose="02020603050405020304" pitchFamily="18" charset="0"/>
              </a:rPr>
              <a:t>Evidence collected at the crime scene and/or from the victim or perpetrator can </a:t>
            </a:r>
            <a:r>
              <a:rPr lang="en-ZA" sz="3600" b="1" i="1" dirty="0">
                <a:latin typeface="Aptos" panose="020B0004020202020204" pitchFamily="34" charset="0"/>
                <a:ea typeface="Aptos" panose="020B0004020202020204" pitchFamily="34" charset="0"/>
                <a:cs typeface="Times New Roman" panose="02020603050405020304" pitchFamily="18" charset="0"/>
              </a:rPr>
              <a:t>collaborate</a:t>
            </a:r>
            <a:r>
              <a:rPr lang="en-ZA" sz="3600" dirty="0">
                <a:latin typeface="Aptos" panose="020B0004020202020204" pitchFamily="34" charset="0"/>
                <a:ea typeface="Aptos" panose="020B0004020202020204" pitchFamily="34" charset="0"/>
                <a:cs typeface="Times New Roman" panose="02020603050405020304" pitchFamily="18" charset="0"/>
              </a:rPr>
              <a:t> a case </a:t>
            </a:r>
            <a:endParaRPr lang="en-ZA" sz="3600" dirty="0">
              <a:effectLst/>
              <a:latin typeface="Aptos" panose="020B0004020202020204" pitchFamily="34" charset="0"/>
              <a:ea typeface="Aptos" panose="020B0004020202020204" pitchFamily="34" charset="0"/>
              <a:cs typeface="Times New Roman" panose="02020603050405020304" pitchFamily="18" charset="0"/>
            </a:endParaRPr>
          </a:p>
          <a:p>
            <a:r>
              <a:rPr lang="en-ZA" sz="3600" dirty="0">
                <a:latin typeface="Aptos" panose="020B0004020202020204" pitchFamily="34" charset="0"/>
                <a:ea typeface="Aptos" panose="020B0004020202020204" pitchFamily="34" charset="0"/>
                <a:cs typeface="Times New Roman" panose="02020603050405020304" pitchFamily="18" charset="0"/>
              </a:rPr>
              <a:t> However, ensure </a:t>
            </a:r>
            <a:r>
              <a:rPr lang="en-ZA" sz="3600" dirty="0">
                <a:effectLst/>
                <a:latin typeface="Aptos" panose="020B0004020202020204" pitchFamily="34" charset="0"/>
                <a:ea typeface="Aptos" panose="020B0004020202020204" pitchFamily="34" charset="0"/>
                <a:cs typeface="Times New Roman" panose="02020603050405020304" pitchFamily="18" charset="0"/>
              </a:rPr>
              <a:t>meticulous </a:t>
            </a:r>
            <a:r>
              <a:rPr lang="en-ZA" sz="3600" b="1" i="1" dirty="0">
                <a:effectLst/>
                <a:latin typeface="Aptos" panose="020B0004020202020204" pitchFamily="34" charset="0"/>
                <a:ea typeface="Aptos" panose="020B0004020202020204" pitchFamily="34" charset="0"/>
                <a:cs typeface="Times New Roman" panose="02020603050405020304" pitchFamily="18" charset="0"/>
              </a:rPr>
              <a:t>procedures</a:t>
            </a:r>
            <a:r>
              <a:rPr lang="en-ZA" sz="3600" dirty="0">
                <a:effectLst/>
                <a:latin typeface="Aptos" panose="020B0004020202020204" pitchFamily="34" charset="0"/>
                <a:ea typeface="Aptos" panose="020B0004020202020204" pitchFamily="34" charset="0"/>
                <a:cs typeface="Times New Roman" panose="02020603050405020304" pitchFamily="18" charset="0"/>
              </a:rPr>
              <a:t> for </a:t>
            </a:r>
            <a:r>
              <a:rPr lang="en-ZA" sz="3600" dirty="0">
                <a:latin typeface="Aptos" panose="020B0004020202020204" pitchFamily="34" charset="0"/>
                <a:ea typeface="Aptos" panose="020B0004020202020204" pitchFamily="34" charset="0"/>
                <a:cs typeface="Times New Roman" panose="02020603050405020304" pitchFamily="18" charset="0"/>
              </a:rPr>
              <a:t>chain of custody, presentation</a:t>
            </a:r>
            <a:endParaRPr lang="en-ZA" sz="3600" dirty="0">
              <a:effectLst/>
              <a:latin typeface="Aptos" panose="020B0004020202020204" pitchFamily="34" charset="0"/>
              <a:ea typeface="Aptos" panose="020B0004020202020204" pitchFamily="34" charset="0"/>
              <a:cs typeface="Times New Roman" panose="02020603050405020304" pitchFamily="18" charset="0"/>
            </a:endParaRPr>
          </a:p>
          <a:p>
            <a:r>
              <a:rPr lang="en-ZA" sz="3600" dirty="0">
                <a:latin typeface="Aptos" panose="020B0004020202020204" pitchFamily="34" charset="0"/>
                <a:ea typeface="Aptos" panose="020B0004020202020204" pitchFamily="34" charset="0"/>
                <a:cs typeface="Times New Roman" panose="02020603050405020304" pitchFamily="18" charset="0"/>
              </a:rPr>
              <a:t>Hence </a:t>
            </a:r>
            <a:r>
              <a:rPr lang="en-ZA" sz="3600" dirty="0">
                <a:effectLst/>
                <a:latin typeface="Aptos" panose="020B0004020202020204" pitchFamily="34" charset="0"/>
                <a:ea typeface="Aptos" panose="020B0004020202020204" pitchFamily="34" charset="0"/>
                <a:cs typeface="Times New Roman" panose="02020603050405020304" pitchFamily="18" charset="0"/>
              </a:rPr>
              <a:t>a </a:t>
            </a:r>
            <a:r>
              <a:rPr lang="en-ZA" sz="3600" b="1" i="1" dirty="0">
                <a:effectLst/>
                <a:latin typeface="Aptos" panose="020B0004020202020204" pitchFamily="34" charset="0"/>
                <a:ea typeface="Aptos" panose="020B0004020202020204" pitchFamily="34" charset="0"/>
                <a:cs typeface="Times New Roman" panose="02020603050405020304" pitchFamily="18" charset="0"/>
              </a:rPr>
              <a:t>SOP </a:t>
            </a:r>
            <a:r>
              <a:rPr lang="en-ZA" sz="3600" b="1" i="1" dirty="0" err="1">
                <a:effectLst/>
                <a:latin typeface="Aptos" panose="020B0004020202020204" pitchFamily="34" charset="0"/>
                <a:ea typeface="Aptos" panose="020B0004020202020204" pitchFamily="34" charset="0"/>
                <a:cs typeface="Times New Roman" panose="02020603050405020304" pitchFamily="18" charset="0"/>
              </a:rPr>
              <a:t>impt</a:t>
            </a:r>
            <a:r>
              <a:rPr lang="en-ZA" sz="3600" dirty="0">
                <a:latin typeface="Aptos" panose="020B0004020202020204" pitchFamily="34" charset="0"/>
                <a:ea typeface="Aptos" panose="020B0004020202020204" pitchFamily="34" charset="0"/>
                <a:cs typeface="Times New Roman" panose="02020603050405020304" pitchFamily="18" charset="0"/>
              </a:rPr>
              <a:t>: R</a:t>
            </a:r>
            <a:r>
              <a:rPr lang="en-ZA" sz="3600" dirty="0">
                <a:effectLst/>
                <a:latin typeface="Aptos" panose="020B0004020202020204" pitchFamily="34" charset="0"/>
                <a:ea typeface="Aptos" panose="020B0004020202020204" pitchFamily="34" charset="0"/>
                <a:cs typeface="Times New Roman" panose="02020603050405020304" pitchFamily="18" charset="0"/>
              </a:rPr>
              <a:t>oles</a:t>
            </a:r>
            <a:r>
              <a:rPr lang="en-ZA" sz="3600" dirty="0">
                <a:latin typeface="Aptos" panose="020B0004020202020204" pitchFamily="34" charset="0"/>
                <a:ea typeface="Aptos" panose="020B0004020202020204" pitchFamily="34" charset="0"/>
                <a:cs typeface="Times New Roman" panose="02020603050405020304" pitchFamily="18" charset="0"/>
              </a:rPr>
              <a:t> &amp; Responsibilities, is useful to</a:t>
            </a:r>
            <a:r>
              <a:rPr lang="en-ZA" sz="3600" dirty="0">
                <a:effectLst/>
                <a:latin typeface="Aptos" panose="020B0004020202020204" pitchFamily="34" charset="0"/>
                <a:ea typeface="Aptos" panose="020B0004020202020204" pitchFamily="34" charset="0"/>
                <a:cs typeface="Times New Roman" panose="02020603050405020304" pitchFamily="18" charset="0"/>
              </a:rPr>
              <a:t> guide procedures on forensic evidence</a:t>
            </a:r>
          </a:p>
          <a:p>
            <a:r>
              <a:rPr lang="en-ZA" sz="3600" b="1" i="1" dirty="0">
                <a:latin typeface="Aptos" panose="020B0004020202020204" pitchFamily="34" charset="0"/>
                <a:ea typeface="Aptos" panose="020B0004020202020204" pitchFamily="34" charset="0"/>
                <a:cs typeface="Times New Roman" panose="02020603050405020304" pitchFamily="18" charset="0"/>
              </a:rPr>
              <a:t>Read</a:t>
            </a:r>
            <a:r>
              <a:rPr lang="en-ZA" sz="3600" dirty="0">
                <a:latin typeface="Aptos" panose="020B0004020202020204" pitchFamily="34" charset="0"/>
                <a:ea typeface="Aptos" panose="020B0004020202020204" pitchFamily="34" charset="0"/>
                <a:cs typeface="Times New Roman" panose="02020603050405020304" pitchFamily="18" charset="0"/>
              </a:rPr>
              <a:t> the UNODC handbook &amp; lets improve it!</a:t>
            </a:r>
            <a:endParaRPr lang="en-ZA" sz="36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30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6341-6A82-9F30-5E20-F10F5DCE1746}"/>
              </a:ext>
            </a:extLst>
          </p:cNvPr>
          <p:cNvSpPr>
            <a:spLocks noGrp="1"/>
          </p:cNvSpPr>
          <p:nvPr>
            <p:ph type="title"/>
          </p:nvPr>
        </p:nvSpPr>
        <p:spPr/>
        <p:txBody>
          <a:bodyPr/>
          <a:lstStyle/>
          <a:p>
            <a:r>
              <a:rPr lang="en-ZA" dirty="0"/>
              <a:t>That’s it! Thank you</a:t>
            </a:r>
          </a:p>
        </p:txBody>
      </p:sp>
      <p:graphicFrame>
        <p:nvGraphicFramePr>
          <p:cNvPr id="6" name="Content Placeholder 2">
            <a:extLst>
              <a:ext uri="{FF2B5EF4-FFF2-40B4-BE49-F238E27FC236}">
                <a16:creationId xmlns:a16="http://schemas.microsoft.com/office/drawing/2014/main" id="{85E8812C-9118-9695-3564-BF31634D7B9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1C02E32-7CF8-3F94-140F-AEF3183BFC9A}"/>
              </a:ext>
            </a:extLst>
          </p:cNvPr>
          <p:cNvSpPr>
            <a:spLocks noGrp="1"/>
          </p:cNvSpPr>
          <p:nvPr>
            <p:ph type="sldNum" sz="quarter" idx="12"/>
          </p:nvPr>
        </p:nvSpPr>
        <p:spPr/>
        <p:txBody>
          <a:bodyPr/>
          <a:lstStyle/>
          <a:p>
            <a:fld id="{E7CC1137-D5B9-4B23-A47D-102BA1C0BF57}" type="slidenum">
              <a:rPr lang="en-GB" smtClean="0"/>
              <a:t>19</a:t>
            </a:fld>
            <a:endParaRPr lang="en-GB"/>
          </a:p>
        </p:txBody>
      </p:sp>
      <p:pic>
        <p:nvPicPr>
          <p:cNvPr id="3" name="Picture 2">
            <a:extLst>
              <a:ext uri="{FF2B5EF4-FFF2-40B4-BE49-F238E27FC236}">
                <a16:creationId xmlns:a16="http://schemas.microsoft.com/office/drawing/2014/main" id="{DB7A11C9-769F-1668-C634-9E24BB1BA750}"/>
              </a:ext>
            </a:extLst>
          </p:cNvPr>
          <p:cNvPicPr>
            <a:picLocks noChangeAspect="1"/>
          </p:cNvPicPr>
          <p:nvPr/>
        </p:nvPicPr>
        <p:blipFill>
          <a:blip r:embed="rId8"/>
          <a:stretch>
            <a:fillRect/>
          </a:stretch>
        </p:blipFill>
        <p:spPr>
          <a:xfrm>
            <a:off x="8771848" y="0"/>
            <a:ext cx="3420152" cy="2341067"/>
          </a:xfrm>
          <a:prstGeom prst="rect">
            <a:avLst/>
          </a:prstGeom>
        </p:spPr>
      </p:pic>
      <p:pic>
        <p:nvPicPr>
          <p:cNvPr id="5" name="Picture 4">
            <a:extLst>
              <a:ext uri="{FF2B5EF4-FFF2-40B4-BE49-F238E27FC236}">
                <a16:creationId xmlns:a16="http://schemas.microsoft.com/office/drawing/2014/main" id="{EBDA0F26-6597-A26D-5A31-672032C55DF2}"/>
              </a:ext>
            </a:extLst>
          </p:cNvPr>
          <p:cNvPicPr>
            <a:picLocks noChangeAspect="1"/>
          </p:cNvPicPr>
          <p:nvPr/>
        </p:nvPicPr>
        <p:blipFill>
          <a:blip r:embed="rId9"/>
          <a:stretch>
            <a:fillRect/>
          </a:stretch>
        </p:blipFill>
        <p:spPr>
          <a:xfrm>
            <a:off x="134386" y="5888672"/>
            <a:ext cx="3737172" cy="755970"/>
          </a:xfrm>
          <a:prstGeom prst="rect">
            <a:avLst/>
          </a:prstGeom>
        </p:spPr>
      </p:pic>
    </p:spTree>
    <p:extLst>
      <p:ext uri="{BB962C8B-B14F-4D97-AF65-F5344CB8AC3E}">
        <p14:creationId xmlns:p14="http://schemas.microsoft.com/office/powerpoint/2010/main" val="364164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ll of advesive notes with one standing out">
            <a:extLst>
              <a:ext uri="{FF2B5EF4-FFF2-40B4-BE49-F238E27FC236}">
                <a16:creationId xmlns:a16="http://schemas.microsoft.com/office/drawing/2014/main" id="{3AF4F818-7F40-5DD0-107B-00E6F9B8023E}"/>
              </a:ext>
            </a:extLst>
          </p:cNvPr>
          <p:cNvPicPr>
            <a:picLocks noChangeAspect="1"/>
          </p:cNvPicPr>
          <p:nvPr/>
        </p:nvPicPr>
        <p:blipFill rotWithShape="1">
          <a:blip r:embed="rId3"/>
          <a:srcRect t="13655" b="2075"/>
          <a:stretch/>
        </p:blipFill>
        <p:spPr>
          <a:xfrm>
            <a:off x="-3047" y="10"/>
            <a:ext cx="12191999" cy="6857990"/>
          </a:xfrm>
          <a:prstGeom prst="rect">
            <a:avLst/>
          </a:prstGeom>
        </p:spPr>
      </p:pic>
      <p:sp>
        <p:nvSpPr>
          <p:cNvPr id="6" name="Title 5">
            <a:extLst>
              <a:ext uri="{FF2B5EF4-FFF2-40B4-BE49-F238E27FC236}">
                <a16:creationId xmlns:a16="http://schemas.microsoft.com/office/drawing/2014/main" id="{868289CD-A3A0-C806-F80E-AE4D90A4C2E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br>
              <a:rPr lang="en-US" sz="6000" dirty="0">
                <a:solidFill>
                  <a:srgbClr val="FFFFFF"/>
                </a:solidFill>
              </a:rPr>
            </a:br>
            <a:br>
              <a:rPr lang="en-US" sz="6000" dirty="0">
                <a:solidFill>
                  <a:srgbClr val="FFFFFF"/>
                </a:solidFill>
              </a:rPr>
            </a:br>
            <a:r>
              <a:rPr lang="en-US" sz="6000" dirty="0">
                <a:solidFill>
                  <a:srgbClr val="FFFFFF"/>
                </a:solidFill>
              </a:rPr>
              <a:t>A meeting of Science, Law &amp; Technology   </a:t>
            </a:r>
          </a:p>
        </p:txBody>
      </p:sp>
      <p:sp>
        <p:nvSpPr>
          <p:cNvPr id="5" name="Slide Number Placeholder 4">
            <a:extLst>
              <a:ext uri="{FF2B5EF4-FFF2-40B4-BE49-F238E27FC236}">
                <a16:creationId xmlns:a16="http://schemas.microsoft.com/office/drawing/2014/main" id="{7D9049E5-3B9C-8E73-955D-9BA69A3DFD1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7CC1137-D5B9-4B23-A47D-102BA1C0BF57}"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pic>
        <p:nvPicPr>
          <p:cNvPr id="2" name="Picture 1">
            <a:extLst>
              <a:ext uri="{FF2B5EF4-FFF2-40B4-BE49-F238E27FC236}">
                <a16:creationId xmlns:a16="http://schemas.microsoft.com/office/drawing/2014/main" id="{391ADCDD-A417-4E2F-3D80-460087B9D8FC}"/>
              </a:ext>
            </a:extLst>
          </p:cNvPr>
          <p:cNvPicPr>
            <a:picLocks noChangeAspect="1"/>
          </p:cNvPicPr>
          <p:nvPr/>
        </p:nvPicPr>
        <p:blipFill>
          <a:blip r:embed="rId4"/>
          <a:stretch>
            <a:fillRect/>
          </a:stretch>
        </p:blipFill>
        <p:spPr>
          <a:xfrm>
            <a:off x="8113618" y="4161517"/>
            <a:ext cx="3737164" cy="2559958"/>
          </a:xfrm>
          <a:prstGeom prst="rect">
            <a:avLst/>
          </a:prstGeom>
        </p:spPr>
      </p:pic>
    </p:spTree>
    <p:extLst>
      <p:ext uri="{BB962C8B-B14F-4D97-AF65-F5344CB8AC3E}">
        <p14:creationId xmlns:p14="http://schemas.microsoft.com/office/powerpoint/2010/main" val="181484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9B5C1D9-88F4-AE76-7788-B7F2906B27DD}"/>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dirty="0">
                <a:solidFill>
                  <a:schemeClr val="tx1"/>
                </a:solidFill>
                <a:latin typeface="+mj-lt"/>
                <a:ea typeface="+mj-ea"/>
                <a:cs typeface="+mj-cs"/>
              </a:rPr>
              <a:t>IMPACT OF DATABASES </a:t>
            </a:r>
          </a:p>
        </p:txBody>
      </p:sp>
      <p:sp>
        <p:nvSpPr>
          <p:cNvPr id="5" name="Text Placeholder 4">
            <a:extLst>
              <a:ext uri="{FF2B5EF4-FFF2-40B4-BE49-F238E27FC236}">
                <a16:creationId xmlns:a16="http://schemas.microsoft.com/office/drawing/2014/main" id="{242CA113-1683-9B42-0549-CF00FDE82003}"/>
              </a:ext>
            </a:extLst>
          </p:cNvPr>
          <p:cNvSpPr>
            <a:spLocks noGrp="1"/>
          </p:cNvSpPr>
          <p:nvPr>
            <p:ph type="body" idx="1"/>
          </p:nvPr>
        </p:nvSpPr>
        <p:spPr>
          <a:xfrm>
            <a:off x="2197101" y="4078423"/>
            <a:ext cx="4978399" cy="2058657"/>
          </a:xfrm>
        </p:spPr>
        <p:txBody>
          <a:bodyPr vert="horz" lIns="91440" tIns="45720" rIns="91440" bIns="45720" rtlCol="0">
            <a:normAutofit/>
          </a:bodyPr>
          <a:lstStyle/>
          <a:p>
            <a:r>
              <a:rPr lang="en-US" sz="3600" kern="1200" dirty="0">
                <a:solidFill>
                  <a:schemeClr val="tx1"/>
                </a:solidFill>
                <a:effectLst/>
                <a:latin typeface="+mn-lt"/>
                <a:ea typeface="+mn-ea"/>
                <a:cs typeface="+mn-cs"/>
              </a:rPr>
              <a:t>Finger, DNA, ballistics, genetic genealogy databases </a:t>
            </a:r>
          </a:p>
          <a:p>
            <a:endParaRPr lang="en-US" kern="1200" dirty="0">
              <a:solidFill>
                <a:schemeClr val="tx1"/>
              </a:solidFill>
              <a:latin typeface="+mn-lt"/>
              <a:ea typeface="+mn-ea"/>
              <a:cs typeface="+mn-cs"/>
            </a:endParaRPr>
          </a:p>
        </p:txBody>
      </p:sp>
      <p:pic>
        <p:nvPicPr>
          <p:cNvPr id="9" name="Graphic 8" descr="DNA">
            <a:extLst>
              <a:ext uri="{FF2B5EF4-FFF2-40B4-BE49-F238E27FC236}">
                <a16:creationId xmlns:a16="http://schemas.microsoft.com/office/drawing/2014/main" id="{414F07BD-2246-D4AB-3439-39A641AC5F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11" name="Graphic 10" descr="DNA">
            <a:extLst>
              <a:ext uri="{FF2B5EF4-FFF2-40B4-BE49-F238E27FC236}">
                <a16:creationId xmlns:a16="http://schemas.microsoft.com/office/drawing/2014/main" id="{306B700A-D79B-4622-BE06-07AE7AC457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pic>
        <p:nvPicPr>
          <p:cNvPr id="6" name="Picture 5">
            <a:extLst>
              <a:ext uri="{FF2B5EF4-FFF2-40B4-BE49-F238E27FC236}">
                <a16:creationId xmlns:a16="http://schemas.microsoft.com/office/drawing/2014/main" id="{0A0D3E09-4D18-E636-1131-465432CEBB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29744" y="119743"/>
            <a:ext cx="3731627" cy="760759"/>
          </a:xfrm>
          <a:prstGeom prst="rect">
            <a:avLst/>
          </a:prstGeom>
          <a:noFill/>
          <a:ln>
            <a:noFill/>
          </a:ln>
        </p:spPr>
      </p:pic>
    </p:spTree>
    <p:extLst>
      <p:ext uri="{BB962C8B-B14F-4D97-AF65-F5344CB8AC3E}">
        <p14:creationId xmlns:p14="http://schemas.microsoft.com/office/powerpoint/2010/main" val="417481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A69F-8674-B203-A71F-495A0845D7BF}"/>
              </a:ext>
            </a:extLst>
          </p:cNvPr>
          <p:cNvSpPr>
            <a:spLocks noGrp="1"/>
          </p:cNvSpPr>
          <p:nvPr>
            <p:ph type="title"/>
          </p:nvPr>
        </p:nvSpPr>
        <p:spPr>
          <a:xfrm>
            <a:off x="838200" y="136526"/>
            <a:ext cx="10515600" cy="504920"/>
          </a:xfrm>
          <a:solidFill>
            <a:schemeClr val="accent5">
              <a:lumMod val="40000"/>
              <a:lumOff val="60000"/>
            </a:schemeClr>
          </a:solidFill>
        </p:spPr>
        <p:txBody>
          <a:bodyPr>
            <a:normAutofit fontScale="90000"/>
          </a:bodyPr>
          <a:lstStyle/>
          <a:p>
            <a:r>
              <a:rPr lang="en-GB" sz="4400" b="1" kern="100" dirty="0">
                <a:effectLst/>
                <a:latin typeface="Times New Roman" panose="02020603050405020304" pitchFamily="18" charset="0"/>
                <a:ea typeface="Arial" panose="020B0604020202020204" pitchFamily="34" charset="0"/>
                <a:cs typeface="Times New Roman" panose="02020603050405020304" pitchFamily="18" charset="0"/>
              </a:rPr>
              <a:t>Case Study: Leashing a serial rapist</a:t>
            </a:r>
            <a:br>
              <a:rPr lang="en-ZA" sz="44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ZA" dirty="0"/>
          </a:p>
        </p:txBody>
      </p:sp>
      <p:sp>
        <p:nvSpPr>
          <p:cNvPr id="3" name="Content Placeholder 2">
            <a:extLst>
              <a:ext uri="{FF2B5EF4-FFF2-40B4-BE49-F238E27FC236}">
                <a16:creationId xmlns:a16="http://schemas.microsoft.com/office/drawing/2014/main" id="{8E16597F-0173-DECA-C13E-874369BE9C55}"/>
              </a:ext>
            </a:extLst>
          </p:cNvPr>
          <p:cNvSpPr>
            <a:spLocks noGrp="1"/>
          </p:cNvSpPr>
          <p:nvPr>
            <p:ph idx="1"/>
          </p:nvPr>
        </p:nvSpPr>
        <p:spPr>
          <a:xfrm>
            <a:off x="218363" y="777922"/>
            <a:ext cx="11832609" cy="5943553"/>
          </a:xfrm>
        </p:spPr>
        <p:txBody>
          <a:bodyPr>
            <a:noAutofit/>
          </a:bodyPr>
          <a:lstStyle/>
          <a:p>
            <a:pPr marL="0" indent="0">
              <a:lnSpc>
                <a:spcPct val="107000"/>
              </a:lnSpc>
              <a:spcAft>
                <a:spcPts val="800"/>
              </a:spcAft>
              <a:buNone/>
            </a:pPr>
            <a:r>
              <a:rPr lang="en-GB" sz="3200" kern="100" dirty="0" err="1">
                <a:effectLst/>
                <a:latin typeface="Times New Roman" panose="02020603050405020304" pitchFamily="18" charset="0"/>
                <a:ea typeface="Arial" panose="020B0604020202020204" pitchFamily="34" charset="0"/>
                <a:cs typeface="Times New Roman" panose="02020603050405020304" pitchFamily="18" charset="0"/>
              </a:rPr>
              <a:t>Mki</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 a 34 year old male was charged with several offences, committed between 2011-2015. The accused conducted a reign of terror over a 4 year period. During evenings, mornings </a:t>
            </a:r>
            <a:r>
              <a:rPr lang="en-GB" sz="3200" kern="100" dirty="0">
                <a:latin typeface="Times New Roman" panose="02020603050405020304" pitchFamily="18" charset="0"/>
                <a:ea typeface="Arial" panose="020B0604020202020204" pitchFamily="34" charset="0"/>
                <a:cs typeface="Times New Roman" panose="02020603050405020304" pitchFamily="18" charset="0"/>
              </a:rPr>
              <a:t>he would target</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 victims, grab</a:t>
            </a:r>
            <a:r>
              <a:rPr lang="en-GB" sz="3200" kern="100" dirty="0">
                <a:latin typeface="Times New Roman" panose="02020603050405020304" pitchFamily="18" charset="0"/>
                <a:ea typeface="Arial" panose="020B0604020202020204" pitchFamily="34" charset="0"/>
                <a:cs typeface="Times New Roman" panose="02020603050405020304" pitchFamily="18" charset="0"/>
              </a:rPr>
              <a:t>, &amp; </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threaten them at knifepoint, demand money, cellular phones. He would then proceed to an isolated place </a:t>
            </a:r>
            <a:r>
              <a:rPr lang="en-GB" sz="3200" kern="100" dirty="0">
                <a:latin typeface="Times New Roman" panose="02020603050405020304" pitchFamily="18" charset="0"/>
                <a:ea typeface="Arial" panose="020B0604020202020204" pitchFamily="34" charset="0"/>
                <a:cs typeface="Times New Roman" panose="02020603050405020304" pitchFamily="18" charset="0"/>
              </a:rPr>
              <a:t>&amp; </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rape them. </a:t>
            </a:r>
            <a:r>
              <a:rPr lang="en-GB" sz="3200" kern="100" dirty="0">
                <a:latin typeface="Times New Roman" panose="02020603050405020304" pitchFamily="18" charset="0"/>
                <a:ea typeface="Arial" panose="020B0604020202020204" pitchFamily="34" charset="0"/>
                <a:cs typeface="Times New Roman" panose="02020603050405020304" pitchFamily="18" charset="0"/>
              </a:rPr>
              <a:t>Beating the victim into compliance, by punching them, or stabbing, to prevent resistance. </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Some victims were raped more than once. </a:t>
            </a:r>
            <a:r>
              <a:rPr lang="en-GB" sz="3200" kern="100" dirty="0">
                <a:latin typeface="Times New Roman" panose="02020603050405020304" pitchFamily="18" charset="0"/>
                <a:ea typeface="Arial" panose="020B0604020202020204" pitchFamily="34" charset="0"/>
                <a:cs typeface="Times New Roman" panose="02020603050405020304" pitchFamily="18" charset="0"/>
              </a:rPr>
              <a:t>9</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 of his 30 victims</a:t>
            </a:r>
            <a:r>
              <a:rPr lang="en-GB" sz="3200" kern="100" dirty="0">
                <a:latin typeface="Times New Roman" panose="02020603050405020304" pitchFamily="18" charset="0"/>
                <a:ea typeface="Arial" panose="020B0604020202020204" pitchFamily="34" charset="0"/>
                <a:cs typeface="Times New Roman" panose="02020603050405020304" pitchFamily="18" charset="0"/>
              </a:rPr>
              <a:t> were children </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under the age of 16, </a:t>
            </a:r>
            <a:r>
              <a:rPr lang="en-GB" sz="3200" kern="100" dirty="0">
                <a:latin typeface="Times New Roman" panose="02020603050405020304" pitchFamily="18" charset="0"/>
                <a:ea typeface="Arial" panose="020B0604020202020204" pitchFamily="34" charset="0"/>
                <a:cs typeface="Times New Roman" panose="02020603050405020304" pitchFamily="18" charset="0"/>
              </a:rPr>
              <a:t>with the</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 youngest victim @ 11 years. The breakthrough in the investigation </a:t>
            </a:r>
            <a:r>
              <a:rPr lang="en-GB" sz="3200" kern="100" dirty="0">
                <a:latin typeface="Times New Roman" panose="02020603050405020304" pitchFamily="18" charset="0"/>
                <a:ea typeface="Arial" panose="020B0604020202020204" pitchFamily="34" charset="0"/>
                <a:cs typeface="Times New Roman" panose="02020603050405020304" pitchFamily="18" charset="0"/>
              </a:rPr>
              <a:t>occurred, </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when </a:t>
            </a:r>
            <a:r>
              <a:rPr lang="en-GB" sz="3200" kern="100" dirty="0" err="1">
                <a:effectLst/>
                <a:latin typeface="Times New Roman" panose="02020603050405020304" pitchFamily="18" charset="0"/>
                <a:ea typeface="Arial" panose="020B0604020202020204" pitchFamily="34" charset="0"/>
                <a:cs typeface="Times New Roman" panose="02020603050405020304" pitchFamily="18" charset="0"/>
              </a:rPr>
              <a:t>Mki</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 was arrested and convicted for an </a:t>
            </a:r>
            <a:r>
              <a:rPr lang="en-GB" sz="3200" b="1" kern="100" dirty="0">
                <a:effectLst/>
                <a:latin typeface="Times New Roman" panose="02020603050405020304" pitchFamily="18" charset="0"/>
                <a:ea typeface="Arial" panose="020B0604020202020204" pitchFamily="34" charset="0"/>
                <a:cs typeface="Times New Roman" panose="02020603050405020304" pitchFamily="18" charset="0"/>
              </a:rPr>
              <a:t>unrelated charge of assault </a:t>
            </a:r>
            <a:r>
              <a:rPr lang="en-GB" sz="3200" b="1" kern="100" dirty="0">
                <a:latin typeface="Times New Roman" panose="02020603050405020304" pitchFamily="18" charset="0"/>
                <a:ea typeface="Arial" panose="020B0604020202020204" pitchFamily="34" charset="0"/>
                <a:cs typeface="Times New Roman" panose="02020603050405020304" pitchFamily="18" charset="0"/>
              </a:rPr>
              <a:t>in</a:t>
            </a:r>
            <a:r>
              <a:rPr lang="en-GB" sz="3200" kern="100" dirty="0">
                <a:effectLst/>
                <a:latin typeface="Times New Roman" panose="02020603050405020304" pitchFamily="18" charset="0"/>
                <a:ea typeface="Arial" panose="020B0604020202020204" pitchFamily="34" charset="0"/>
                <a:cs typeface="Times New Roman" panose="02020603050405020304" pitchFamily="18" charset="0"/>
              </a:rPr>
              <a:t> 2014, for which he subsequently served 11 months imprisoned. </a:t>
            </a:r>
            <a:endParaRPr lang="en-ZA" sz="3200" dirty="0"/>
          </a:p>
        </p:txBody>
      </p:sp>
      <p:sp>
        <p:nvSpPr>
          <p:cNvPr id="4" name="Slide Number Placeholder 3">
            <a:extLst>
              <a:ext uri="{FF2B5EF4-FFF2-40B4-BE49-F238E27FC236}">
                <a16:creationId xmlns:a16="http://schemas.microsoft.com/office/drawing/2014/main" id="{32A96AFB-9DD0-3C15-77D3-AC7845A6FD4B}"/>
              </a:ext>
            </a:extLst>
          </p:cNvPr>
          <p:cNvSpPr>
            <a:spLocks noGrp="1"/>
          </p:cNvSpPr>
          <p:nvPr>
            <p:ph type="sldNum" sz="quarter" idx="12"/>
          </p:nvPr>
        </p:nvSpPr>
        <p:spPr/>
        <p:txBody>
          <a:bodyPr/>
          <a:lstStyle/>
          <a:p>
            <a:fld id="{E7CC1137-D5B9-4B23-A47D-102BA1C0BF57}" type="slidenum">
              <a:rPr lang="en-GB" smtClean="0"/>
              <a:t>4</a:t>
            </a:fld>
            <a:endParaRPr lang="en-GB"/>
          </a:p>
        </p:txBody>
      </p:sp>
    </p:spTree>
    <p:extLst>
      <p:ext uri="{BB962C8B-B14F-4D97-AF65-F5344CB8AC3E}">
        <p14:creationId xmlns:p14="http://schemas.microsoft.com/office/powerpoint/2010/main" val="246409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840DEE-B119-0775-42A6-D09CC23AA6B3}"/>
              </a:ext>
            </a:extLst>
          </p:cNvPr>
          <p:cNvSpPr>
            <a:spLocks noGrp="1"/>
          </p:cNvSpPr>
          <p:nvPr>
            <p:ph type="title"/>
          </p:nvPr>
        </p:nvSpPr>
        <p:spPr>
          <a:xfrm>
            <a:off x="174171" y="1"/>
            <a:ext cx="11179629" cy="681036"/>
          </a:xfrm>
          <a:solidFill>
            <a:schemeClr val="accent5">
              <a:lumMod val="20000"/>
              <a:lumOff val="80000"/>
            </a:schemeClr>
          </a:solidFill>
        </p:spPr>
        <p:txBody>
          <a:bodyPr>
            <a:normAutofit fontScale="90000"/>
          </a:bodyPr>
          <a:lstStyle/>
          <a:p>
            <a:r>
              <a:rPr lang="en-GB" sz="4400" b="1" kern="100" dirty="0">
                <a:effectLst/>
                <a:latin typeface="Times New Roman" panose="02020603050405020304" pitchFamily="18" charset="0"/>
                <a:ea typeface="Arial" panose="020B0604020202020204" pitchFamily="34" charset="0"/>
                <a:cs typeface="Times New Roman" panose="02020603050405020304" pitchFamily="18" charset="0"/>
              </a:rPr>
              <a:t>Case Study: Leashing a serial rapist</a:t>
            </a:r>
            <a:endParaRPr lang="en-ZA" dirty="0"/>
          </a:p>
        </p:txBody>
      </p:sp>
      <p:sp>
        <p:nvSpPr>
          <p:cNvPr id="5" name="Content Placeholder 4">
            <a:extLst>
              <a:ext uri="{FF2B5EF4-FFF2-40B4-BE49-F238E27FC236}">
                <a16:creationId xmlns:a16="http://schemas.microsoft.com/office/drawing/2014/main" id="{E1FFDBEC-99A2-78F4-FC64-80B7DAD8A03C}"/>
              </a:ext>
            </a:extLst>
          </p:cNvPr>
          <p:cNvSpPr>
            <a:spLocks noGrp="1"/>
          </p:cNvSpPr>
          <p:nvPr>
            <p:ph idx="1"/>
          </p:nvPr>
        </p:nvSpPr>
        <p:spPr>
          <a:xfrm>
            <a:off x="174171" y="681037"/>
            <a:ext cx="11789229" cy="5495926"/>
          </a:xfrm>
        </p:spPr>
        <p:txBody>
          <a:bodyPr>
            <a:noAutofit/>
          </a:bodyPr>
          <a:lstStyle/>
          <a:p>
            <a:pPr marL="0" indent="0">
              <a:buNone/>
            </a:pPr>
            <a:r>
              <a:rPr lang="en-GB" sz="2600" kern="100" dirty="0">
                <a:effectLst/>
                <a:latin typeface="Aptos" panose="020B0004020202020204" pitchFamily="34" charset="0"/>
                <a:ea typeface="Aptos" panose="020B0004020202020204" pitchFamily="34" charset="0"/>
                <a:cs typeface="Times New Roman" panose="02020603050405020304" pitchFamily="18" charset="0"/>
              </a:rPr>
              <a:t>While serving his sentence, in custody, and in terms of the legislation pertaining to DNA, law enforcement were mandated to collect DNA samples from all convicted offenders, retrospectively, and run the resultant DNA profile through their National Forensic DNA database, for a comparative search against all other indices, including the crime scene index which in this case contained the forensic DNA profiles of an unknown male in 30 separate rape cases. There was a match! </a:t>
            </a:r>
            <a:r>
              <a:rPr lang="en-GB" sz="2600" kern="100" dirty="0" err="1">
                <a:effectLst/>
                <a:latin typeface="Aptos" panose="020B0004020202020204" pitchFamily="34" charset="0"/>
                <a:ea typeface="Aptos" panose="020B0004020202020204" pitchFamily="34" charset="0"/>
                <a:cs typeface="Times New Roman" panose="02020603050405020304" pitchFamily="18" charset="0"/>
              </a:rPr>
              <a:t>Mki</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was linked to the 30 unsolved rapes; due to the DNA sample  obtained as a result of an unrelated conviction for common assault. Due to the overwhelming DNA evidence against the accused, </a:t>
            </a:r>
            <a:r>
              <a:rPr lang="en-GB" sz="2600" kern="100" dirty="0" err="1">
                <a:effectLst/>
                <a:latin typeface="Aptos" panose="020B0004020202020204" pitchFamily="34" charset="0"/>
                <a:ea typeface="Aptos" panose="020B0004020202020204" pitchFamily="34" charset="0"/>
                <a:cs typeface="Times New Roman" panose="02020603050405020304" pitchFamily="18" charset="0"/>
              </a:rPr>
              <a:t>Mki</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pleaded guilty to 84 charges which included 30 counts of rape, 27 of kidnapping, 12 of robbery with aggravating circumstances, and four of assault with intent to cause grievous bodily harm. </a:t>
            </a:r>
            <a:r>
              <a:rPr lang="en-GB" sz="2600" kern="100" dirty="0" err="1">
                <a:effectLst/>
                <a:latin typeface="Aptos" panose="020B0004020202020204" pitchFamily="34" charset="0"/>
                <a:ea typeface="Aptos" panose="020B0004020202020204" pitchFamily="34" charset="0"/>
                <a:cs typeface="Times New Roman" panose="02020603050405020304" pitchFamily="18" charset="0"/>
              </a:rPr>
              <a:t>Mki</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was ultimately sentenced to 15 life terms, and an additional 120 years, to run concurrently. Without the power of the NFDD and the DNA legislation which allowed DNA samples to be collected from the accused whilst he was serving time, as a convicted offender; it is unquestionable that </a:t>
            </a:r>
            <a:r>
              <a:rPr lang="en-GB" sz="2600" kern="100" dirty="0" err="1">
                <a:effectLst/>
                <a:latin typeface="Aptos" panose="020B0004020202020204" pitchFamily="34" charset="0"/>
                <a:ea typeface="Aptos" panose="020B0004020202020204" pitchFamily="34" charset="0"/>
                <a:cs typeface="Times New Roman" panose="02020603050405020304" pitchFamily="18" charset="0"/>
              </a:rPr>
              <a:t>Mki</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would have continued his reign of terror. By linking </a:t>
            </a:r>
            <a:r>
              <a:rPr lang="en-GB" sz="2600" kern="100" dirty="0" err="1">
                <a:effectLst/>
                <a:latin typeface="Aptos" panose="020B0004020202020204" pitchFamily="34" charset="0"/>
                <a:ea typeface="Aptos" panose="020B0004020202020204" pitchFamily="34" charset="0"/>
                <a:cs typeface="Times New Roman" panose="02020603050405020304" pitchFamily="18" charset="0"/>
              </a:rPr>
              <a:t>Mki</a:t>
            </a:r>
            <a:r>
              <a:rPr lang="en-GB" sz="2600" kern="100" dirty="0">
                <a:effectLst/>
                <a:latin typeface="Aptos" panose="020B0004020202020204" pitchFamily="34" charset="0"/>
                <a:ea typeface="Aptos" panose="020B0004020202020204" pitchFamily="34" charset="0"/>
                <a:cs typeface="Times New Roman" panose="02020603050405020304" pitchFamily="18" charset="0"/>
              </a:rPr>
              <a:t> to his crimes through the NFDD, potential, vulnerable victims were saved.</a:t>
            </a:r>
            <a:endParaRPr lang="en-ZA" sz="2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3674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078D-98A8-DC72-B48C-C7BB40766AC4}"/>
              </a:ext>
            </a:extLst>
          </p:cNvPr>
          <p:cNvSpPr>
            <a:spLocks noGrp="1"/>
          </p:cNvSpPr>
          <p:nvPr>
            <p:ph type="title"/>
          </p:nvPr>
        </p:nvSpPr>
        <p:spPr>
          <a:xfrm>
            <a:off x="141513" y="76201"/>
            <a:ext cx="11713029" cy="1614488"/>
          </a:xfrm>
        </p:spPr>
        <p:txBody>
          <a:bodyPr>
            <a:normAutofit fontScale="90000"/>
          </a:bodyPr>
          <a:lstStyle/>
          <a:p>
            <a:r>
              <a:rPr lang="en-ZA" sz="4400" b="1" kern="100" dirty="0">
                <a:solidFill>
                  <a:srgbClr val="156082"/>
                </a:solidFill>
                <a:effectLst/>
                <a:latin typeface="Times New Roman" panose="02020603050405020304" pitchFamily="18" charset="0"/>
                <a:ea typeface="Palatino Linotype" panose="02040502050505030304" pitchFamily="18" charset="0"/>
                <a:cs typeface="Times New Roman" panose="02020603050405020304" pitchFamily="18" charset="0"/>
              </a:rPr>
              <a:t>Challenges in Current Service Provision, Reporting, and Collection of Forensic Evidence</a:t>
            </a:r>
            <a:br>
              <a:rPr lang="en-ZA" sz="4400" kern="100" dirty="0">
                <a:effectLst/>
                <a:latin typeface="Aptos" panose="020B0004020202020204" pitchFamily="34" charset="0"/>
                <a:ea typeface="Aptos" panose="020B0004020202020204" pitchFamily="34" charset="0"/>
                <a:cs typeface="Times New Roman" panose="02020603050405020304" pitchFamily="18" charset="0"/>
              </a:rPr>
            </a:br>
            <a:endParaRPr lang="en-ZA" dirty="0"/>
          </a:p>
        </p:txBody>
      </p:sp>
      <p:graphicFrame>
        <p:nvGraphicFramePr>
          <p:cNvPr id="5" name="Content Placeholder 2">
            <a:extLst>
              <a:ext uri="{FF2B5EF4-FFF2-40B4-BE49-F238E27FC236}">
                <a16:creationId xmlns:a16="http://schemas.microsoft.com/office/drawing/2014/main" id="{4D591DB2-AA66-0EC9-530E-B9D74C9BB0D2}"/>
              </a:ext>
            </a:extLst>
          </p:cNvPr>
          <p:cNvGraphicFramePr>
            <a:graphicFrameLocks noGrp="1"/>
          </p:cNvGraphicFramePr>
          <p:nvPr>
            <p:ph idx="1"/>
            <p:extLst>
              <p:ext uri="{D42A27DB-BD31-4B8C-83A1-F6EECF244321}">
                <p14:modId xmlns:p14="http://schemas.microsoft.com/office/powerpoint/2010/main" val="873670132"/>
              </p:ext>
            </p:extLst>
          </p:nvPr>
        </p:nvGraphicFramePr>
        <p:xfrm>
          <a:off x="239486" y="1284514"/>
          <a:ext cx="11114314" cy="5138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63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297799" y="141514"/>
            <a:ext cx="11698258" cy="4517831"/>
          </a:xfrm>
          <a:prstGeom prst="rect">
            <a:avLst/>
          </a:prstGeom>
          <a:noFill/>
          <a:ln>
            <a:noFill/>
          </a:ln>
        </p:spPr>
      </p:pic>
      <p:pic>
        <p:nvPicPr>
          <p:cNvPr id="156" name="Google Shape;156;p12"/>
          <p:cNvPicPr preferRelativeResize="0"/>
          <p:nvPr/>
        </p:nvPicPr>
        <p:blipFill rotWithShape="1">
          <a:blip r:embed="rId4">
            <a:alphaModFix/>
          </a:blip>
          <a:srcRect/>
          <a:stretch/>
        </p:blipFill>
        <p:spPr>
          <a:xfrm>
            <a:off x="195943" y="4659345"/>
            <a:ext cx="11698258" cy="2057141"/>
          </a:xfrm>
          <a:prstGeom prst="rect">
            <a:avLst/>
          </a:prstGeom>
          <a:noFill/>
          <a:ln>
            <a:noFill/>
          </a:ln>
        </p:spPr>
      </p:pic>
    </p:spTree>
    <p:extLst>
      <p:ext uri="{BB962C8B-B14F-4D97-AF65-F5344CB8AC3E}">
        <p14:creationId xmlns:p14="http://schemas.microsoft.com/office/powerpoint/2010/main" val="330980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2F0C7D7-D9D2-8D6D-15F9-2C4002C86E1D}"/>
              </a:ext>
            </a:extLst>
          </p:cNvPr>
          <p:cNvSpPr>
            <a:spLocks noGrp="1"/>
          </p:cNvSpPr>
          <p:nvPr>
            <p:ph type="ctrTitle"/>
          </p:nvPr>
        </p:nvSpPr>
        <p:spPr>
          <a:xfrm>
            <a:off x="6590662" y="4267832"/>
            <a:ext cx="4805996" cy="1297115"/>
          </a:xfrm>
        </p:spPr>
        <p:txBody>
          <a:bodyPr anchor="t">
            <a:normAutofit fontScale="90000"/>
          </a:bodyPr>
          <a:lstStyle/>
          <a:p>
            <a:pPr algn="l"/>
            <a:r>
              <a:rPr lang="en-ZA" sz="4000" dirty="0">
                <a:solidFill>
                  <a:schemeClr val="tx2"/>
                </a:solidFill>
              </a:rPr>
              <a:t>UNODC SADC Handbook on Forensic Evidence in Gender based Violence </a:t>
            </a:r>
            <a:br>
              <a:rPr lang="en-ZA" sz="4000" dirty="0">
                <a:solidFill>
                  <a:schemeClr val="tx2"/>
                </a:solidFill>
              </a:rPr>
            </a:br>
            <a:endParaRPr lang="en-ZA" sz="4000" dirty="0">
              <a:solidFill>
                <a:schemeClr val="tx2"/>
              </a:solidFill>
            </a:endParaRPr>
          </a:p>
        </p:txBody>
      </p:sp>
      <p:sp>
        <p:nvSpPr>
          <p:cNvPr id="5" name="Subtitle 4">
            <a:extLst>
              <a:ext uri="{FF2B5EF4-FFF2-40B4-BE49-F238E27FC236}">
                <a16:creationId xmlns:a16="http://schemas.microsoft.com/office/drawing/2014/main" id="{910DA966-BAB3-884C-2F00-8F2F0CB6AE30}"/>
              </a:ext>
            </a:extLst>
          </p:cNvPr>
          <p:cNvSpPr>
            <a:spLocks noGrp="1"/>
          </p:cNvSpPr>
          <p:nvPr>
            <p:ph type="subTitle" idx="1"/>
          </p:nvPr>
        </p:nvSpPr>
        <p:spPr>
          <a:xfrm>
            <a:off x="6590966" y="3428999"/>
            <a:ext cx="4805691" cy="838831"/>
          </a:xfrm>
        </p:spPr>
        <p:txBody>
          <a:bodyPr anchor="b">
            <a:normAutofit/>
          </a:bodyPr>
          <a:lstStyle/>
          <a:p>
            <a:pPr algn="l"/>
            <a:r>
              <a:rPr lang="en-ZA" sz="2000" dirty="0">
                <a:solidFill>
                  <a:schemeClr val="tx2"/>
                </a:solidFill>
              </a:rPr>
              <a:t>2024 </a:t>
            </a:r>
          </a:p>
        </p:txBody>
      </p:sp>
      <p:pic>
        <p:nvPicPr>
          <p:cNvPr id="6" name="Picture 5">
            <a:extLst>
              <a:ext uri="{FF2B5EF4-FFF2-40B4-BE49-F238E27FC236}">
                <a16:creationId xmlns:a16="http://schemas.microsoft.com/office/drawing/2014/main" id="{2A29E038-1562-8289-00AA-652CDA87E6C2}"/>
              </a:ext>
            </a:extLst>
          </p:cNvPr>
          <p:cNvPicPr>
            <a:picLocks noChangeAspect="1"/>
          </p:cNvPicPr>
          <p:nvPr/>
        </p:nvPicPr>
        <p:blipFill rotWithShape="1">
          <a:blip r:embed="rId2"/>
          <a:srcRect l="20446" t="13335" r="14287" b="7313"/>
          <a:stretch/>
        </p:blipFill>
        <p:spPr>
          <a:xfrm>
            <a:off x="340470" y="2469944"/>
            <a:ext cx="4141760" cy="2832511"/>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7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B64F-D736-65EF-914D-DDCB807C15A0}"/>
              </a:ext>
            </a:extLst>
          </p:cNvPr>
          <p:cNvSpPr>
            <a:spLocks noGrp="1"/>
          </p:cNvSpPr>
          <p:nvPr>
            <p:ph type="title"/>
          </p:nvPr>
        </p:nvSpPr>
        <p:spPr>
          <a:xfrm>
            <a:off x="653143" y="136526"/>
            <a:ext cx="10700657" cy="1028246"/>
          </a:xfrm>
          <a:solidFill>
            <a:schemeClr val="tx2">
              <a:lumMod val="10000"/>
              <a:lumOff val="90000"/>
            </a:schemeClr>
          </a:solidFill>
        </p:spPr>
        <p:txBody>
          <a:bodyPr/>
          <a:lstStyle/>
          <a:p>
            <a:r>
              <a:rPr lang="en-GB" dirty="0"/>
              <a:t>Chapters 1-7</a:t>
            </a:r>
          </a:p>
        </p:txBody>
      </p:sp>
      <p:sp>
        <p:nvSpPr>
          <p:cNvPr id="9" name="Content Placeholder 8">
            <a:extLst>
              <a:ext uri="{FF2B5EF4-FFF2-40B4-BE49-F238E27FC236}">
                <a16:creationId xmlns:a16="http://schemas.microsoft.com/office/drawing/2014/main" id="{9596D333-8B72-5C0B-EAD6-AF7AEC7AB29B}"/>
              </a:ext>
            </a:extLst>
          </p:cNvPr>
          <p:cNvSpPr>
            <a:spLocks noGrp="1"/>
          </p:cNvSpPr>
          <p:nvPr>
            <p:ph idx="1"/>
          </p:nvPr>
        </p:nvSpPr>
        <p:spPr>
          <a:xfrm>
            <a:off x="1" y="1273629"/>
            <a:ext cx="12006942" cy="4757057"/>
          </a:xfrm>
        </p:spPr>
        <p:txBody>
          <a:bodyPr>
            <a:normAutofit/>
          </a:bodyPr>
          <a:lstStyle/>
          <a:p>
            <a:pPr>
              <a:spcAft>
                <a:spcPts val="600"/>
              </a:spcAft>
            </a:pPr>
            <a:r>
              <a:rPr lang="en-GB" b="1" dirty="0"/>
              <a:t>[C1] </a:t>
            </a:r>
            <a:r>
              <a:rPr lang="en-GB" dirty="0"/>
              <a:t>Context of GBV  </a:t>
            </a:r>
            <a:endParaRPr lang="en-GB" i="1" dirty="0"/>
          </a:p>
          <a:p>
            <a:pPr>
              <a:spcAft>
                <a:spcPts val="600"/>
              </a:spcAft>
            </a:pPr>
            <a:r>
              <a:rPr lang="en-GB" b="1" dirty="0"/>
              <a:t>[C2] </a:t>
            </a:r>
            <a:r>
              <a:rPr lang="en-GB" dirty="0"/>
              <a:t>Context of sexual exploitation of women and girls during humanitarian crisis – paternity disputes and maintenance claims </a:t>
            </a:r>
          </a:p>
          <a:p>
            <a:pPr>
              <a:spcAft>
                <a:spcPts val="600"/>
              </a:spcAft>
            </a:pPr>
            <a:r>
              <a:rPr lang="en-GB" b="1" dirty="0"/>
              <a:t>[C3] </a:t>
            </a:r>
            <a:r>
              <a:rPr lang="en-GB" dirty="0"/>
              <a:t>Introduction to forensic science and its value in GBV cases </a:t>
            </a:r>
            <a:endParaRPr lang="en-GB" b="1" dirty="0"/>
          </a:p>
          <a:p>
            <a:pPr>
              <a:spcAft>
                <a:spcPts val="600"/>
              </a:spcAft>
            </a:pPr>
            <a:r>
              <a:rPr lang="en-GB" b="1" dirty="0"/>
              <a:t>[C4] </a:t>
            </a:r>
            <a:r>
              <a:rPr lang="en-GB" dirty="0"/>
              <a:t>Response &amp; management - Preservation of evidence </a:t>
            </a:r>
          </a:p>
          <a:p>
            <a:pPr>
              <a:spcAft>
                <a:spcPts val="600"/>
              </a:spcAft>
            </a:pPr>
            <a:r>
              <a:rPr lang="en-GB" b="1" dirty="0"/>
              <a:t>[C5] </a:t>
            </a:r>
            <a:r>
              <a:rPr lang="en-GB" dirty="0"/>
              <a:t>Maintaining the chain of custody of evidence </a:t>
            </a:r>
          </a:p>
          <a:p>
            <a:pPr>
              <a:spcAft>
                <a:spcPts val="600"/>
              </a:spcAft>
            </a:pPr>
            <a:r>
              <a:rPr lang="en-GB" b="1" dirty="0"/>
              <a:t>[C6] </a:t>
            </a:r>
            <a:r>
              <a:rPr lang="en-GB" dirty="0"/>
              <a:t>Quality assurance processes in forensic science </a:t>
            </a:r>
          </a:p>
          <a:p>
            <a:pPr>
              <a:spcAft>
                <a:spcPts val="600"/>
              </a:spcAft>
            </a:pPr>
            <a:r>
              <a:rPr lang="en-GB" b="1" dirty="0"/>
              <a:t>[C7] </a:t>
            </a:r>
            <a:r>
              <a:rPr lang="en-GB" dirty="0"/>
              <a:t>Dealing with mixed profiles in GBV cases </a:t>
            </a:r>
          </a:p>
        </p:txBody>
      </p:sp>
      <p:sp>
        <p:nvSpPr>
          <p:cNvPr id="10" name="Slide Number Placeholder 9">
            <a:extLst>
              <a:ext uri="{FF2B5EF4-FFF2-40B4-BE49-F238E27FC236}">
                <a16:creationId xmlns:a16="http://schemas.microsoft.com/office/drawing/2014/main" id="{0F115C3C-5A3D-8E52-0AAF-86F8AAB0BD94}"/>
              </a:ext>
            </a:extLst>
          </p:cNvPr>
          <p:cNvSpPr>
            <a:spLocks noGrp="1"/>
          </p:cNvSpPr>
          <p:nvPr>
            <p:ph type="sldNum" sz="quarter" idx="12"/>
          </p:nvPr>
        </p:nvSpPr>
        <p:spPr/>
        <p:txBody>
          <a:bodyPr/>
          <a:lstStyle/>
          <a:p>
            <a:fld id="{E7CC1137-D5B9-4B23-A47D-102BA1C0BF57}" type="slidenum">
              <a:rPr lang="en-GB" smtClean="0"/>
              <a:t>9</a:t>
            </a:fld>
            <a:endParaRPr lang="en-GB"/>
          </a:p>
        </p:txBody>
      </p:sp>
      <p:pic>
        <p:nvPicPr>
          <p:cNvPr id="4" name="Picture 3">
            <a:extLst>
              <a:ext uri="{FF2B5EF4-FFF2-40B4-BE49-F238E27FC236}">
                <a16:creationId xmlns:a16="http://schemas.microsoft.com/office/drawing/2014/main" id="{0756B371-C836-C2D5-683C-826FE3F21E02}"/>
              </a:ext>
            </a:extLst>
          </p:cNvPr>
          <p:cNvPicPr>
            <a:picLocks noChangeAspect="1"/>
          </p:cNvPicPr>
          <p:nvPr/>
        </p:nvPicPr>
        <p:blipFill rotWithShape="1">
          <a:blip r:embed="rId3"/>
          <a:srcRect l="20446" t="13335" r="14287" b="7313"/>
          <a:stretch/>
        </p:blipFill>
        <p:spPr>
          <a:xfrm>
            <a:off x="8769724" y="4497729"/>
            <a:ext cx="3422276" cy="2340428"/>
          </a:xfrm>
          <a:prstGeom prst="rect">
            <a:avLst/>
          </a:prstGeom>
        </p:spPr>
      </p:pic>
      <p:pic>
        <p:nvPicPr>
          <p:cNvPr id="3" name="Picture 2">
            <a:extLst>
              <a:ext uri="{FF2B5EF4-FFF2-40B4-BE49-F238E27FC236}">
                <a16:creationId xmlns:a16="http://schemas.microsoft.com/office/drawing/2014/main" id="{EA880BA9-11D3-6F1F-2D17-39EA8F3673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9057" y="266132"/>
            <a:ext cx="2677886" cy="561181"/>
          </a:xfrm>
          <a:prstGeom prst="rect">
            <a:avLst/>
          </a:prstGeom>
          <a:noFill/>
          <a:ln>
            <a:noFill/>
          </a:ln>
        </p:spPr>
      </p:pic>
    </p:spTree>
    <p:extLst>
      <p:ext uri="{BB962C8B-B14F-4D97-AF65-F5344CB8AC3E}">
        <p14:creationId xmlns:p14="http://schemas.microsoft.com/office/powerpoint/2010/main" val="2719495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4481</TotalTime>
  <Words>1384</Words>
  <Application>Microsoft Office PowerPoint</Application>
  <PresentationFormat>Widescreen</PresentationFormat>
  <Paragraphs>115</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Calibri</vt:lpstr>
      <vt:lpstr>Times New Roman</vt:lpstr>
      <vt:lpstr>Office Theme</vt:lpstr>
      <vt:lpstr>2024 National Annual Prosecutors’ Conference, Zambia    Contemporary Trends in DNA Forensic Analysis </vt:lpstr>
      <vt:lpstr>  A meeting of Science, Law &amp; Technology   </vt:lpstr>
      <vt:lpstr>IMPACT OF DATABASES </vt:lpstr>
      <vt:lpstr>Case Study: Leashing a serial rapist </vt:lpstr>
      <vt:lpstr>Case Study: Leashing a serial rapist</vt:lpstr>
      <vt:lpstr>Challenges in Current Service Provision, Reporting, and Collection of Forensic Evidence </vt:lpstr>
      <vt:lpstr>PowerPoint Presentation</vt:lpstr>
      <vt:lpstr>UNODC SADC Handbook on Forensic Evidence in Gender based Violence  </vt:lpstr>
      <vt:lpstr>Chapters 1-7</vt:lpstr>
      <vt:lpstr>Chapters 8-14</vt:lpstr>
      <vt:lpstr>Forensic evidence begins at the crime scene</vt:lpstr>
      <vt:lpstr>Biological evidence &amp; non-biological evidence </vt:lpstr>
      <vt:lpstr>Forensic evidence begins at the crime scene</vt:lpstr>
      <vt:lpstr>Prosecution can be improved through Forensic evidence </vt:lpstr>
      <vt:lpstr>Chain of custody of forensic evidence</vt:lpstr>
      <vt:lpstr>Profiling &amp; presentation in court: Shortcomings and solutions</vt:lpstr>
      <vt:lpstr>DNA evidence presented at court is influenced by:  </vt:lpstr>
      <vt:lpstr>Concluding thoughts </vt:lpstr>
      <vt:lpstr>That’s it!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Linda Naidoo</dc:creator>
  <cp:lastModifiedBy>Linda Naidoo</cp:lastModifiedBy>
  <cp:revision>8</cp:revision>
  <cp:lastPrinted>2024-08-12T06:44:13Z</cp:lastPrinted>
  <dcterms:created xsi:type="dcterms:W3CDTF">2024-07-29T18:34:35Z</dcterms:created>
  <dcterms:modified xsi:type="dcterms:W3CDTF">2024-09-18T13:22:53Z</dcterms:modified>
</cp:coreProperties>
</file>