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274" r:id="rId3"/>
    <p:sldId id="479" r:id="rId4"/>
    <p:sldId id="471" r:id="rId5"/>
    <p:sldId id="480" r:id="rId6"/>
    <p:sldId id="481" r:id="rId7"/>
    <p:sldId id="475" r:id="rId8"/>
    <p:sldId id="476" r:id="rId9"/>
    <p:sldId id="478" r:id="rId10"/>
    <p:sldId id="482" r:id="rId11"/>
    <p:sldId id="484" r:id="rId12"/>
    <p:sldId id="483" r:id="rId13"/>
    <p:sldId id="487" r:id="rId14"/>
    <p:sldId id="488" r:id="rId15"/>
    <p:sldId id="491" r:id="rId16"/>
    <p:sldId id="492" r:id="rId17"/>
    <p:sldId id="257" r:id="rId18"/>
    <p:sldId id="465" r:id="rId19"/>
    <p:sldId id="466" r:id="rId20"/>
    <p:sldId id="467" r:id="rId21"/>
    <p:sldId id="258" r:id="rId22"/>
    <p:sldId id="262" r:id="rId23"/>
    <p:sldId id="275" r:id="rId24"/>
    <p:sldId id="469" r:id="rId25"/>
    <p:sldId id="470" r:id="rId26"/>
    <p:sldId id="493" r:id="rId27"/>
    <p:sldId id="494" r:id="rId28"/>
    <p:sldId id="273" r:id="rId29"/>
    <p:sldId id="272" r:id="rId30"/>
    <p:sldId id="381" r:id="rId31"/>
    <p:sldId id="259" r:id="rId32"/>
    <p:sldId id="525" r:id="rId33"/>
    <p:sldId id="520" r:id="rId34"/>
    <p:sldId id="263" r:id="rId35"/>
    <p:sldId id="265" r:id="rId36"/>
    <p:sldId id="261" r:id="rId37"/>
    <p:sldId id="268" r:id="rId38"/>
    <p:sldId id="468" r:id="rId39"/>
    <p:sldId id="48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84"/>
  </p:normalViewPr>
  <p:slideViewPr>
    <p:cSldViewPr snapToGrid="0">
      <p:cViewPr>
        <p:scale>
          <a:sx n="111" d="100"/>
          <a:sy n="111" d="100"/>
        </p:scale>
        <p:origin x="53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EB1E86-0F33-4FDF-8277-80CA50AE6CE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5E86EFF-CEC4-4D3B-8295-3DB92386EB99}">
      <dgm:prSet/>
      <dgm:spPr/>
      <dgm:t>
        <a:bodyPr/>
        <a:lstStyle/>
        <a:p>
          <a:r>
            <a:rPr lang="en-US"/>
            <a:t>The early days of Asset Recovery on the Continent </a:t>
          </a:r>
        </a:p>
      </dgm:t>
    </dgm:pt>
    <dgm:pt modelId="{0AED0DAE-4014-4420-B317-A4B3E39C7DE9}" type="parTrans" cxnId="{B3A7AC2D-FBA3-4372-85E0-3D9011C4DD10}">
      <dgm:prSet/>
      <dgm:spPr/>
      <dgm:t>
        <a:bodyPr/>
        <a:lstStyle/>
        <a:p>
          <a:endParaRPr lang="en-US"/>
        </a:p>
      </dgm:t>
    </dgm:pt>
    <dgm:pt modelId="{AC82952A-CC41-4F3F-A3C2-17D578CD16FB}" type="sibTrans" cxnId="{B3A7AC2D-FBA3-4372-85E0-3D9011C4DD10}">
      <dgm:prSet/>
      <dgm:spPr/>
      <dgm:t>
        <a:bodyPr/>
        <a:lstStyle/>
        <a:p>
          <a:endParaRPr lang="en-US"/>
        </a:p>
      </dgm:t>
    </dgm:pt>
    <dgm:pt modelId="{9CF45019-ED61-440C-B47D-E33C99F20BB9}">
      <dgm:prSet/>
      <dgm:spPr/>
      <dgm:t>
        <a:bodyPr/>
        <a:lstStyle/>
        <a:p>
          <a:r>
            <a:rPr lang="en-US" dirty="0"/>
            <a:t>Challenges that have had to be overcome</a:t>
          </a:r>
        </a:p>
      </dgm:t>
    </dgm:pt>
    <dgm:pt modelId="{F050235C-4E2B-487D-814F-836C1C7D00A5}" type="parTrans" cxnId="{0AF4275B-B1F2-4B36-9CB3-494BA6FFA8A8}">
      <dgm:prSet/>
      <dgm:spPr/>
      <dgm:t>
        <a:bodyPr/>
        <a:lstStyle/>
        <a:p>
          <a:endParaRPr lang="en-US"/>
        </a:p>
      </dgm:t>
    </dgm:pt>
    <dgm:pt modelId="{E7A9177F-1467-4B9D-A60F-21591A1FA53D}" type="sibTrans" cxnId="{0AF4275B-B1F2-4B36-9CB3-494BA6FFA8A8}">
      <dgm:prSet/>
      <dgm:spPr/>
      <dgm:t>
        <a:bodyPr/>
        <a:lstStyle/>
        <a:p>
          <a:endParaRPr lang="en-US"/>
        </a:p>
      </dgm:t>
    </dgm:pt>
    <dgm:pt modelId="{2FE5B117-062D-4CF1-A852-725D2E1CDEAC}">
      <dgm:prSet/>
      <dgm:spPr/>
      <dgm:t>
        <a:bodyPr/>
        <a:lstStyle/>
        <a:p>
          <a:r>
            <a:rPr lang="en-US" dirty="0"/>
            <a:t>Four Case Studies</a:t>
          </a:r>
        </a:p>
      </dgm:t>
    </dgm:pt>
    <dgm:pt modelId="{2E315E6D-0E11-4AFC-A454-C02FB478DCE1}" type="parTrans" cxnId="{B7A1C136-2A95-4AF4-B9C2-E96685BE4788}">
      <dgm:prSet/>
      <dgm:spPr/>
      <dgm:t>
        <a:bodyPr/>
        <a:lstStyle/>
        <a:p>
          <a:endParaRPr lang="en-US"/>
        </a:p>
      </dgm:t>
    </dgm:pt>
    <dgm:pt modelId="{D4727A65-5098-45F1-BB65-4D622DCDDE63}" type="sibTrans" cxnId="{B7A1C136-2A95-4AF4-B9C2-E96685BE4788}">
      <dgm:prSet/>
      <dgm:spPr/>
      <dgm:t>
        <a:bodyPr/>
        <a:lstStyle/>
        <a:p>
          <a:endParaRPr lang="en-US"/>
        </a:p>
      </dgm:t>
    </dgm:pt>
    <dgm:pt modelId="{585CFD1D-4407-F64F-AD9B-1D63E5DB1FA5}">
      <dgm:prSet/>
      <dgm:spPr/>
      <dgm:t>
        <a:bodyPr/>
        <a:lstStyle/>
        <a:p>
          <a:r>
            <a:rPr lang="en-US" dirty="0"/>
            <a:t>Challenges of the the Future</a:t>
          </a:r>
        </a:p>
      </dgm:t>
    </dgm:pt>
    <dgm:pt modelId="{C3EB2D53-785B-CB42-817C-11F6C66D30C3}" type="parTrans" cxnId="{EBAB5F69-B082-6246-891D-F33959452311}">
      <dgm:prSet/>
      <dgm:spPr/>
      <dgm:t>
        <a:bodyPr/>
        <a:lstStyle/>
        <a:p>
          <a:endParaRPr lang="en-GB"/>
        </a:p>
      </dgm:t>
    </dgm:pt>
    <dgm:pt modelId="{4CCBF2C9-7C12-6345-BAC5-D86B6ED7FB6D}" type="sibTrans" cxnId="{EBAB5F69-B082-6246-891D-F33959452311}">
      <dgm:prSet/>
      <dgm:spPr/>
      <dgm:t>
        <a:bodyPr/>
        <a:lstStyle/>
        <a:p>
          <a:endParaRPr lang="en-GB"/>
        </a:p>
      </dgm:t>
    </dgm:pt>
    <dgm:pt modelId="{997E3339-BDE7-254A-8284-72608504FD06}" type="pres">
      <dgm:prSet presAssocID="{36EB1E86-0F33-4FDF-8277-80CA50AE6CE4}" presName="hierChild1" presStyleCnt="0">
        <dgm:presLayoutVars>
          <dgm:chPref val="1"/>
          <dgm:dir/>
          <dgm:animOne val="branch"/>
          <dgm:animLvl val="lvl"/>
          <dgm:resizeHandles/>
        </dgm:presLayoutVars>
      </dgm:prSet>
      <dgm:spPr/>
    </dgm:pt>
    <dgm:pt modelId="{F706234B-F9EE-EC40-8D1E-40A3F489062B}" type="pres">
      <dgm:prSet presAssocID="{E5E86EFF-CEC4-4D3B-8295-3DB92386EB99}" presName="hierRoot1" presStyleCnt="0"/>
      <dgm:spPr/>
    </dgm:pt>
    <dgm:pt modelId="{425039D1-95CF-C94E-AC80-AD9BA4758EE2}" type="pres">
      <dgm:prSet presAssocID="{E5E86EFF-CEC4-4D3B-8295-3DB92386EB99}" presName="composite" presStyleCnt="0"/>
      <dgm:spPr/>
    </dgm:pt>
    <dgm:pt modelId="{51272D40-6022-BB45-9D2E-FF1EE221DEBF}" type="pres">
      <dgm:prSet presAssocID="{E5E86EFF-CEC4-4D3B-8295-3DB92386EB99}" presName="background" presStyleLbl="node0" presStyleIdx="0" presStyleCnt="4"/>
      <dgm:spPr/>
    </dgm:pt>
    <dgm:pt modelId="{8C70C964-E693-B147-8DC9-C0EDDD959CD2}" type="pres">
      <dgm:prSet presAssocID="{E5E86EFF-CEC4-4D3B-8295-3DB92386EB99}" presName="text" presStyleLbl="fgAcc0" presStyleIdx="0" presStyleCnt="4">
        <dgm:presLayoutVars>
          <dgm:chPref val="3"/>
        </dgm:presLayoutVars>
      </dgm:prSet>
      <dgm:spPr/>
    </dgm:pt>
    <dgm:pt modelId="{2FB7EDB6-B385-1643-80A1-89FA737069AD}" type="pres">
      <dgm:prSet presAssocID="{E5E86EFF-CEC4-4D3B-8295-3DB92386EB99}" presName="hierChild2" presStyleCnt="0"/>
      <dgm:spPr/>
    </dgm:pt>
    <dgm:pt modelId="{3E75DD3F-54C4-9B43-B736-032B5CFDE099}" type="pres">
      <dgm:prSet presAssocID="{9CF45019-ED61-440C-B47D-E33C99F20BB9}" presName="hierRoot1" presStyleCnt="0"/>
      <dgm:spPr/>
    </dgm:pt>
    <dgm:pt modelId="{88543BEA-0027-E44D-BCDE-C2D5F2F34271}" type="pres">
      <dgm:prSet presAssocID="{9CF45019-ED61-440C-B47D-E33C99F20BB9}" presName="composite" presStyleCnt="0"/>
      <dgm:spPr/>
    </dgm:pt>
    <dgm:pt modelId="{F164289C-AEC4-3F4A-BD55-326D0E7EAC53}" type="pres">
      <dgm:prSet presAssocID="{9CF45019-ED61-440C-B47D-E33C99F20BB9}" presName="background" presStyleLbl="node0" presStyleIdx="1" presStyleCnt="4"/>
      <dgm:spPr/>
    </dgm:pt>
    <dgm:pt modelId="{97368823-6FA1-4E4A-B340-3E6100BEF5A0}" type="pres">
      <dgm:prSet presAssocID="{9CF45019-ED61-440C-B47D-E33C99F20BB9}" presName="text" presStyleLbl="fgAcc0" presStyleIdx="1" presStyleCnt="4">
        <dgm:presLayoutVars>
          <dgm:chPref val="3"/>
        </dgm:presLayoutVars>
      </dgm:prSet>
      <dgm:spPr/>
    </dgm:pt>
    <dgm:pt modelId="{3A83D925-168A-D24B-9268-E5D3B34AEFB5}" type="pres">
      <dgm:prSet presAssocID="{9CF45019-ED61-440C-B47D-E33C99F20BB9}" presName="hierChild2" presStyleCnt="0"/>
      <dgm:spPr/>
    </dgm:pt>
    <dgm:pt modelId="{256D5974-966B-C342-9EB1-A884EDEE9E99}" type="pres">
      <dgm:prSet presAssocID="{2FE5B117-062D-4CF1-A852-725D2E1CDEAC}" presName="hierRoot1" presStyleCnt="0"/>
      <dgm:spPr/>
    </dgm:pt>
    <dgm:pt modelId="{C16C325C-B2A9-EA4E-AE51-C062BCD7CC53}" type="pres">
      <dgm:prSet presAssocID="{2FE5B117-062D-4CF1-A852-725D2E1CDEAC}" presName="composite" presStyleCnt="0"/>
      <dgm:spPr/>
    </dgm:pt>
    <dgm:pt modelId="{23199F02-F15D-C940-8ECB-C7EC4C84AD22}" type="pres">
      <dgm:prSet presAssocID="{2FE5B117-062D-4CF1-A852-725D2E1CDEAC}" presName="background" presStyleLbl="node0" presStyleIdx="2" presStyleCnt="4"/>
      <dgm:spPr/>
    </dgm:pt>
    <dgm:pt modelId="{BB0B0533-AEAE-EB4D-AF75-2F6BE4A3B506}" type="pres">
      <dgm:prSet presAssocID="{2FE5B117-062D-4CF1-A852-725D2E1CDEAC}" presName="text" presStyleLbl="fgAcc0" presStyleIdx="2" presStyleCnt="4">
        <dgm:presLayoutVars>
          <dgm:chPref val="3"/>
        </dgm:presLayoutVars>
      </dgm:prSet>
      <dgm:spPr/>
    </dgm:pt>
    <dgm:pt modelId="{42581064-62BD-FB4B-B84D-C9B67CB01FDC}" type="pres">
      <dgm:prSet presAssocID="{2FE5B117-062D-4CF1-A852-725D2E1CDEAC}" presName="hierChild2" presStyleCnt="0"/>
      <dgm:spPr/>
    </dgm:pt>
    <dgm:pt modelId="{E971FD2E-D619-CD46-92C6-1A178E567CA1}" type="pres">
      <dgm:prSet presAssocID="{585CFD1D-4407-F64F-AD9B-1D63E5DB1FA5}" presName="hierRoot1" presStyleCnt="0"/>
      <dgm:spPr/>
    </dgm:pt>
    <dgm:pt modelId="{1970768E-0FAC-6246-AC74-982F02F44ADC}" type="pres">
      <dgm:prSet presAssocID="{585CFD1D-4407-F64F-AD9B-1D63E5DB1FA5}" presName="composite" presStyleCnt="0"/>
      <dgm:spPr/>
    </dgm:pt>
    <dgm:pt modelId="{214527F2-0CFC-DB47-B733-F6CE7CCBF8E5}" type="pres">
      <dgm:prSet presAssocID="{585CFD1D-4407-F64F-AD9B-1D63E5DB1FA5}" presName="background" presStyleLbl="node0" presStyleIdx="3" presStyleCnt="4"/>
      <dgm:spPr/>
    </dgm:pt>
    <dgm:pt modelId="{2B51D681-B8E6-AA41-927F-EF163647DF19}" type="pres">
      <dgm:prSet presAssocID="{585CFD1D-4407-F64F-AD9B-1D63E5DB1FA5}" presName="text" presStyleLbl="fgAcc0" presStyleIdx="3" presStyleCnt="4">
        <dgm:presLayoutVars>
          <dgm:chPref val="3"/>
        </dgm:presLayoutVars>
      </dgm:prSet>
      <dgm:spPr/>
    </dgm:pt>
    <dgm:pt modelId="{26A1E7D7-35CF-084E-A00E-1C6C340E0C35}" type="pres">
      <dgm:prSet presAssocID="{585CFD1D-4407-F64F-AD9B-1D63E5DB1FA5}" presName="hierChild2" presStyleCnt="0"/>
      <dgm:spPr/>
    </dgm:pt>
  </dgm:ptLst>
  <dgm:cxnLst>
    <dgm:cxn modelId="{39C39C27-1E5D-0541-B94C-946995624906}" type="presOf" srcId="{2FE5B117-062D-4CF1-A852-725D2E1CDEAC}" destId="{BB0B0533-AEAE-EB4D-AF75-2F6BE4A3B506}" srcOrd="0" destOrd="0" presId="urn:microsoft.com/office/officeart/2005/8/layout/hierarchy1"/>
    <dgm:cxn modelId="{AB1C252A-9751-2447-8A1B-44DFBBF8669A}" type="presOf" srcId="{585CFD1D-4407-F64F-AD9B-1D63E5DB1FA5}" destId="{2B51D681-B8E6-AA41-927F-EF163647DF19}" srcOrd="0" destOrd="0" presId="urn:microsoft.com/office/officeart/2005/8/layout/hierarchy1"/>
    <dgm:cxn modelId="{B3A7AC2D-FBA3-4372-85E0-3D9011C4DD10}" srcId="{36EB1E86-0F33-4FDF-8277-80CA50AE6CE4}" destId="{E5E86EFF-CEC4-4D3B-8295-3DB92386EB99}" srcOrd="0" destOrd="0" parTransId="{0AED0DAE-4014-4420-B317-A4B3E39C7DE9}" sibTransId="{AC82952A-CC41-4F3F-A3C2-17D578CD16FB}"/>
    <dgm:cxn modelId="{B7A1C136-2A95-4AF4-B9C2-E96685BE4788}" srcId="{36EB1E86-0F33-4FDF-8277-80CA50AE6CE4}" destId="{2FE5B117-062D-4CF1-A852-725D2E1CDEAC}" srcOrd="2" destOrd="0" parTransId="{2E315E6D-0E11-4AFC-A454-C02FB478DCE1}" sibTransId="{D4727A65-5098-45F1-BB65-4D622DCDDE63}"/>
    <dgm:cxn modelId="{0AF4275B-B1F2-4B36-9CB3-494BA6FFA8A8}" srcId="{36EB1E86-0F33-4FDF-8277-80CA50AE6CE4}" destId="{9CF45019-ED61-440C-B47D-E33C99F20BB9}" srcOrd="1" destOrd="0" parTransId="{F050235C-4E2B-487D-814F-836C1C7D00A5}" sibTransId="{E7A9177F-1467-4B9D-A60F-21591A1FA53D}"/>
    <dgm:cxn modelId="{3B247466-077E-6342-82B4-C4A6D49C53B0}" type="presOf" srcId="{36EB1E86-0F33-4FDF-8277-80CA50AE6CE4}" destId="{997E3339-BDE7-254A-8284-72608504FD06}" srcOrd="0" destOrd="0" presId="urn:microsoft.com/office/officeart/2005/8/layout/hierarchy1"/>
    <dgm:cxn modelId="{EBAB5F69-B082-6246-891D-F33959452311}" srcId="{36EB1E86-0F33-4FDF-8277-80CA50AE6CE4}" destId="{585CFD1D-4407-F64F-AD9B-1D63E5DB1FA5}" srcOrd="3" destOrd="0" parTransId="{C3EB2D53-785B-CB42-817C-11F6C66D30C3}" sibTransId="{4CCBF2C9-7C12-6345-BAC5-D86B6ED7FB6D}"/>
    <dgm:cxn modelId="{4086657B-127C-874D-BD7C-59358E6EDF7A}" type="presOf" srcId="{9CF45019-ED61-440C-B47D-E33C99F20BB9}" destId="{97368823-6FA1-4E4A-B340-3E6100BEF5A0}" srcOrd="0" destOrd="0" presId="urn:microsoft.com/office/officeart/2005/8/layout/hierarchy1"/>
    <dgm:cxn modelId="{23B2E6CC-0011-F94D-8A55-00408E78131C}" type="presOf" srcId="{E5E86EFF-CEC4-4D3B-8295-3DB92386EB99}" destId="{8C70C964-E693-B147-8DC9-C0EDDD959CD2}" srcOrd="0" destOrd="0" presId="urn:microsoft.com/office/officeart/2005/8/layout/hierarchy1"/>
    <dgm:cxn modelId="{FD0AD263-2C69-154D-B5C0-0443858BB0A0}" type="presParOf" srcId="{997E3339-BDE7-254A-8284-72608504FD06}" destId="{F706234B-F9EE-EC40-8D1E-40A3F489062B}" srcOrd="0" destOrd="0" presId="urn:microsoft.com/office/officeart/2005/8/layout/hierarchy1"/>
    <dgm:cxn modelId="{EFECFC5A-0106-654E-92CA-2C0939A5005B}" type="presParOf" srcId="{F706234B-F9EE-EC40-8D1E-40A3F489062B}" destId="{425039D1-95CF-C94E-AC80-AD9BA4758EE2}" srcOrd="0" destOrd="0" presId="urn:microsoft.com/office/officeart/2005/8/layout/hierarchy1"/>
    <dgm:cxn modelId="{6FC5B867-EA21-5949-9C2C-411988603CE9}" type="presParOf" srcId="{425039D1-95CF-C94E-AC80-AD9BA4758EE2}" destId="{51272D40-6022-BB45-9D2E-FF1EE221DEBF}" srcOrd="0" destOrd="0" presId="urn:microsoft.com/office/officeart/2005/8/layout/hierarchy1"/>
    <dgm:cxn modelId="{6B5303D3-CD09-C74F-BAFE-3984BA82A536}" type="presParOf" srcId="{425039D1-95CF-C94E-AC80-AD9BA4758EE2}" destId="{8C70C964-E693-B147-8DC9-C0EDDD959CD2}" srcOrd="1" destOrd="0" presId="urn:microsoft.com/office/officeart/2005/8/layout/hierarchy1"/>
    <dgm:cxn modelId="{F1BEEF6C-4F59-304B-B6E0-84E51DBE047B}" type="presParOf" srcId="{F706234B-F9EE-EC40-8D1E-40A3F489062B}" destId="{2FB7EDB6-B385-1643-80A1-89FA737069AD}" srcOrd="1" destOrd="0" presId="urn:microsoft.com/office/officeart/2005/8/layout/hierarchy1"/>
    <dgm:cxn modelId="{7B373204-6564-9142-8367-138DDA506B8E}" type="presParOf" srcId="{997E3339-BDE7-254A-8284-72608504FD06}" destId="{3E75DD3F-54C4-9B43-B736-032B5CFDE099}" srcOrd="1" destOrd="0" presId="urn:microsoft.com/office/officeart/2005/8/layout/hierarchy1"/>
    <dgm:cxn modelId="{D3914198-D2A6-BA40-90BC-2FA0AA5E11EE}" type="presParOf" srcId="{3E75DD3F-54C4-9B43-B736-032B5CFDE099}" destId="{88543BEA-0027-E44D-BCDE-C2D5F2F34271}" srcOrd="0" destOrd="0" presId="urn:microsoft.com/office/officeart/2005/8/layout/hierarchy1"/>
    <dgm:cxn modelId="{14D3C556-9494-954A-AF91-EE58A7058EE8}" type="presParOf" srcId="{88543BEA-0027-E44D-BCDE-C2D5F2F34271}" destId="{F164289C-AEC4-3F4A-BD55-326D0E7EAC53}" srcOrd="0" destOrd="0" presId="urn:microsoft.com/office/officeart/2005/8/layout/hierarchy1"/>
    <dgm:cxn modelId="{4C18F4BB-B382-E444-A474-34C70FB2BC0B}" type="presParOf" srcId="{88543BEA-0027-E44D-BCDE-C2D5F2F34271}" destId="{97368823-6FA1-4E4A-B340-3E6100BEF5A0}" srcOrd="1" destOrd="0" presId="urn:microsoft.com/office/officeart/2005/8/layout/hierarchy1"/>
    <dgm:cxn modelId="{13242475-A0A3-9247-8BCD-B5B5BB86B57C}" type="presParOf" srcId="{3E75DD3F-54C4-9B43-B736-032B5CFDE099}" destId="{3A83D925-168A-D24B-9268-E5D3B34AEFB5}" srcOrd="1" destOrd="0" presId="urn:microsoft.com/office/officeart/2005/8/layout/hierarchy1"/>
    <dgm:cxn modelId="{FD9B5632-D125-494A-9BC4-060167999C34}" type="presParOf" srcId="{997E3339-BDE7-254A-8284-72608504FD06}" destId="{256D5974-966B-C342-9EB1-A884EDEE9E99}" srcOrd="2" destOrd="0" presId="urn:microsoft.com/office/officeart/2005/8/layout/hierarchy1"/>
    <dgm:cxn modelId="{F6229BFF-F025-F041-9DAC-9F021B495526}" type="presParOf" srcId="{256D5974-966B-C342-9EB1-A884EDEE9E99}" destId="{C16C325C-B2A9-EA4E-AE51-C062BCD7CC53}" srcOrd="0" destOrd="0" presId="urn:microsoft.com/office/officeart/2005/8/layout/hierarchy1"/>
    <dgm:cxn modelId="{09BE93BC-AE0F-DD4D-AF10-2941185A45E7}" type="presParOf" srcId="{C16C325C-B2A9-EA4E-AE51-C062BCD7CC53}" destId="{23199F02-F15D-C940-8ECB-C7EC4C84AD22}" srcOrd="0" destOrd="0" presId="urn:microsoft.com/office/officeart/2005/8/layout/hierarchy1"/>
    <dgm:cxn modelId="{A79A46FE-B649-B047-9C67-860CB0A72132}" type="presParOf" srcId="{C16C325C-B2A9-EA4E-AE51-C062BCD7CC53}" destId="{BB0B0533-AEAE-EB4D-AF75-2F6BE4A3B506}" srcOrd="1" destOrd="0" presId="urn:microsoft.com/office/officeart/2005/8/layout/hierarchy1"/>
    <dgm:cxn modelId="{02EA7CA8-E306-124F-94C2-03D25213FCC2}" type="presParOf" srcId="{256D5974-966B-C342-9EB1-A884EDEE9E99}" destId="{42581064-62BD-FB4B-B84D-C9B67CB01FDC}" srcOrd="1" destOrd="0" presId="urn:microsoft.com/office/officeart/2005/8/layout/hierarchy1"/>
    <dgm:cxn modelId="{88525034-3DB7-2547-AB3E-7B5FBDC338BB}" type="presParOf" srcId="{997E3339-BDE7-254A-8284-72608504FD06}" destId="{E971FD2E-D619-CD46-92C6-1A178E567CA1}" srcOrd="3" destOrd="0" presId="urn:microsoft.com/office/officeart/2005/8/layout/hierarchy1"/>
    <dgm:cxn modelId="{531B08BC-CE12-3248-B593-FBF62D50801F}" type="presParOf" srcId="{E971FD2E-D619-CD46-92C6-1A178E567CA1}" destId="{1970768E-0FAC-6246-AC74-982F02F44ADC}" srcOrd="0" destOrd="0" presId="urn:microsoft.com/office/officeart/2005/8/layout/hierarchy1"/>
    <dgm:cxn modelId="{DCFCC6BA-1961-BD4F-A78B-4E1AFCDDA860}" type="presParOf" srcId="{1970768E-0FAC-6246-AC74-982F02F44ADC}" destId="{214527F2-0CFC-DB47-B733-F6CE7CCBF8E5}" srcOrd="0" destOrd="0" presId="urn:microsoft.com/office/officeart/2005/8/layout/hierarchy1"/>
    <dgm:cxn modelId="{17F2FE19-2A59-A749-9172-43CC5298FF05}" type="presParOf" srcId="{1970768E-0FAC-6246-AC74-982F02F44ADC}" destId="{2B51D681-B8E6-AA41-927F-EF163647DF19}" srcOrd="1" destOrd="0" presId="urn:microsoft.com/office/officeart/2005/8/layout/hierarchy1"/>
    <dgm:cxn modelId="{1F286663-432E-9848-A139-9D75F3AE08F0}" type="presParOf" srcId="{E971FD2E-D619-CD46-92C6-1A178E567CA1}" destId="{26A1E7D7-35CF-084E-A00E-1C6C340E0C3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EB1E86-0F33-4FDF-8277-80CA50AE6CE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5E86EFF-CEC4-4D3B-8295-3DB92386EB99}">
      <dgm:prSet/>
      <dgm:spPr/>
      <dgm:t>
        <a:bodyPr/>
        <a:lstStyle/>
        <a:p>
          <a:r>
            <a:rPr lang="en-US" dirty="0"/>
            <a:t>Dos Santos in Angola</a:t>
          </a:r>
        </a:p>
      </dgm:t>
    </dgm:pt>
    <dgm:pt modelId="{0AED0DAE-4014-4420-B317-A4B3E39C7DE9}" type="parTrans" cxnId="{B3A7AC2D-FBA3-4372-85E0-3D9011C4DD10}">
      <dgm:prSet/>
      <dgm:spPr/>
      <dgm:t>
        <a:bodyPr/>
        <a:lstStyle/>
        <a:p>
          <a:endParaRPr lang="en-US"/>
        </a:p>
      </dgm:t>
    </dgm:pt>
    <dgm:pt modelId="{AC82952A-CC41-4F3F-A3C2-17D578CD16FB}" type="sibTrans" cxnId="{B3A7AC2D-FBA3-4372-85E0-3D9011C4DD10}">
      <dgm:prSet/>
      <dgm:spPr/>
      <dgm:t>
        <a:bodyPr/>
        <a:lstStyle/>
        <a:p>
          <a:endParaRPr lang="en-US"/>
        </a:p>
      </dgm:t>
    </dgm:pt>
    <dgm:pt modelId="{9CF45019-ED61-440C-B47D-E33C99F20BB9}">
      <dgm:prSet/>
      <dgm:spPr/>
      <dgm:t>
        <a:bodyPr/>
        <a:lstStyle/>
        <a:p>
          <a:r>
            <a:rPr lang="en-US" dirty="0" err="1"/>
            <a:t>Fishrot</a:t>
          </a:r>
          <a:r>
            <a:rPr lang="en-US" baseline="0" dirty="0"/>
            <a:t> in Namibia</a:t>
          </a:r>
          <a:endParaRPr lang="en-US" dirty="0"/>
        </a:p>
      </dgm:t>
    </dgm:pt>
    <dgm:pt modelId="{F050235C-4E2B-487D-814F-836C1C7D00A5}" type="parTrans" cxnId="{0AF4275B-B1F2-4B36-9CB3-494BA6FFA8A8}">
      <dgm:prSet/>
      <dgm:spPr/>
      <dgm:t>
        <a:bodyPr/>
        <a:lstStyle/>
        <a:p>
          <a:endParaRPr lang="en-US"/>
        </a:p>
      </dgm:t>
    </dgm:pt>
    <dgm:pt modelId="{E7A9177F-1467-4B9D-A60F-21591A1FA53D}" type="sibTrans" cxnId="{0AF4275B-B1F2-4B36-9CB3-494BA6FFA8A8}">
      <dgm:prSet/>
      <dgm:spPr/>
      <dgm:t>
        <a:bodyPr/>
        <a:lstStyle/>
        <a:p>
          <a:endParaRPr lang="en-US"/>
        </a:p>
      </dgm:t>
    </dgm:pt>
    <dgm:pt modelId="{2FE5B117-062D-4CF1-A852-725D2E1CDEAC}">
      <dgm:prSet/>
      <dgm:spPr/>
      <dgm:t>
        <a:bodyPr/>
        <a:lstStyle/>
        <a:p>
          <a:r>
            <a:rPr lang="en-US" dirty="0" err="1"/>
            <a:t>Malanji</a:t>
          </a:r>
          <a:endParaRPr lang="en-US" dirty="0"/>
        </a:p>
        <a:p>
          <a:r>
            <a:rPr lang="en-US" dirty="0"/>
            <a:t>Zambia</a:t>
          </a:r>
        </a:p>
      </dgm:t>
    </dgm:pt>
    <dgm:pt modelId="{2E315E6D-0E11-4AFC-A454-C02FB478DCE1}" type="parTrans" cxnId="{B7A1C136-2A95-4AF4-B9C2-E96685BE4788}">
      <dgm:prSet/>
      <dgm:spPr/>
      <dgm:t>
        <a:bodyPr/>
        <a:lstStyle/>
        <a:p>
          <a:endParaRPr lang="en-US"/>
        </a:p>
      </dgm:t>
    </dgm:pt>
    <dgm:pt modelId="{D4727A65-5098-45F1-BB65-4D622DCDDE63}" type="sibTrans" cxnId="{B7A1C136-2A95-4AF4-B9C2-E96685BE4788}">
      <dgm:prSet/>
      <dgm:spPr/>
      <dgm:t>
        <a:bodyPr/>
        <a:lstStyle/>
        <a:p>
          <a:endParaRPr lang="en-US"/>
        </a:p>
      </dgm:t>
    </dgm:pt>
    <dgm:pt modelId="{585CFD1D-4407-F64F-AD9B-1D63E5DB1FA5}">
      <dgm:prSet/>
      <dgm:spPr/>
      <dgm:t>
        <a:bodyPr/>
        <a:lstStyle/>
        <a:p>
          <a:r>
            <a:rPr lang="en-US" dirty="0"/>
            <a:t>State</a:t>
          </a:r>
          <a:r>
            <a:rPr lang="en-US" baseline="0" dirty="0"/>
            <a:t> Capture in South Africa</a:t>
          </a:r>
          <a:endParaRPr lang="en-US" dirty="0"/>
        </a:p>
      </dgm:t>
    </dgm:pt>
    <dgm:pt modelId="{C3EB2D53-785B-CB42-817C-11F6C66D30C3}" type="parTrans" cxnId="{EBAB5F69-B082-6246-891D-F33959452311}">
      <dgm:prSet/>
      <dgm:spPr/>
      <dgm:t>
        <a:bodyPr/>
        <a:lstStyle/>
        <a:p>
          <a:endParaRPr lang="en-GB"/>
        </a:p>
      </dgm:t>
    </dgm:pt>
    <dgm:pt modelId="{4CCBF2C9-7C12-6345-BAC5-D86B6ED7FB6D}" type="sibTrans" cxnId="{EBAB5F69-B082-6246-891D-F33959452311}">
      <dgm:prSet/>
      <dgm:spPr/>
      <dgm:t>
        <a:bodyPr/>
        <a:lstStyle/>
        <a:p>
          <a:endParaRPr lang="en-GB"/>
        </a:p>
      </dgm:t>
    </dgm:pt>
    <dgm:pt modelId="{997E3339-BDE7-254A-8284-72608504FD06}" type="pres">
      <dgm:prSet presAssocID="{36EB1E86-0F33-4FDF-8277-80CA50AE6CE4}" presName="hierChild1" presStyleCnt="0">
        <dgm:presLayoutVars>
          <dgm:chPref val="1"/>
          <dgm:dir/>
          <dgm:animOne val="branch"/>
          <dgm:animLvl val="lvl"/>
          <dgm:resizeHandles/>
        </dgm:presLayoutVars>
      </dgm:prSet>
      <dgm:spPr/>
    </dgm:pt>
    <dgm:pt modelId="{F706234B-F9EE-EC40-8D1E-40A3F489062B}" type="pres">
      <dgm:prSet presAssocID="{E5E86EFF-CEC4-4D3B-8295-3DB92386EB99}" presName="hierRoot1" presStyleCnt="0"/>
      <dgm:spPr/>
    </dgm:pt>
    <dgm:pt modelId="{425039D1-95CF-C94E-AC80-AD9BA4758EE2}" type="pres">
      <dgm:prSet presAssocID="{E5E86EFF-CEC4-4D3B-8295-3DB92386EB99}" presName="composite" presStyleCnt="0"/>
      <dgm:spPr/>
    </dgm:pt>
    <dgm:pt modelId="{51272D40-6022-BB45-9D2E-FF1EE221DEBF}" type="pres">
      <dgm:prSet presAssocID="{E5E86EFF-CEC4-4D3B-8295-3DB92386EB99}" presName="background" presStyleLbl="node0" presStyleIdx="0" presStyleCnt="4"/>
      <dgm:spPr/>
    </dgm:pt>
    <dgm:pt modelId="{8C70C964-E693-B147-8DC9-C0EDDD959CD2}" type="pres">
      <dgm:prSet presAssocID="{E5E86EFF-CEC4-4D3B-8295-3DB92386EB99}" presName="text" presStyleLbl="fgAcc0" presStyleIdx="0" presStyleCnt="4">
        <dgm:presLayoutVars>
          <dgm:chPref val="3"/>
        </dgm:presLayoutVars>
      </dgm:prSet>
      <dgm:spPr/>
    </dgm:pt>
    <dgm:pt modelId="{2FB7EDB6-B385-1643-80A1-89FA737069AD}" type="pres">
      <dgm:prSet presAssocID="{E5E86EFF-CEC4-4D3B-8295-3DB92386EB99}" presName="hierChild2" presStyleCnt="0"/>
      <dgm:spPr/>
    </dgm:pt>
    <dgm:pt modelId="{3E75DD3F-54C4-9B43-B736-032B5CFDE099}" type="pres">
      <dgm:prSet presAssocID="{9CF45019-ED61-440C-B47D-E33C99F20BB9}" presName="hierRoot1" presStyleCnt="0"/>
      <dgm:spPr/>
    </dgm:pt>
    <dgm:pt modelId="{88543BEA-0027-E44D-BCDE-C2D5F2F34271}" type="pres">
      <dgm:prSet presAssocID="{9CF45019-ED61-440C-B47D-E33C99F20BB9}" presName="composite" presStyleCnt="0"/>
      <dgm:spPr/>
    </dgm:pt>
    <dgm:pt modelId="{F164289C-AEC4-3F4A-BD55-326D0E7EAC53}" type="pres">
      <dgm:prSet presAssocID="{9CF45019-ED61-440C-B47D-E33C99F20BB9}" presName="background" presStyleLbl="node0" presStyleIdx="1" presStyleCnt="4"/>
      <dgm:spPr/>
    </dgm:pt>
    <dgm:pt modelId="{97368823-6FA1-4E4A-B340-3E6100BEF5A0}" type="pres">
      <dgm:prSet presAssocID="{9CF45019-ED61-440C-B47D-E33C99F20BB9}" presName="text" presStyleLbl="fgAcc0" presStyleIdx="1" presStyleCnt="4">
        <dgm:presLayoutVars>
          <dgm:chPref val="3"/>
        </dgm:presLayoutVars>
      </dgm:prSet>
      <dgm:spPr/>
    </dgm:pt>
    <dgm:pt modelId="{3A83D925-168A-D24B-9268-E5D3B34AEFB5}" type="pres">
      <dgm:prSet presAssocID="{9CF45019-ED61-440C-B47D-E33C99F20BB9}" presName="hierChild2" presStyleCnt="0"/>
      <dgm:spPr/>
    </dgm:pt>
    <dgm:pt modelId="{256D5974-966B-C342-9EB1-A884EDEE9E99}" type="pres">
      <dgm:prSet presAssocID="{2FE5B117-062D-4CF1-A852-725D2E1CDEAC}" presName="hierRoot1" presStyleCnt="0"/>
      <dgm:spPr/>
    </dgm:pt>
    <dgm:pt modelId="{C16C325C-B2A9-EA4E-AE51-C062BCD7CC53}" type="pres">
      <dgm:prSet presAssocID="{2FE5B117-062D-4CF1-A852-725D2E1CDEAC}" presName="composite" presStyleCnt="0"/>
      <dgm:spPr/>
    </dgm:pt>
    <dgm:pt modelId="{23199F02-F15D-C940-8ECB-C7EC4C84AD22}" type="pres">
      <dgm:prSet presAssocID="{2FE5B117-062D-4CF1-A852-725D2E1CDEAC}" presName="background" presStyleLbl="node0" presStyleIdx="2" presStyleCnt="4"/>
      <dgm:spPr/>
    </dgm:pt>
    <dgm:pt modelId="{BB0B0533-AEAE-EB4D-AF75-2F6BE4A3B506}" type="pres">
      <dgm:prSet presAssocID="{2FE5B117-062D-4CF1-A852-725D2E1CDEAC}" presName="text" presStyleLbl="fgAcc0" presStyleIdx="2" presStyleCnt="4">
        <dgm:presLayoutVars>
          <dgm:chPref val="3"/>
        </dgm:presLayoutVars>
      </dgm:prSet>
      <dgm:spPr/>
    </dgm:pt>
    <dgm:pt modelId="{42581064-62BD-FB4B-B84D-C9B67CB01FDC}" type="pres">
      <dgm:prSet presAssocID="{2FE5B117-062D-4CF1-A852-725D2E1CDEAC}" presName="hierChild2" presStyleCnt="0"/>
      <dgm:spPr/>
    </dgm:pt>
    <dgm:pt modelId="{E971FD2E-D619-CD46-92C6-1A178E567CA1}" type="pres">
      <dgm:prSet presAssocID="{585CFD1D-4407-F64F-AD9B-1D63E5DB1FA5}" presName="hierRoot1" presStyleCnt="0"/>
      <dgm:spPr/>
    </dgm:pt>
    <dgm:pt modelId="{1970768E-0FAC-6246-AC74-982F02F44ADC}" type="pres">
      <dgm:prSet presAssocID="{585CFD1D-4407-F64F-AD9B-1D63E5DB1FA5}" presName="composite" presStyleCnt="0"/>
      <dgm:spPr/>
    </dgm:pt>
    <dgm:pt modelId="{214527F2-0CFC-DB47-B733-F6CE7CCBF8E5}" type="pres">
      <dgm:prSet presAssocID="{585CFD1D-4407-F64F-AD9B-1D63E5DB1FA5}" presName="background" presStyleLbl="node0" presStyleIdx="3" presStyleCnt="4"/>
      <dgm:spPr/>
    </dgm:pt>
    <dgm:pt modelId="{2B51D681-B8E6-AA41-927F-EF163647DF19}" type="pres">
      <dgm:prSet presAssocID="{585CFD1D-4407-F64F-AD9B-1D63E5DB1FA5}" presName="text" presStyleLbl="fgAcc0" presStyleIdx="3" presStyleCnt="4">
        <dgm:presLayoutVars>
          <dgm:chPref val="3"/>
        </dgm:presLayoutVars>
      </dgm:prSet>
      <dgm:spPr/>
    </dgm:pt>
    <dgm:pt modelId="{26A1E7D7-35CF-084E-A00E-1C6C340E0C35}" type="pres">
      <dgm:prSet presAssocID="{585CFD1D-4407-F64F-AD9B-1D63E5DB1FA5}" presName="hierChild2" presStyleCnt="0"/>
      <dgm:spPr/>
    </dgm:pt>
  </dgm:ptLst>
  <dgm:cxnLst>
    <dgm:cxn modelId="{39C39C27-1E5D-0541-B94C-946995624906}" type="presOf" srcId="{2FE5B117-062D-4CF1-A852-725D2E1CDEAC}" destId="{BB0B0533-AEAE-EB4D-AF75-2F6BE4A3B506}" srcOrd="0" destOrd="0" presId="urn:microsoft.com/office/officeart/2005/8/layout/hierarchy1"/>
    <dgm:cxn modelId="{AB1C252A-9751-2447-8A1B-44DFBBF8669A}" type="presOf" srcId="{585CFD1D-4407-F64F-AD9B-1D63E5DB1FA5}" destId="{2B51D681-B8E6-AA41-927F-EF163647DF19}" srcOrd="0" destOrd="0" presId="urn:microsoft.com/office/officeart/2005/8/layout/hierarchy1"/>
    <dgm:cxn modelId="{B3A7AC2D-FBA3-4372-85E0-3D9011C4DD10}" srcId="{36EB1E86-0F33-4FDF-8277-80CA50AE6CE4}" destId="{E5E86EFF-CEC4-4D3B-8295-3DB92386EB99}" srcOrd="0" destOrd="0" parTransId="{0AED0DAE-4014-4420-B317-A4B3E39C7DE9}" sibTransId="{AC82952A-CC41-4F3F-A3C2-17D578CD16FB}"/>
    <dgm:cxn modelId="{B7A1C136-2A95-4AF4-B9C2-E96685BE4788}" srcId="{36EB1E86-0F33-4FDF-8277-80CA50AE6CE4}" destId="{2FE5B117-062D-4CF1-A852-725D2E1CDEAC}" srcOrd="2" destOrd="0" parTransId="{2E315E6D-0E11-4AFC-A454-C02FB478DCE1}" sibTransId="{D4727A65-5098-45F1-BB65-4D622DCDDE63}"/>
    <dgm:cxn modelId="{0AF4275B-B1F2-4B36-9CB3-494BA6FFA8A8}" srcId="{36EB1E86-0F33-4FDF-8277-80CA50AE6CE4}" destId="{9CF45019-ED61-440C-B47D-E33C99F20BB9}" srcOrd="1" destOrd="0" parTransId="{F050235C-4E2B-487D-814F-836C1C7D00A5}" sibTransId="{E7A9177F-1467-4B9D-A60F-21591A1FA53D}"/>
    <dgm:cxn modelId="{3B247466-077E-6342-82B4-C4A6D49C53B0}" type="presOf" srcId="{36EB1E86-0F33-4FDF-8277-80CA50AE6CE4}" destId="{997E3339-BDE7-254A-8284-72608504FD06}" srcOrd="0" destOrd="0" presId="urn:microsoft.com/office/officeart/2005/8/layout/hierarchy1"/>
    <dgm:cxn modelId="{EBAB5F69-B082-6246-891D-F33959452311}" srcId="{36EB1E86-0F33-4FDF-8277-80CA50AE6CE4}" destId="{585CFD1D-4407-F64F-AD9B-1D63E5DB1FA5}" srcOrd="3" destOrd="0" parTransId="{C3EB2D53-785B-CB42-817C-11F6C66D30C3}" sibTransId="{4CCBF2C9-7C12-6345-BAC5-D86B6ED7FB6D}"/>
    <dgm:cxn modelId="{4086657B-127C-874D-BD7C-59358E6EDF7A}" type="presOf" srcId="{9CF45019-ED61-440C-B47D-E33C99F20BB9}" destId="{97368823-6FA1-4E4A-B340-3E6100BEF5A0}" srcOrd="0" destOrd="0" presId="urn:microsoft.com/office/officeart/2005/8/layout/hierarchy1"/>
    <dgm:cxn modelId="{23B2E6CC-0011-F94D-8A55-00408E78131C}" type="presOf" srcId="{E5E86EFF-CEC4-4D3B-8295-3DB92386EB99}" destId="{8C70C964-E693-B147-8DC9-C0EDDD959CD2}" srcOrd="0" destOrd="0" presId="urn:microsoft.com/office/officeart/2005/8/layout/hierarchy1"/>
    <dgm:cxn modelId="{FD0AD263-2C69-154D-B5C0-0443858BB0A0}" type="presParOf" srcId="{997E3339-BDE7-254A-8284-72608504FD06}" destId="{F706234B-F9EE-EC40-8D1E-40A3F489062B}" srcOrd="0" destOrd="0" presId="urn:microsoft.com/office/officeart/2005/8/layout/hierarchy1"/>
    <dgm:cxn modelId="{EFECFC5A-0106-654E-92CA-2C0939A5005B}" type="presParOf" srcId="{F706234B-F9EE-EC40-8D1E-40A3F489062B}" destId="{425039D1-95CF-C94E-AC80-AD9BA4758EE2}" srcOrd="0" destOrd="0" presId="urn:microsoft.com/office/officeart/2005/8/layout/hierarchy1"/>
    <dgm:cxn modelId="{6FC5B867-EA21-5949-9C2C-411988603CE9}" type="presParOf" srcId="{425039D1-95CF-C94E-AC80-AD9BA4758EE2}" destId="{51272D40-6022-BB45-9D2E-FF1EE221DEBF}" srcOrd="0" destOrd="0" presId="urn:microsoft.com/office/officeart/2005/8/layout/hierarchy1"/>
    <dgm:cxn modelId="{6B5303D3-CD09-C74F-BAFE-3984BA82A536}" type="presParOf" srcId="{425039D1-95CF-C94E-AC80-AD9BA4758EE2}" destId="{8C70C964-E693-B147-8DC9-C0EDDD959CD2}" srcOrd="1" destOrd="0" presId="urn:microsoft.com/office/officeart/2005/8/layout/hierarchy1"/>
    <dgm:cxn modelId="{F1BEEF6C-4F59-304B-B6E0-84E51DBE047B}" type="presParOf" srcId="{F706234B-F9EE-EC40-8D1E-40A3F489062B}" destId="{2FB7EDB6-B385-1643-80A1-89FA737069AD}" srcOrd="1" destOrd="0" presId="urn:microsoft.com/office/officeart/2005/8/layout/hierarchy1"/>
    <dgm:cxn modelId="{7B373204-6564-9142-8367-138DDA506B8E}" type="presParOf" srcId="{997E3339-BDE7-254A-8284-72608504FD06}" destId="{3E75DD3F-54C4-9B43-B736-032B5CFDE099}" srcOrd="1" destOrd="0" presId="urn:microsoft.com/office/officeart/2005/8/layout/hierarchy1"/>
    <dgm:cxn modelId="{D3914198-D2A6-BA40-90BC-2FA0AA5E11EE}" type="presParOf" srcId="{3E75DD3F-54C4-9B43-B736-032B5CFDE099}" destId="{88543BEA-0027-E44D-BCDE-C2D5F2F34271}" srcOrd="0" destOrd="0" presId="urn:microsoft.com/office/officeart/2005/8/layout/hierarchy1"/>
    <dgm:cxn modelId="{14D3C556-9494-954A-AF91-EE58A7058EE8}" type="presParOf" srcId="{88543BEA-0027-E44D-BCDE-C2D5F2F34271}" destId="{F164289C-AEC4-3F4A-BD55-326D0E7EAC53}" srcOrd="0" destOrd="0" presId="urn:microsoft.com/office/officeart/2005/8/layout/hierarchy1"/>
    <dgm:cxn modelId="{4C18F4BB-B382-E444-A474-34C70FB2BC0B}" type="presParOf" srcId="{88543BEA-0027-E44D-BCDE-C2D5F2F34271}" destId="{97368823-6FA1-4E4A-B340-3E6100BEF5A0}" srcOrd="1" destOrd="0" presId="urn:microsoft.com/office/officeart/2005/8/layout/hierarchy1"/>
    <dgm:cxn modelId="{13242475-A0A3-9247-8BCD-B5B5BB86B57C}" type="presParOf" srcId="{3E75DD3F-54C4-9B43-B736-032B5CFDE099}" destId="{3A83D925-168A-D24B-9268-E5D3B34AEFB5}" srcOrd="1" destOrd="0" presId="urn:microsoft.com/office/officeart/2005/8/layout/hierarchy1"/>
    <dgm:cxn modelId="{FD9B5632-D125-494A-9BC4-060167999C34}" type="presParOf" srcId="{997E3339-BDE7-254A-8284-72608504FD06}" destId="{256D5974-966B-C342-9EB1-A884EDEE9E99}" srcOrd="2" destOrd="0" presId="urn:microsoft.com/office/officeart/2005/8/layout/hierarchy1"/>
    <dgm:cxn modelId="{F6229BFF-F025-F041-9DAC-9F021B495526}" type="presParOf" srcId="{256D5974-966B-C342-9EB1-A884EDEE9E99}" destId="{C16C325C-B2A9-EA4E-AE51-C062BCD7CC53}" srcOrd="0" destOrd="0" presId="urn:microsoft.com/office/officeart/2005/8/layout/hierarchy1"/>
    <dgm:cxn modelId="{09BE93BC-AE0F-DD4D-AF10-2941185A45E7}" type="presParOf" srcId="{C16C325C-B2A9-EA4E-AE51-C062BCD7CC53}" destId="{23199F02-F15D-C940-8ECB-C7EC4C84AD22}" srcOrd="0" destOrd="0" presId="urn:microsoft.com/office/officeart/2005/8/layout/hierarchy1"/>
    <dgm:cxn modelId="{A79A46FE-B649-B047-9C67-860CB0A72132}" type="presParOf" srcId="{C16C325C-B2A9-EA4E-AE51-C062BCD7CC53}" destId="{BB0B0533-AEAE-EB4D-AF75-2F6BE4A3B506}" srcOrd="1" destOrd="0" presId="urn:microsoft.com/office/officeart/2005/8/layout/hierarchy1"/>
    <dgm:cxn modelId="{02EA7CA8-E306-124F-94C2-03D25213FCC2}" type="presParOf" srcId="{256D5974-966B-C342-9EB1-A884EDEE9E99}" destId="{42581064-62BD-FB4B-B84D-C9B67CB01FDC}" srcOrd="1" destOrd="0" presId="urn:microsoft.com/office/officeart/2005/8/layout/hierarchy1"/>
    <dgm:cxn modelId="{88525034-3DB7-2547-AB3E-7B5FBDC338BB}" type="presParOf" srcId="{997E3339-BDE7-254A-8284-72608504FD06}" destId="{E971FD2E-D619-CD46-92C6-1A178E567CA1}" srcOrd="3" destOrd="0" presId="urn:microsoft.com/office/officeart/2005/8/layout/hierarchy1"/>
    <dgm:cxn modelId="{531B08BC-CE12-3248-B593-FBF62D50801F}" type="presParOf" srcId="{E971FD2E-D619-CD46-92C6-1A178E567CA1}" destId="{1970768E-0FAC-6246-AC74-982F02F44ADC}" srcOrd="0" destOrd="0" presId="urn:microsoft.com/office/officeart/2005/8/layout/hierarchy1"/>
    <dgm:cxn modelId="{DCFCC6BA-1961-BD4F-A78B-4E1AFCDDA860}" type="presParOf" srcId="{1970768E-0FAC-6246-AC74-982F02F44ADC}" destId="{214527F2-0CFC-DB47-B733-F6CE7CCBF8E5}" srcOrd="0" destOrd="0" presId="urn:microsoft.com/office/officeart/2005/8/layout/hierarchy1"/>
    <dgm:cxn modelId="{17F2FE19-2A59-A749-9172-43CC5298FF05}" type="presParOf" srcId="{1970768E-0FAC-6246-AC74-982F02F44ADC}" destId="{2B51D681-B8E6-AA41-927F-EF163647DF19}" srcOrd="1" destOrd="0" presId="urn:microsoft.com/office/officeart/2005/8/layout/hierarchy1"/>
    <dgm:cxn modelId="{1F286663-432E-9848-A139-9D75F3AE08F0}" type="presParOf" srcId="{E971FD2E-D619-CD46-92C6-1A178E567CA1}" destId="{26A1E7D7-35CF-084E-A00E-1C6C340E0C3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143999-29B7-472A-B5F3-D60E2145EF56}"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EFF199D8-29BD-44FB-8F0F-0A3BB9A2A80A}">
      <dgm:prSet/>
      <dgm:spPr/>
      <dgm:t>
        <a:bodyPr/>
        <a:lstStyle/>
        <a:p>
          <a:r>
            <a:rPr lang="en-ZA" b="1" dirty="0"/>
            <a:t>German-based software company SAP agreed to pay more than $220 million as part of resolutions with authorities in the United States and South Africa regarding alleged violations of the Foreign Corrupt Practices Act (FCPA). </a:t>
          </a:r>
          <a:r>
            <a:rPr lang="en-ZA" dirty="0"/>
            <a:t>SAP entered into a three-year deferred prosecution agreement, was assessed a criminal penalty of nearly $119 million by the Department of Justice (DOJ), and agreed to pay forfeiture of more than $103 million, the agency announced Wednesday. Portions of those amounts will be credited in line with parallel resolutions with the Securities and Exchange Commission (SEC), which announced nearly $100 million to be paid in disgorgement and prejudgment interest, and South African authorities.</a:t>
          </a:r>
          <a:endParaRPr lang="en-US" dirty="0"/>
        </a:p>
      </dgm:t>
    </dgm:pt>
    <dgm:pt modelId="{4181E57D-2AD3-4956-A5FA-441FEF353471}" type="parTrans" cxnId="{162FE7C4-BDCD-4DD8-B4B2-FA66FCE48E55}">
      <dgm:prSet/>
      <dgm:spPr/>
      <dgm:t>
        <a:bodyPr/>
        <a:lstStyle/>
        <a:p>
          <a:endParaRPr lang="en-US"/>
        </a:p>
      </dgm:t>
    </dgm:pt>
    <dgm:pt modelId="{8336DC9E-2DFE-447A-84DB-C67BD70744CA}" type="sibTrans" cxnId="{162FE7C4-BDCD-4DD8-B4B2-FA66FCE48E55}">
      <dgm:prSet/>
      <dgm:spPr/>
      <dgm:t>
        <a:bodyPr/>
        <a:lstStyle/>
        <a:p>
          <a:endParaRPr lang="en-US"/>
        </a:p>
      </dgm:t>
    </dgm:pt>
    <dgm:pt modelId="{B0E59529-78B3-4858-B747-7C81C769E950}">
      <dgm:prSet/>
      <dgm:spPr/>
      <dgm:t>
        <a:bodyPr/>
        <a:lstStyle/>
        <a:p>
          <a:r>
            <a:rPr lang="en-ZA" dirty="0"/>
            <a:t>The FCPA settlement between SAP and the DOJ marks the second for the agency coordinated with South African authorities, after Swiss technology company ABB in December 2022 </a:t>
          </a:r>
          <a:r>
            <a:rPr lang="en-ZA" b="0" i="0" dirty="0"/>
            <a:t>to pay over R2,5 billion in punitive reparations to South Africa. This settlement represents a bold and innovative step towards accountability and justice for alleged offenders, particularly in the form of restitution for the serious crimes committed at Eskom during the state capture period. </a:t>
          </a:r>
        </a:p>
        <a:p>
          <a:r>
            <a:rPr lang="en-ZA" b="0" i="0" dirty="0"/>
            <a:t>ABB Ltd, an international company was implicated in state capture. ABB has acknowledged liability and taken responsibility for the alleged criminal conduct of its employees involving contracts with Eskom.  ABB has cooperated with law enforcement agencies conducting the investigations into such alleged conduct. It has assisted the NPA’s ID to secure evidence and key witnesses which have formed an essential part of the NPA’s ongoing investigations into the company’s alleged offences. It will continue to do so as part of the agreement.</a:t>
          </a:r>
        </a:p>
      </dgm:t>
    </dgm:pt>
    <dgm:pt modelId="{077A76D5-8085-4614-B552-0146220909DE}" type="parTrans" cxnId="{F71B9DAA-DB3F-4574-8B96-587226C76345}">
      <dgm:prSet/>
      <dgm:spPr/>
      <dgm:t>
        <a:bodyPr/>
        <a:lstStyle/>
        <a:p>
          <a:endParaRPr lang="en-US"/>
        </a:p>
      </dgm:t>
    </dgm:pt>
    <dgm:pt modelId="{D05E1AC2-B3BE-470E-916C-994BF205B7A0}" type="sibTrans" cxnId="{F71B9DAA-DB3F-4574-8B96-587226C76345}">
      <dgm:prSet/>
      <dgm:spPr/>
      <dgm:t>
        <a:bodyPr/>
        <a:lstStyle/>
        <a:p>
          <a:endParaRPr lang="en-US"/>
        </a:p>
      </dgm:t>
    </dgm:pt>
    <dgm:pt modelId="{4B331FE6-35AB-3A48-B8A1-BDC6D78AE87C}" type="pres">
      <dgm:prSet presAssocID="{D9143999-29B7-472A-B5F3-D60E2145EF56}" presName="linear" presStyleCnt="0">
        <dgm:presLayoutVars>
          <dgm:animLvl val="lvl"/>
          <dgm:resizeHandles val="exact"/>
        </dgm:presLayoutVars>
      </dgm:prSet>
      <dgm:spPr/>
    </dgm:pt>
    <dgm:pt modelId="{CEF90C71-999B-634D-AC6E-BE78EDC668A5}" type="pres">
      <dgm:prSet presAssocID="{EFF199D8-29BD-44FB-8F0F-0A3BB9A2A80A}" presName="parentText" presStyleLbl="node1" presStyleIdx="0" presStyleCnt="2">
        <dgm:presLayoutVars>
          <dgm:chMax val="0"/>
          <dgm:bulletEnabled val="1"/>
        </dgm:presLayoutVars>
      </dgm:prSet>
      <dgm:spPr/>
    </dgm:pt>
    <dgm:pt modelId="{10D789EF-538F-0A49-942D-5C2C1554C5E5}" type="pres">
      <dgm:prSet presAssocID="{8336DC9E-2DFE-447A-84DB-C67BD70744CA}" presName="spacer" presStyleCnt="0"/>
      <dgm:spPr/>
    </dgm:pt>
    <dgm:pt modelId="{820EF587-955A-FE48-99F2-FCCDF8ADC228}" type="pres">
      <dgm:prSet presAssocID="{B0E59529-78B3-4858-B747-7C81C769E950}" presName="parentText" presStyleLbl="node1" presStyleIdx="1" presStyleCnt="2">
        <dgm:presLayoutVars>
          <dgm:chMax val="0"/>
          <dgm:bulletEnabled val="1"/>
        </dgm:presLayoutVars>
      </dgm:prSet>
      <dgm:spPr/>
    </dgm:pt>
  </dgm:ptLst>
  <dgm:cxnLst>
    <dgm:cxn modelId="{8A1DD467-B598-4840-BE83-03C7493FF9F4}" type="presOf" srcId="{B0E59529-78B3-4858-B747-7C81C769E950}" destId="{820EF587-955A-FE48-99F2-FCCDF8ADC228}" srcOrd="0" destOrd="0" presId="urn:microsoft.com/office/officeart/2005/8/layout/vList2"/>
    <dgm:cxn modelId="{EC6E56A9-15A3-544A-B565-873B6CB8983B}" type="presOf" srcId="{D9143999-29B7-472A-B5F3-D60E2145EF56}" destId="{4B331FE6-35AB-3A48-B8A1-BDC6D78AE87C}" srcOrd="0" destOrd="0" presId="urn:microsoft.com/office/officeart/2005/8/layout/vList2"/>
    <dgm:cxn modelId="{F71B9DAA-DB3F-4574-8B96-587226C76345}" srcId="{D9143999-29B7-472A-B5F3-D60E2145EF56}" destId="{B0E59529-78B3-4858-B747-7C81C769E950}" srcOrd="1" destOrd="0" parTransId="{077A76D5-8085-4614-B552-0146220909DE}" sibTransId="{D05E1AC2-B3BE-470E-916C-994BF205B7A0}"/>
    <dgm:cxn modelId="{162FE7C4-BDCD-4DD8-B4B2-FA66FCE48E55}" srcId="{D9143999-29B7-472A-B5F3-D60E2145EF56}" destId="{EFF199D8-29BD-44FB-8F0F-0A3BB9A2A80A}" srcOrd="0" destOrd="0" parTransId="{4181E57D-2AD3-4956-A5FA-441FEF353471}" sibTransId="{8336DC9E-2DFE-447A-84DB-C67BD70744CA}"/>
    <dgm:cxn modelId="{86F719D6-B5B7-424C-99CD-4D1AB55DE082}" type="presOf" srcId="{EFF199D8-29BD-44FB-8F0F-0A3BB9A2A80A}" destId="{CEF90C71-999B-634D-AC6E-BE78EDC668A5}" srcOrd="0" destOrd="0" presId="urn:microsoft.com/office/officeart/2005/8/layout/vList2"/>
    <dgm:cxn modelId="{49E0FCC1-5B45-2D4E-BB0C-5C6DADBFE032}" type="presParOf" srcId="{4B331FE6-35AB-3A48-B8A1-BDC6D78AE87C}" destId="{CEF90C71-999B-634D-AC6E-BE78EDC668A5}" srcOrd="0" destOrd="0" presId="urn:microsoft.com/office/officeart/2005/8/layout/vList2"/>
    <dgm:cxn modelId="{981906F0-8BA2-604B-879E-21DF85739C6C}" type="presParOf" srcId="{4B331FE6-35AB-3A48-B8A1-BDC6D78AE87C}" destId="{10D789EF-538F-0A49-942D-5C2C1554C5E5}" srcOrd="1" destOrd="0" presId="urn:microsoft.com/office/officeart/2005/8/layout/vList2"/>
    <dgm:cxn modelId="{8CDAB62C-F628-AF4C-ADA8-8E28FE666319}" type="presParOf" srcId="{4B331FE6-35AB-3A48-B8A1-BDC6D78AE87C}" destId="{820EF587-955A-FE48-99F2-FCCDF8ADC22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72D40-6022-BB45-9D2E-FF1EE221DEBF}">
      <dsp:nvSpPr>
        <dsp:cNvPr id="0" name=""/>
        <dsp:cNvSpPr/>
      </dsp:nvSpPr>
      <dsp:spPr>
        <a:xfrm>
          <a:off x="3170"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70C964-E693-B147-8DC9-C0EDDD959CD2}">
      <dsp:nvSpPr>
        <dsp:cNvPr id="0" name=""/>
        <dsp:cNvSpPr/>
      </dsp:nvSpPr>
      <dsp:spPr>
        <a:xfrm>
          <a:off x="254659"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The early days of Asset Recovery on the Continent </a:t>
          </a:r>
        </a:p>
      </dsp:txBody>
      <dsp:txXfrm>
        <a:off x="296755" y="1309821"/>
        <a:ext cx="2179215" cy="1353072"/>
      </dsp:txXfrm>
    </dsp:sp>
    <dsp:sp modelId="{F164289C-AEC4-3F4A-BD55-326D0E7EAC53}">
      <dsp:nvSpPr>
        <dsp:cNvPr id="0" name=""/>
        <dsp:cNvSpPr/>
      </dsp:nvSpPr>
      <dsp:spPr>
        <a:xfrm>
          <a:off x="2769557"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368823-6FA1-4E4A-B340-3E6100BEF5A0}">
      <dsp:nvSpPr>
        <dsp:cNvPr id="0" name=""/>
        <dsp:cNvSpPr/>
      </dsp:nvSpPr>
      <dsp:spPr>
        <a:xfrm>
          <a:off x="3021047"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Challenges that have had to be overcome</a:t>
          </a:r>
        </a:p>
      </dsp:txBody>
      <dsp:txXfrm>
        <a:off x="3063143" y="1309821"/>
        <a:ext cx="2179215" cy="1353072"/>
      </dsp:txXfrm>
    </dsp:sp>
    <dsp:sp modelId="{23199F02-F15D-C940-8ECB-C7EC4C84AD22}">
      <dsp:nvSpPr>
        <dsp:cNvPr id="0" name=""/>
        <dsp:cNvSpPr/>
      </dsp:nvSpPr>
      <dsp:spPr>
        <a:xfrm>
          <a:off x="5535944"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0B0533-AEAE-EB4D-AF75-2F6BE4A3B506}">
      <dsp:nvSpPr>
        <dsp:cNvPr id="0" name=""/>
        <dsp:cNvSpPr/>
      </dsp:nvSpPr>
      <dsp:spPr>
        <a:xfrm>
          <a:off x="5787434"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Four Case Studies</a:t>
          </a:r>
        </a:p>
      </dsp:txBody>
      <dsp:txXfrm>
        <a:off x="5829530" y="1309821"/>
        <a:ext cx="2179215" cy="1353072"/>
      </dsp:txXfrm>
    </dsp:sp>
    <dsp:sp modelId="{214527F2-0CFC-DB47-B733-F6CE7CCBF8E5}">
      <dsp:nvSpPr>
        <dsp:cNvPr id="0" name=""/>
        <dsp:cNvSpPr/>
      </dsp:nvSpPr>
      <dsp:spPr>
        <a:xfrm>
          <a:off x="8302332"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51D681-B8E6-AA41-927F-EF163647DF19}">
      <dsp:nvSpPr>
        <dsp:cNvPr id="0" name=""/>
        <dsp:cNvSpPr/>
      </dsp:nvSpPr>
      <dsp:spPr>
        <a:xfrm>
          <a:off x="8553822"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Challenges of the the Future</a:t>
          </a:r>
        </a:p>
      </dsp:txBody>
      <dsp:txXfrm>
        <a:off x="8595918" y="1309821"/>
        <a:ext cx="2179215" cy="13530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72D40-6022-BB45-9D2E-FF1EE221DEBF}">
      <dsp:nvSpPr>
        <dsp:cNvPr id="0" name=""/>
        <dsp:cNvSpPr/>
      </dsp:nvSpPr>
      <dsp:spPr>
        <a:xfrm>
          <a:off x="3170"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70C964-E693-B147-8DC9-C0EDDD959CD2}">
      <dsp:nvSpPr>
        <dsp:cNvPr id="0" name=""/>
        <dsp:cNvSpPr/>
      </dsp:nvSpPr>
      <dsp:spPr>
        <a:xfrm>
          <a:off x="254659"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Dos Santos in Angola</a:t>
          </a:r>
        </a:p>
      </dsp:txBody>
      <dsp:txXfrm>
        <a:off x="296755" y="1309821"/>
        <a:ext cx="2179215" cy="1353072"/>
      </dsp:txXfrm>
    </dsp:sp>
    <dsp:sp modelId="{F164289C-AEC4-3F4A-BD55-326D0E7EAC53}">
      <dsp:nvSpPr>
        <dsp:cNvPr id="0" name=""/>
        <dsp:cNvSpPr/>
      </dsp:nvSpPr>
      <dsp:spPr>
        <a:xfrm>
          <a:off x="2769557"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368823-6FA1-4E4A-B340-3E6100BEF5A0}">
      <dsp:nvSpPr>
        <dsp:cNvPr id="0" name=""/>
        <dsp:cNvSpPr/>
      </dsp:nvSpPr>
      <dsp:spPr>
        <a:xfrm>
          <a:off x="3021047"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err="1"/>
            <a:t>Fishrot</a:t>
          </a:r>
          <a:r>
            <a:rPr lang="en-US" sz="2700" kern="1200" baseline="0" dirty="0"/>
            <a:t> in Namibia</a:t>
          </a:r>
          <a:endParaRPr lang="en-US" sz="2700" kern="1200" dirty="0"/>
        </a:p>
      </dsp:txBody>
      <dsp:txXfrm>
        <a:off x="3063143" y="1309821"/>
        <a:ext cx="2179215" cy="1353072"/>
      </dsp:txXfrm>
    </dsp:sp>
    <dsp:sp modelId="{23199F02-F15D-C940-8ECB-C7EC4C84AD22}">
      <dsp:nvSpPr>
        <dsp:cNvPr id="0" name=""/>
        <dsp:cNvSpPr/>
      </dsp:nvSpPr>
      <dsp:spPr>
        <a:xfrm>
          <a:off x="5535944"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0B0533-AEAE-EB4D-AF75-2F6BE4A3B506}">
      <dsp:nvSpPr>
        <dsp:cNvPr id="0" name=""/>
        <dsp:cNvSpPr/>
      </dsp:nvSpPr>
      <dsp:spPr>
        <a:xfrm>
          <a:off x="5787434"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err="1"/>
            <a:t>Malanji</a:t>
          </a:r>
          <a:endParaRPr lang="en-US" sz="2700" kern="1200" dirty="0"/>
        </a:p>
        <a:p>
          <a:pPr marL="0" lvl="0" indent="0" algn="ctr" defTabSz="1200150">
            <a:lnSpc>
              <a:spcPct val="90000"/>
            </a:lnSpc>
            <a:spcBef>
              <a:spcPct val="0"/>
            </a:spcBef>
            <a:spcAft>
              <a:spcPct val="35000"/>
            </a:spcAft>
            <a:buNone/>
          </a:pPr>
          <a:r>
            <a:rPr lang="en-US" sz="2700" kern="1200" dirty="0"/>
            <a:t>Zambia</a:t>
          </a:r>
        </a:p>
      </dsp:txBody>
      <dsp:txXfrm>
        <a:off x="5829530" y="1309821"/>
        <a:ext cx="2179215" cy="1353072"/>
      </dsp:txXfrm>
    </dsp:sp>
    <dsp:sp modelId="{214527F2-0CFC-DB47-B733-F6CE7CCBF8E5}">
      <dsp:nvSpPr>
        <dsp:cNvPr id="0" name=""/>
        <dsp:cNvSpPr/>
      </dsp:nvSpPr>
      <dsp:spPr>
        <a:xfrm>
          <a:off x="8302332" y="1028809"/>
          <a:ext cx="2263407" cy="14372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51D681-B8E6-AA41-927F-EF163647DF19}">
      <dsp:nvSpPr>
        <dsp:cNvPr id="0" name=""/>
        <dsp:cNvSpPr/>
      </dsp:nvSpPr>
      <dsp:spPr>
        <a:xfrm>
          <a:off x="8553822" y="1267725"/>
          <a:ext cx="2263407" cy="14372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State</a:t>
          </a:r>
          <a:r>
            <a:rPr lang="en-US" sz="2700" kern="1200" baseline="0" dirty="0"/>
            <a:t> Capture in South Africa</a:t>
          </a:r>
          <a:endParaRPr lang="en-US" sz="2700" kern="1200" dirty="0"/>
        </a:p>
      </dsp:txBody>
      <dsp:txXfrm>
        <a:off x="8595918" y="1309821"/>
        <a:ext cx="2179215" cy="13530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90C71-999B-634D-AC6E-BE78EDC668A5}">
      <dsp:nvSpPr>
        <dsp:cNvPr id="0" name=""/>
        <dsp:cNvSpPr/>
      </dsp:nvSpPr>
      <dsp:spPr>
        <a:xfrm>
          <a:off x="0" y="458892"/>
          <a:ext cx="6666833" cy="2250787"/>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ZA" sz="1200" b="1" kern="1200" dirty="0"/>
            <a:t>German-based software company SAP agreed to pay more than $220 million as part of resolutions with authorities in the United States and South Africa regarding alleged violations of the Foreign Corrupt Practices Act (FCPA). </a:t>
          </a:r>
          <a:r>
            <a:rPr lang="en-ZA" sz="1200" kern="1200" dirty="0"/>
            <a:t>SAP entered into a three-year deferred prosecution agreement, was assessed a criminal penalty of nearly $119 million by the Department of Justice (DOJ), and agreed to pay forfeiture of more than $103 million, the agency announced Wednesday. Portions of those amounts will be credited in line with parallel resolutions with the Securities and Exchange Commission (SEC), which announced nearly $100 million to be paid in disgorgement and prejudgment interest, and South African authorities.</a:t>
          </a:r>
          <a:endParaRPr lang="en-US" sz="1200" kern="1200" dirty="0"/>
        </a:p>
      </dsp:txBody>
      <dsp:txXfrm>
        <a:off x="109874" y="568766"/>
        <a:ext cx="6447085" cy="2031039"/>
      </dsp:txXfrm>
    </dsp:sp>
    <dsp:sp modelId="{820EF587-955A-FE48-99F2-FCCDF8ADC228}">
      <dsp:nvSpPr>
        <dsp:cNvPr id="0" name=""/>
        <dsp:cNvSpPr/>
      </dsp:nvSpPr>
      <dsp:spPr>
        <a:xfrm>
          <a:off x="0" y="2744240"/>
          <a:ext cx="6666833" cy="2250787"/>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ZA" sz="1200" kern="1200" dirty="0"/>
            <a:t>The FCPA settlement between SAP and the DOJ marks the second for the agency coordinated with South African authorities, after Swiss technology company ABB in December 2022 </a:t>
          </a:r>
          <a:r>
            <a:rPr lang="en-ZA" sz="1200" b="0" i="0" kern="1200" dirty="0"/>
            <a:t>to pay over R2,5 billion in punitive reparations to South Africa. This settlement represents a bold and innovative step towards accountability and justice for alleged offenders, particularly in the form of restitution for the serious crimes committed at Eskom during the state capture period. </a:t>
          </a:r>
        </a:p>
        <a:p>
          <a:pPr marL="0" lvl="0" indent="0" algn="l" defTabSz="533400">
            <a:lnSpc>
              <a:spcPct val="90000"/>
            </a:lnSpc>
            <a:spcBef>
              <a:spcPct val="0"/>
            </a:spcBef>
            <a:spcAft>
              <a:spcPct val="35000"/>
            </a:spcAft>
            <a:buNone/>
          </a:pPr>
          <a:r>
            <a:rPr lang="en-ZA" sz="1200" b="0" i="0" kern="1200" dirty="0"/>
            <a:t>ABB Ltd, an international company was implicated in state capture. ABB has acknowledged liability and taken responsibility for the alleged criminal conduct of its employees involving contracts with Eskom.  ABB has cooperated with law enforcement agencies conducting the investigations into such alleged conduct. It has assisted the NPA’s ID to secure evidence and key witnesses which have formed an essential part of the NPA’s ongoing investigations into the company’s alleged offences. It will continue to do so as part of the agreement.</a:t>
          </a:r>
        </a:p>
      </dsp:txBody>
      <dsp:txXfrm>
        <a:off x="109874" y="2854114"/>
        <a:ext cx="6447085" cy="20310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49AA0-81D7-DA44-9CBD-A19A776325E7}" type="datetimeFigureOut">
              <a:rPr lang="en-US" smtClean="0"/>
              <a:t>9/16/24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893F18-069D-A44B-9DB1-F2054E33D2CB}" type="slidenum">
              <a:rPr lang="en-US" smtClean="0"/>
              <a:t>‹#›</a:t>
            </a:fld>
            <a:endParaRPr lang="en-US"/>
          </a:p>
        </p:txBody>
      </p:sp>
    </p:spTree>
    <p:extLst>
      <p:ext uri="{BB962C8B-B14F-4D97-AF65-F5344CB8AC3E}">
        <p14:creationId xmlns:p14="http://schemas.microsoft.com/office/powerpoint/2010/main" val="2075449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133B9CF-4002-48D6-A756-696E39DEA21C}" type="slidenum">
              <a:rPr lang="en-GB" smtClean="0"/>
              <a:pPr>
                <a:defRPr/>
              </a:pPr>
              <a:t>31</a:t>
            </a:fld>
            <a:endParaRPr lang="en-GB"/>
          </a:p>
        </p:txBody>
      </p:sp>
    </p:spTree>
    <p:extLst>
      <p:ext uri="{BB962C8B-B14F-4D97-AF65-F5344CB8AC3E}">
        <p14:creationId xmlns:p14="http://schemas.microsoft.com/office/powerpoint/2010/main" val="382194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133B9CF-4002-48D6-A756-696E39DEA21C}" type="slidenum">
              <a:rPr lang="en-GB" smtClean="0"/>
              <a:pPr>
                <a:defRPr/>
              </a:pPr>
              <a:t>32</a:t>
            </a:fld>
            <a:endParaRPr lang="en-GB"/>
          </a:p>
        </p:txBody>
      </p:sp>
    </p:spTree>
    <p:extLst>
      <p:ext uri="{BB962C8B-B14F-4D97-AF65-F5344CB8AC3E}">
        <p14:creationId xmlns:p14="http://schemas.microsoft.com/office/powerpoint/2010/main" val="1732353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4810B-AD42-E419-ECA4-16EC74C6D44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C14EADF-969B-110C-F091-FB6CFF9753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77F92BE-6C45-8670-851C-92D9ACCC3E17}"/>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5" name="Footer Placeholder 4">
            <a:extLst>
              <a:ext uri="{FF2B5EF4-FFF2-40B4-BE49-F238E27FC236}">
                <a16:creationId xmlns:a16="http://schemas.microsoft.com/office/drawing/2014/main" id="{56238910-AFAD-F9F5-D59D-F42E45CD1D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CD6C2F-C574-1F6D-AB22-695617EACD1D}"/>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326351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209C-D6EE-9527-A27D-78ABA428B60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740B421-22DB-1D1E-DAF2-0DF2FF04A20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BE1890A-5140-C2D5-324B-CFA184E11E24}"/>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5" name="Footer Placeholder 4">
            <a:extLst>
              <a:ext uri="{FF2B5EF4-FFF2-40B4-BE49-F238E27FC236}">
                <a16:creationId xmlns:a16="http://schemas.microsoft.com/office/drawing/2014/main" id="{809BEFEC-666C-3B86-AD8C-5D67753B0D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CC8146-A27D-52A8-9159-B7153E7F6AF1}"/>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408729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9370CC-83D6-37AD-ED1E-8C89EF2761E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CA40897-E3E6-A7D4-BC3F-CDE4CA91C0C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0BBC4EE-97D5-2704-A9D2-644CD7CDEDC6}"/>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5" name="Footer Placeholder 4">
            <a:extLst>
              <a:ext uri="{FF2B5EF4-FFF2-40B4-BE49-F238E27FC236}">
                <a16:creationId xmlns:a16="http://schemas.microsoft.com/office/drawing/2014/main" id="{934A6569-9C9A-6575-6C1E-E63DE71A0F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707C1-439A-E071-1863-A0CAFAD76B74}"/>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612741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 right s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04350-924C-9A41-AC6B-5E81C58FAA7E}"/>
              </a:ext>
            </a:extLst>
          </p:cNvPr>
          <p:cNvSpPr>
            <a:spLocks noGrp="1"/>
          </p:cNvSpPr>
          <p:nvPr>
            <p:ph type="title"/>
          </p:nvPr>
        </p:nvSpPr>
        <p:spPr>
          <a:xfrm>
            <a:off x="839788" y="365125"/>
            <a:ext cx="10515600" cy="914400"/>
          </a:xfrm>
        </p:spPr>
        <p:txBody>
          <a:bodyPr/>
          <a:lstStyle/>
          <a:p>
            <a:r>
              <a:rPr lang="en-US"/>
              <a:t>Click to edit Master title style</a:t>
            </a:r>
          </a:p>
        </p:txBody>
      </p:sp>
      <p:sp>
        <p:nvSpPr>
          <p:cNvPr id="7" name="Date Placeholder 6">
            <a:extLst>
              <a:ext uri="{FF2B5EF4-FFF2-40B4-BE49-F238E27FC236}">
                <a16:creationId xmlns:a16="http://schemas.microsoft.com/office/drawing/2014/main" id="{3A2932F9-58FC-404E-A484-89446791F42E}"/>
              </a:ext>
            </a:extLst>
          </p:cNvPr>
          <p:cNvSpPr>
            <a:spLocks noGrp="1"/>
          </p:cNvSpPr>
          <p:nvPr>
            <p:ph type="dt" sz="half" idx="10"/>
          </p:nvPr>
        </p:nvSpPr>
        <p:spPr/>
        <p:txBody>
          <a:bodyPr/>
          <a:lstStyle/>
          <a:p>
            <a:fld id="{4A1CDC62-51E4-F14E-BDC3-7AA9B5F761EC}" type="datetime5">
              <a:rPr lang="en-US" smtClean="0"/>
              <a:t>16-Sep-24</a:t>
            </a:fld>
            <a:endParaRPr lang="en-US"/>
          </a:p>
        </p:txBody>
      </p:sp>
      <p:sp>
        <p:nvSpPr>
          <p:cNvPr id="8" name="Footer Placeholder 7">
            <a:extLst>
              <a:ext uri="{FF2B5EF4-FFF2-40B4-BE49-F238E27FC236}">
                <a16:creationId xmlns:a16="http://schemas.microsoft.com/office/drawing/2014/main" id="{22A4A1C7-8313-E941-BDB4-74080EB27A9C}"/>
              </a:ext>
            </a:extLst>
          </p:cNvPr>
          <p:cNvSpPr>
            <a:spLocks noGrp="1"/>
          </p:cNvSpPr>
          <p:nvPr>
            <p:ph type="ftr" sz="quarter" idx="11"/>
          </p:nvPr>
        </p:nvSpPr>
        <p:spPr>
          <a:xfrm>
            <a:off x="1095291" y="6356352"/>
            <a:ext cx="4114800" cy="365125"/>
          </a:xfrm>
          <a:prstGeom prst="rect">
            <a:avLst/>
          </a:prstGeom>
        </p:spPr>
        <p:txBody>
          <a:bodyPr/>
          <a:lstStyle/>
          <a:p>
            <a:r>
              <a:rPr lang="en-US"/>
              <a:t>star.worldbank.org</a:t>
            </a:r>
          </a:p>
        </p:txBody>
      </p:sp>
      <p:sp>
        <p:nvSpPr>
          <p:cNvPr id="9" name="Slide Number Placeholder 8">
            <a:extLst>
              <a:ext uri="{FF2B5EF4-FFF2-40B4-BE49-F238E27FC236}">
                <a16:creationId xmlns:a16="http://schemas.microsoft.com/office/drawing/2014/main" id="{652D6B2D-771F-9741-AD03-C2BDD1DB63F1}"/>
              </a:ext>
            </a:extLst>
          </p:cNvPr>
          <p:cNvSpPr>
            <a:spLocks noGrp="1"/>
          </p:cNvSpPr>
          <p:nvPr>
            <p:ph type="sldNum" sz="quarter" idx="12"/>
          </p:nvPr>
        </p:nvSpPr>
        <p:spPr/>
        <p:txBody>
          <a:bodyPr/>
          <a:lstStyle/>
          <a:p>
            <a:fld id="{D79D5074-B1A7-404C-B6AC-B8650458EF6C}" type="slidenum">
              <a:rPr lang="en-US" smtClean="0"/>
              <a:t>‹#›</a:t>
            </a:fld>
            <a:endParaRPr lang="en-US"/>
          </a:p>
        </p:txBody>
      </p:sp>
      <p:sp>
        <p:nvSpPr>
          <p:cNvPr id="10" name="Picture Placeholder 2">
            <a:extLst>
              <a:ext uri="{FF2B5EF4-FFF2-40B4-BE49-F238E27FC236}">
                <a16:creationId xmlns:a16="http://schemas.microsoft.com/office/drawing/2014/main" id="{AD995AF7-9CB0-7D40-B3DA-8D469CC98085}"/>
              </a:ext>
            </a:extLst>
          </p:cNvPr>
          <p:cNvSpPr>
            <a:spLocks noGrp="1"/>
          </p:cNvSpPr>
          <p:nvPr>
            <p:ph type="pic" idx="1"/>
          </p:nvPr>
        </p:nvSpPr>
        <p:spPr>
          <a:xfrm>
            <a:off x="4457700" y="1371600"/>
            <a:ext cx="6897688" cy="4800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11" name="Content Placeholder 2">
            <a:extLst>
              <a:ext uri="{FF2B5EF4-FFF2-40B4-BE49-F238E27FC236}">
                <a16:creationId xmlns:a16="http://schemas.microsoft.com/office/drawing/2014/main" id="{75070436-DEDC-3745-91F3-2BDCB51BC026}"/>
              </a:ext>
            </a:extLst>
          </p:cNvPr>
          <p:cNvSpPr>
            <a:spLocks noGrp="1"/>
          </p:cNvSpPr>
          <p:nvPr>
            <p:ph sz="half" idx="13"/>
          </p:nvPr>
        </p:nvSpPr>
        <p:spPr>
          <a:xfrm>
            <a:off x="838200" y="1371602"/>
            <a:ext cx="3276600" cy="48053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0896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404-8558-4C62-BFED-108AFCA54E5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6855018-F8E6-6A18-C287-1560030D4A6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75CE9E-7B13-BC25-7761-02B74ADCD0FE}"/>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5" name="Footer Placeholder 4">
            <a:extLst>
              <a:ext uri="{FF2B5EF4-FFF2-40B4-BE49-F238E27FC236}">
                <a16:creationId xmlns:a16="http://schemas.microsoft.com/office/drawing/2014/main" id="{F29C33A8-B8DA-9E72-8FDD-7A2E2B16A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3096AB-B030-06EC-78E6-F35FE35BEBD4}"/>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376055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22AAB-CB0C-9C11-BA7F-447E637BC2A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02CDA9B-600C-6814-939E-FC2297CA288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F3A803C-964F-BF73-07A1-EB2C1E910DAB}"/>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5" name="Footer Placeholder 4">
            <a:extLst>
              <a:ext uri="{FF2B5EF4-FFF2-40B4-BE49-F238E27FC236}">
                <a16:creationId xmlns:a16="http://schemas.microsoft.com/office/drawing/2014/main" id="{15DAB454-B32F-D354-5203-D196192D9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4EF17A-D229-A01D-C118-000923F2112B}"/>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369864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90362-9EB9-2A36-F4EE-D48F18EADAC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585A27A-193F-C1EC-9E80-F3D83612F65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D8B7D8C-11E6-D209-A447-A39452BF1AB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0445BAC-C580-D80A-853D-74FC67E9B823}"/>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6" name="Footer Placeholder 5">
            <a:extLst>
              <a:ext uri="{FF2B5EF4-FFF2-40B4-BE49-F238E27FC236}">
                <a16:creationId xmlns:a16="http://schemas.microsoft.com/office/drawing/2014/main" id="{C398DB7B-64B8-EA9A-0D4F-297C26EE1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77187F-50AE-D11A-27E3-5C0E243D9D49}"/>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3921474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1A89B-24FC-BA72-BB95-4B470C0C4FC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A7FC303-07D8-F3C4-8BBC-C527E32A7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D147EA2-8103-0A86-C254-2B90530C906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1E3C60A-5306-E3BC-0DD1-6F1EA75C6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BAE3129-7CEF-2FB3-7485-B0AA920F493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7FB6E72-847D-E306-1C95-7BF8795CF755}"/>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8" name="Footer Placeholder 7">
            <a:extLst>
              <a:ext uri="{FF2B5EF4-FFF2-40B4-BE49-F238E27FC236}">
                <a16:creationId xmlns:a16="http://schemas.microsoft.com/office/drawing/2014/main" id="{C75B1172-B6FA-02C0-0128-3D53EBC0CA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55687F-CBEA-CC98-C94A-1B97C114D4B2}"/>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292011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142CE-F540-F3E6-2DCF-CD4C026A0B7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70CBC4C-E532-4722-6F8F-12E69B9CAD9A}"/>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4" name="Footer Placeholder 3">
            <a:extLst>
              <a:ext uri="{FF2B5EF4-FFF2-40B4-BE49-F238E27FC236}">
                <a16:creationId xmlns:a16="http://schemas.microsoft.com/office/drawing/2014/main" id="{50A1AB9A-F1B4-57FE-CD8B-334988F2FD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53E733-56FF-EFED-40DA-274F94FA0DF4}"/>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4142027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3076D1-D6EF-3354-03DB-01A133C2380F}"/>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3" name="Footer Placeholder 2">
            <a:extLst>
              <a:ext uri="{FF2B5EF4-FFF2-40B4-BE49-F238E27FC236}">
                <a16:creationId xmlns:a16="http://schemas.microsoft.com/office/drawing/2014/main" id="{D2F70EE0-FA95-7D39-7101-E48938B403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5FF373-2B32-623A-4BAF-69EF5B4F3194}"/>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12295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5AA1-79A0-65FF-2E95-7B6E49519B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6F2B6A8-A524-3015-65F2-22D4E8A4D1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C8DA3A7-24AC-03A5-EC1E-ECE7257468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625C457-1104-CB86-B76A-0FEBAB293778}"/>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6" name="Footer Placeholder 5">
            <a:extLst>
              <a:ext uri="{FF2B5EF4-FFF2-40B4-BE49-F238E27FC236}">
                <a16:creationId xmlns:a16="http://schemas.microsoft.com/office/drawing/2014/main" id="{2EC678BE-4F76-3DDA-F637-1A6F0974B3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577225-160F-4EC9-6C9D-ACBAE12511B3}"/>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28087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23455-69FB-596F-384B-28B677665D4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764A111-D340-3C8F-AAAE-D2433AF0D1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DA461E-59DE-B0E1-DBE7-845F5C3F04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DBA2451-28CF-CFCF-9CF3-C520BEB60B83}"/>
              </a:ext>
            </a:extLst>
          </p:cNvPr>
          <p:cNvSpPr>
            <a:spLocks noGrp="1"/>
          </p:cNvSpPr>
          <p:nvPr>
            <p:ph type="dt" sz="half" idx="10"/>
          </p:nvPr>
        </p:nvSpPr>
        <p:spPr/>
        <p:txBody>
          <a:bodyPr/>
          <a:lstStyle/>
          <a:p>
            <a:fld id="{D012E9EE-CD7A-804E-BC94-FE1392A840BE}" type="datetimeFigureOut">
              <a:rPr lang="en-US" smtClean="0"/>
              <a:t>9/14/24</a:t>
            </a:fld>
            <a:endParaRPr lang="en-US"/>
          </a:p>
        </p:txBody>
      </p:sp>
      <p:sp>
        <p:nvSpPr>
          <p:cNvPr id="6" name="Footer Placeholder 5">
            <a:extLst>
              <a:ext uri="{FF2B5EF4-FFF2-40B4-BE49-F238E27FC236}">
                <a16:creationId xmlns:a16="http://schemas.microsoft.com/office/drawing/2014/main" id="{02B7E87C-1438-A3E2-D3D4-C2B9DB045E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34B5-FFA8-C5E5-71E5-CDFE15657FF5}"/>
              </a:ext>
            </a:extLst>
          </p:cNvPr>
          <p:cNvSpPr>
            <a:spLocks noGrp="1"/>
          </p:cNvSpPr>
          <p:nvPr>
            <p:ph type="sldNum" sz="quarter" idx="12"/>
          </p:nvPr>
        </p:nvSpPr>
        <p:spPr/>
        <p:txBody>
          <a:bodyPr/>
          <a:lstStyle/>
          <a:p>
            <a:fld id="{337EF626-8A33-3F4E-9079-0437139B6912}" type="slidenum">
              <a:rPr lang="en-US" smtClean="0"/>
              <a:t>‹#›</a:t>
            </a:fld>
            <a:endParaRPr lang="en-US"/>
          </a:p>
        </p:txBody>
      </p:sp>
    </p:spTree>
    <p:extLst>
      <p:ext uri="{BB962C8B-B14F-4D97-AF65-F5344CB8AC3E}">
        <p14:creationId xmlns:p14="http://schemas.microsoft.com/office/powerpoint/2010/main" val="266963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52A88F-BAB5-EB08-2907-5308F5699A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0A8C1ED-2334-917D-5266-6E879E7584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A8E2AE0-AB42-783C-AB5F-56A1669D84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012E9EE-CD7A-804E-BC94-FE1392A840BE}" type="datetimeFigureOut">
              <a:rPr lang="en-US" smtClean="0"/>
              <a:t>9/14/24</a:t>
            </a:fld>
            <a:endParaRPr lang="en-US"/>
          </a:p>
        </p:txBody>
      </p:sp>
      <p:sp>
        <p:nvSpPr>
          <p:cNvPr id="5" name="Footer Placeholder 4">
            <a:extLst>
              <a:ext uri="{FF2B5EF4-FFF2-40B4-BE49-F238E27FC236}">
                <a16:creationId xmlns:a16="http://schemas.microsoft.com/office/drawing/2014/main" id="{5FAB419E-D7DA-28A1-9EDE-0B907A309C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C37E4F4-C014-C95F-4943-10ADB23785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7EF626-8A33-3F4E-9079-0437139B6912}" type="slidenum">
              <a:rPr lang="en-US" smtClean="0"/>
              <a:t>‹#›</a:t>
            </a:fld>
            <a:endParaRPr lang="en-US"/>
          </a:p>
        </p:txBody>
      </p:sp>
    </p:spTree>
    <p:extLst>
      <p:ext uri="{BB962C8B-B14F-4D97-AF65-F5344CB8AC3E}">
        <p14:creationId xmlns:p14="http://schemas.microsoft.com/office/powerpoint/2010/main" val="1263506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7E409-5482-E75B-A2CC-A84407F9D317}"/>
              </a:ext>
            </a:extLst>
          </p:cNvPr>
          <p:cNvSpPr>
            <a:spLocks noGrp="1"/>
          </p:cNvSpPr>
          <p:nvPr>
            <p:ph type="ctrTitle"/>
          </p:nvPr>
        </p:nvSpPr>
        <p:spPr/>
        <p:txBody>
          <a:bodyPr/>
          <a:lstStyle/>
          <a:p>
            <a:r>
              <a:rPr lang="en-ZA" sz="2800" dirty="0">
                <a:effectLst/>
                <a:latin typeface="Bookman#20Old#20Style"/>
              </a:rPr>
              <a:t>Asset Recovery and Forfeiture in Africa </a:t>
            </a:r>
            <a:br>
              <a:rPr lang="en-ZA" dirty="0"/>
            </a:br>
            <a:endParaRPr lang="en-US" dirty="0"/>
          </a:p>
        </p:txBody>
      </p:sp>
      <p:sp>
        <p:nvSpPr>
          <p:cNvPr id="3" name="Subtitle 2">
            <a:extLst>
              <a:ext uri="{FF2B5EF4-FFF2-40B4-BE49-F238E27FC236}">
                <a16:creationId xmlns:a16="http://schemas.microsoft.com/office/drawing/2014/main" id="{B253F806-C82C-85A8-A130-B9595DCDD795}"/>
              </a:ext>
            </a:extLst>
          </p:cNvPr>
          <p:cNvSpPr>
            <a:spLocks noGrp="1"/>
          </p:cNvSpPr>
          <p:nvPr>
            <p:ph type="subTitle" idx="1"/>
          </p:nvPr>
        </p:nvSpPr>
        <p:spPr/>
        <p:txBody>
          <a:bodyPr/>
          <a:lstStyle/>
          <a:p>
            <a:r>
              <a:rPr lang="en-US" dirty="0"/>
              <a:t>Hermione Cronje </a:t>
            </a:r>
          </a:p>
          <a:p>
            <a:r>
              <a:rPr lang="en-US" dirty="0"/>
              <a:t>Lusaka</a:t>
            </a:r>
          </a:p>
          <a:p>
            <a:r>
              <a:rPr lang="en-US" dirty="0"/>
              <a:t>Kenya, September 2024</a:t>
            </a:r>
          </a:p>
        </p:txBody>
      </p:sp>
    </p:spTree>
    <p:extLst>
      <p:ext uri="{BB962C8B-B14F-4D97-AF65-F5344CB8AC3E}">
        <p14:creationId xmlns:p14="http://schemas.microsoft.com/office/powerpoint/2010/main" val="253334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642731"/>
          </a:xfrm>
        </p:spPr>
        <p:txBody>
          <a:bodyPr>
            <a:normAutofit fontScale="90000"/>
          </a:bodyPr>
          <a:lstStyle/>
          <a:p>
            <a:pPr algn="ctr"/>
            <a:r>
              <a:rPr lang="en-US" sz="3600" dirty="0">
                <a:solidFill>
                  <a:schemeClr val="tx2"/>
                </a:solidFill>
              </a:rPr>
              <a:t>Early Years of Asset Recovery</a:t>
            </a:r>
            <a:br>
              <a:rPr lang="en-US" sz="3600" dirty="0">
                <a:solidFill>
                  <a:schemeClr val="tx2"/>
                </a:solidFill>
              </a:rPr>
            </a:br>
            <a:r>
              <a:rPr lang="en-US" sz="3600" dirty="0">
                <a:solidFill>
                  <a:schemeClr val="tx2"/>
                </a:solidFill>
              </a:rPr>
              <a:t>Carefully Select Test Cases</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46043" y="1007163"/>
            <a:ext cx="8114091" cy="4403037"/>
          </a:xfrm>
        </p:spPr>
        <p:txBody>
          <a:bodyPr anchor="t">
            <a:normAutofit fontScale="77500" lnSpcReduction="20000"/>
          </a:bodyPr>
          <a:lstStyle/>
          <a:p>
            <a:pPr eaLnBrk="1" hangingPunct="1"/>
            <a:r>
              <a:rPr lang="en-GB" dirty="0">
                <a:latin typeface="Arial Narrow" charset="0"/>
                <a:cs typeface="Times New Roman" charset="0"/>
              </a:rPr>
              <a:t>Careful consideration should be given to how many big complex cases are taken on:</a:t>
            </a:r>
            <a:endParaRPr lang="en-GB" dirty="0">
              <a:latin typeface="Arial Narrow" charset="0"/>
            </a:endParaRPr>
          </a:p>
          <a:p>
            <a:pPr lvl="1" eaLnBrk="1" hangingPunct="1">
              <a:buFont typeface="Wingdings" charset="2"/>
              <a:buChar char="Ø"/>
            </a:pPr>
            <a:r>
              <a:rPr lang="en-GB" dirty="0">
                <a:latin typeface="Arial Narrow" charset="0"/>
              </a:rPr>
              <a:t>They </a:t>
            </a:r>
            <a:r>
              <a:rPr lang="en-GB" dirty="0">
                <a:latin typeface="Arial Narrow" charset="0"/>
                <a:cs typeface="Times New Roman" charset="0"/>
              </a:rPr>
              <a:t>usually consume large amounts of prosecution and investigative resources</a:t>
            </a:r>
          </a:p>
          <a:p>
            <a:pPr lvl="1" eaLnBrk="1" hangingPunct="1">
              <a:buFont typeface="Wingdings" charset="2"/>
              <a:buChar char="Ø"/>
            </a:pPr>
            <a:r>
              <a:rPr lang="en-GB" dirty="0">
                <a:latin typeface="Arial Narrow" charset="0"/>
                <a:cs typeface="Times New Roman" charset="0"/>
              </a:rPr>
              <a:t>Judges in major cases tend to be more cautious since the amounts of money are very great, and they know that their decisions will be subject to appeal</a:t>
            </a:r>
          </a:p>
          <a:p>
            <a:pPr lvl="1" eaLnBrk="1" hangingPunct="1">
              <a:buFont typeface="Wingdings" charset="2"/>
              <a:buChar char="Ø"/>
            </a:pPr>
            <a:r>
              <a:rPr lang="en-GB" dirty="0">
                <a:latin typeface="Arial Narrow" charset="0"/>
              </a:rPr>
              <a:t>	</a:t>
            </a:r>
            <a:r>
              <a:rPr lang="en-GB" dirty="0">
                <a:latin typeface="Arial Narrow" charset="0"/>
                <a:cs typeface="Times New Roman" charset="0"/>
              </a:rPr>
              <a:t>The stakes are very high in such cases since they become the focus of media attention – any losses result in a significant loss of public confidence in forfeiture</a:t>
            </a:r>
          </a:p>
          <a:p>
            <a:pPr eaLnBrk="1" hangingPunct="1">
              <a:lnSpc>
                <a:spcPct val="90000"/>
              </a:lnSpc>
              <a:buFont typeface="Wingdings" charset="2"/>
              <a:buChar char="Ø"/>
            </a:pPr>
            <a:r>
              <a:rPr lang="en-GB" dirty="0">
                <a:latin typeface="Arial Narrow" charset="0"/>
                <a:cs typeface="Times New Roman" charset="0"/>
              </a:rPr>
              <a:t>Big criminals can afford the best lawyers which increases the risks of losing</a:t>
            </a:r>
          </a:p>
          <a:p>
            <a:pPr eaLnBrk="1" hangingPunct="1">
              <a:lnSpc>
                <a:spcPct val="90000"/>
              </a:lnSpc>
              <a:buFont typeface="Wingdings" charset="2"/>
              <a:buChar char="Ø"/>
            </a:pPr>
            <a:r>
              <a:rPr lang="en-GB" dirty="0">
                <a:latin typeface="Arial Narrow" charset="0"/>
                <a:cs typeface="Times New Roman" charset="0"/>
              </a:rPr>
              <a:t>Such cases will often take a long time to finalise as delaying tactics will be used</a:t>
            </a:r>
            <a:endParaRPr lang="en-GB" b="1" dirty="0">
              <a:latin typeface="Arial Narrow" charset="0"/>
              <a:cs typeface="Times New Roman" charset="0"/>
            </a:endParaRPr>
          </a:p>
          <a:p>
            <a:pPr eaLnBrk="1" hangingPunct="1">
              <a:lnSpc>
                <a:spcPct val="90000"/>
              </a:lnSpc>
            </a:pPr>
            <a:r>
              <a:rPr lang="en-GB" b="1" dirty="0">
                <a:latin typeface="Arial Narrow" charset="0"/>
                <a:cs typeface="Times New Roman" charset="0"/>
              </a:rPr>
              <a:t>However, bear in mind that i</a:t>
            </a:r>
            <a:r>
              <a:rPr lang="en-GB" dirty="0">
                <a:latin typeface="Arial Narrow" charset="0"/>
                <a:cs typeface="Times New Roman" charset="0"/>
              </a:rPr>
              <a:t>t is difficult to justify the legislation on the basis that it is, amongst other things, required to fight organised crime, and then not use it against grand corruption and organised crime </a:t>
            </a:r>
          </a:p>
          <a:p>
            <a:pPr eaLnBrk="1" hangingPunct="1">
              <a:lnSpc>
                <a:spcPct val="90000"/>
              </a:lnSpc>
            </a:pPr>
            <a:r>
              <a:rPr lang="en-GB" dirty="0">
                <a:latin typeface="Arial Narrow" charset="0"/>
                <a:cs typeface="Times New Roman" charset="0"/>
              </a:rPr>
              <a:t>Often there is public pressure for a significant impact to be made fairly quickly, and it is not possible to wait the 3 or 4 years it will take to complete test cases</a:t>
            </a:r>
            <a:endParaRPr lang="en-US" dirty="0">
              <a:latin typeface="Arial Narrow" charset="0"/>
              <a:cs typeface="Times New Roman" charset="0"/>
            </a:endParaRPr>
          </a:p>
          <a:p>
            <a:pPr lvl="1" eaLnBrk="1" hangingPunct="1">
              <a:buFont typeface="Wingdings" charset="2"/>
              <a:buChar char="Ø"/>
            </a:pPr>
            <a:endParaRPr lang="en-GB" dirty="0">
              <a:latin typeface="Arial Narrow" charset="0"/>
              <a:cs typeface="Times New Roman" charset="0"/>
            </a:endParaRPr>
          </a:p>
          <a:p>
            <a:pPr eaLnBrk="1" hangingPunct="1"/>
            <a:endParaRPr lang="en-GB" sz="2400" dirty="0">
              <a:latin typeface="Arial Narrow" charset="0"/>
              <a:cs typeface="Times New Roman" charset="0"/>
            </a:endParaRPr>
          </a:p>
          <a:p>
            <a:pPr eaLnBrk="1" hangingPunct="1"/>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7522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814080"/>
          </a:xfrm>
        </p:spPr>
        <p:txBody>
          <a:bodyPr>
            <a:normAutofit fontScale="90000"/>
          </a:bodyPr>
          <a:lstStyle/>
          <a:p>
            <a:pPr algn="ctr"/>
            <a:r>
              <a:rPr lang="en-US" sz="3600" dirty="0">
                <a:solidFill>
                  <a:schemeClr val="tx2"/>
                </a:solidFill>
              </a:rPr>
              <a:t>Lessons Learnt during the early years</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82906" y="1527857"/>
            <a:ext cx="9236598" cy="4352081"/>
          </a:xfrm>
        </p:spPr>
        <p:txBody>
          <a:bodyPr anchor="t">
            <a:normAutofit lnSpcReduction="10000"/>
          </a:bodyPr>
          <a:lstStyle/>
          <a:p>
            <a:pPr eaLnBrk="1" hangingPunct="1"/>
            <a:r>
              <a:rPr lang="en-GB" dirty="0">
                <a:latin typeface="Arial Narrow" charset="0"/>
                <a:cs typeface="Times New Roman" charset="0"/>
              </a:rPr>
              <a:t>Those who benefit from crime will fight back, the more politically connected the more intense the fight back and they will not spare any institution or individual in their way</a:t>
            </a:r>
          </a:p>
          <a:p>
            <a:pPr eaLnBrk="1" hangingPunct="1"/>
            <a:r>
              <a:rPr lang="en-GB" dirty="0">
                <a:latin typeface="Arial Narrow" charset="0"/>
                <a:cs typeface="Times New Roman" charset="0"/>
              </a:rPr>
              <a:t>The Scorpions in South Africa was demolished</a:t>
            </a:r>
          </a:p>
          <a:p>
            <a:pPr eaLnBrk="1" hangingPunct="1"/>
            <a:r>
              <a:rPr lang="en-GB" dirty="0">
                <a:latin typeface="Arial Narrow" charset="0"/>
                <a:cs typeface="Times New Roman" charset="0"/>
              </a:rPr>
              <a:t>Our colleague Martha </a:t>
            </a:r>
            <a:r>
              <a:rPr lang="en-GB" dirty="0" err="1">
                <a:latin typeface="Arial Narrow" charset="0"/>
                <a:cs typeface="Times New Roman" charset="0"/>
              </a:rPr>
              <a:t>Chizuma</a:t>
            </a:r>
            <a:r>
              <a:rPr lang="en-GB" dirty="0">
                <a:latin typeface="Arial Narrow" charset="0"/>
                <a:cs typeface="Times New Roman" charset="0"/>
              </a:rPr>
              <a:t> in Malawi found herself arrested in front of her children by heavily armed police officers on trumped up charges and put in jail.</a:t>
            </a:r>
          </a:p>
          <a:p>
            <a:pPr eaLnBrk="1" hangingPunct="1"/>
            <a:r>
              <a:rPr lang="en-GB" dirty="0">
                <a:latin typeface="Arial Narrow" charset="0"/>
                <a:cs typeface="Times New Roman" charset="0"/>
              </a:rPr>
              <a:t>Accused persons and some unscrupulous lawyers will use all and any means to avoid accountability (Stalingrad Tactics)</a:t>
            </a:r>
          </a:p>
          <a:p>
            <a:pPr eaLnBrk="1" hangingPunct="1"/>
            <a:r>
              <a:rPr lang="en-GB" dirty="0">
                <a:latin typeface="Arial Narrow" charset="0"/>
                <a:cs typeface="Times New Roman" charset="0"/>
              </a:rPr>
              <a:t>Attacks on social media and on threats to the life of prosecutors</a:t>
            </a:r>
          </a:p>
          <a:p>
            <a:pPr eaLnBrk="1" hangingPunct="1"/>
            <a:endParaRPr lang="en-GB" sz="2400" dirty="0">
              <a:latin typeface="Arial Narrow" charset="0"/>
              <a:cs typeface="Times New Roman" charset="0"/>
            </a:endParaRPr>
          </a:p>
          <a:p>
            <a:pPr eaLnBrk="1" hangingPunct="1"/>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83390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814080"/>
          </a:xfrm>
        </p:spPr>
        <p:txBody>
          <a:bodyPr>
            <a:normAutofit fontScale="90000"/>
          </a:bodyPr>
          <a:lstStyle/>
          <a:p>
            <a:pPr algn="ctr"/>
            <a:br>
              <a:rPr lang="en-US" sz="3600" dirty="0">
                <a:solidFill>
                  <a:schemeClr val="tx2"/>
                </a:solidFill>
              </a:rPr>
            </a:br>
            <a:r>
              <a:rPr lang="en-GB" sz="3600" dirty="0">
                <a:latin typeface="Arial Narrow" charset="0"/>
                <a:cs typeface="Times New Roman" charset="0"/>
              </a:rPr>
              <a:t>The importance of political and public support for forfeiture</a:t>
            </a:r>
            <a:endParaRPr lang="en-US" sz="3600" dirty="0">
              <a:solidFill>
                <a:schemeClr val="tx2"/>
              </a:solidFill>
            </a:endParaRP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82906" y="1527857"/>
            <a:ext cx="9236598" cy="4352081"/>
          </a:xfrm>
        </p:spPr>
        <p:txBody>
          <a:bodyPr anchor="t">
            <a:normAutofit/>
          </a:bodyPr>
          <a:lstStyle/>
          <a:p>
            <a:pPr eaLnBrk="1" hangingPunct="1"/>
            <a:r>
              <a:rPr lang="en-GB" dirty="0">
                <a:latin typeface="Arial Narrow" charset="0"/>
                <a:cs typeface="Times New Roman" charset="0"/>
              </a:rPr>
              <a:t>Forfeiture is potentially a politically sensitive issue, and it is important to have a communication strategy that ensures that the government, legislators and the public understand the importance of forfeiture</a:t>
            </a:r>
          </a:p>
          <a:p>
            <a:pPr eaLnBrk="1" hangingPunct="1"/>
            <a:r>
              <a:rPr lang="en-GB" dirty="0">
                <a:latin typeface="Arial Narrow" charset="0"/>
                <a:cs typeface="Times New Roman" charset="0"/>
              </a:rPr>
              <a:t>This is particularly so as forfeiture is a rapidly evolving area, and regular changes to the legislation are likely to be required to deal with unforeseen legal issues or new international requirements</a:t>
            </a:r>
          </a:p>
          <a:p>
            <a:pPr eaLnBrk="1" hangingPunct="1"/>
            <a:r>
              <a:rPr lang="en-GB" dirty="0">
                <a:latin typeface="Arial Narrow" charset="0"/>
                <a:cs typeface="Times New Roman" charset="0"/>
              </a:rPr>
              <a:t>Information is key – good record keeping critical</a:t>
            </a:r>
          </a:p>
          <a:p>
            <a:pPr eaLnBrk="1" hangingPunct="1"/>
            <a:r>
              <a:rPr lang="en-GB" dirty="0">
                <a:latin typeface="Arial Narrow" charset="0"/>
                <a:cs typeface="Times New Roman" charset="0"/>
              </a:rPr>
              <a:t>Professionalism, Excellence and Integrity is key!!!</a:t>
            </a:r>
            <a:endParaRPr lang="en-US" dirty="0">
              <a:latin typeface="Arial Narrow" charset="0"/>
              <a:cs typeface="Times New Roman" charset="0"/>
            </a:endParaRPr>
          </a:p>
          <a:p>
            <a:pPr lvl="1" eaLnBrk="1" hangingPunct="1">
              <a:buFont typeface="Wingdings" charset="2"/>
              <a:buChar char="Ø"/>
            </a:pPr>
            <a:endParaRPr lang="en-GB" dirty="0">
              <a:latin typeface="Arial Narrow" charset="0"/>
              <a:cs typeface="Times New Roman" charset="0"/>
            </a:endParaRPr>
          </a:p>
          <a:p>
            <a:pPr eaLnBrk="1" hangingPunct="1"/>
            <a:endParaRPr lang="en-GB" sz="2400" dirty="0">
              <a:latin typeface="Arial Narrow" charset="0"/>
              <a:cs typeface="Times New Roman" charset="0"/>
            </a:endParaRPr>
          </a:p>
          <a:p>
            <a:pPr eaLnBrk="1" hangingPunct="1"/>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96893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814080"/>
          </a:xfrm>
        </p:spPr>
        <p:txBody>
          <a:bodyPr>
            <a:normAutofit fontScale="90000"/>
          </a:bodyPr>
          <a:lstStyle/>
          <a:p>
            <a:pPr algn="ctr"/>
            <a:r>
              <a:rPr lang="en-US" sz="3600" dirty="0">
                <a:solidFill>
                  <a:schemeClr val="tx2"/>
                </a:solidFill>
              </a:rPr>
              <a:t>Lessons Learnt during the early years</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82906" y="1539433"/>
            <a:ext cx="9236598" cy="4838851"/>
          </a:xfrm>
        </p:spPr>
        <p:txBody>
          <a:bodyPr anchor="t">
            <a:normAutofit fontScale="62500" lnSpcReduction="20000"/>
          </a:bodyPr>
          <a:lstStyle/>
          <a:p>
            <a:pPr eaLnBrk="1" hangingPunct="1"/>
            <a:r>
              <a:rPr lang="en-GB" sz="3200" dirty="0">
                <a:latin typeface="Arial Narrow" charset="0"/>
                <a:cs typeface="Times New Roman" charset="0"/>
              </a:rPr>
              <a:t>Cannot assume that the prosecution will be immune to corruption – (the corrupt have every reason to target prosecutors – they have a lot to lose)</a:t>
            </a:r>
          </a:p>
          <a:p>
            <a:pPr eaLnBrk="1" hangingPunct="1"/>
            <a:r>
              <a:rPr lang="en-GB" sz="3200" dirty="0">
                <a:latin typeface="Arial Narrow" charset="0"/>
                <a:cs typeface="Times New Roman" charset="0"/>
              </a:rPr>
              <a:t>Need to put in place specific strategies to insulate the asset recovery process from corruption – cannot take it for granted that prosecutors will resist corruption or be immune to extortion</a:t>
            </a:r>
          </a:p>
          <a:p>
            <a:r>
              <a:rPr lang="en-ZA" sz="3200" dirty="0">
                <a:latin typeface="Arial Narrow" charset="0"/>
                <a:cs typeface="Times New Roman" charset="0"/>
              </a:rPr>
              <a:t>As a fundamental principle, individuals responsible for seizing and confiscating assets must be prohibited from receiving any personal financial gain related to such role and from using any seized assets for personal purposes. </a:t>
            </a:r>
          </a:p>
          <a:p>
            <a:r>
              <a:rPr lang="en-ZA" sz="3200" dirty="0">
                <a:latin typeface="Arial Narrow" charset="0"/>
                <a:cs typeface="Times New Roman" charset="0"/>
              </a:rPr>
              <a:t>To prevent fraud and mismanagement, the financial records of the asset management body should be certified and its operations should be reviewed regularly by external auditors. </a:t>
            </a:r>
          </a:p>
          <a:p>
            <a:r>
              <a:rPr lang="en-ZA" sz="3200" dirty="0">
                <a:latin typeface="Arial Narrow" charset="0"/>
                <a:cs typeface="Times New Roman" charset="0"/>
              </a:rPr>
              <a:t>Failing to subject the asset management function to rigorous standards of accountability can have significant consequences. In Ukraine allegations of corruption destroyed public trust and confidence in the asset management function and led lawmakers to consider revoking its status as an independent government agency. </a:t>
            </a:r>
            <a:endParaRPr lang="en-GB" sz="3200" dirty="0">
              <a:latin typeface="Arial Narrow" charset="0"/>
              <a:cs typeface="Times New Roman" charset="0"/>
            </a:endParaRPr>
          </a:p>
          <a:p>
            <a:pPr eaLnBrk="1" hangingPunct="1"/>
            <a:r>
              <a:rPr lang="en-ZA" sz="3200" dirty="0">
                <a:latin typeface="Arial Narrow" charset="0"/>
                <a:cs typeface="Times New Roman" charset="0"/>
              </a:rPr>
              <a:t>The failure to deal transparently with assets in the care of the asset management office can breed mistrust or, worse, raise suspicions</a:t>
            </a:r>
            <a:br>
              <a:rPr lang="en-ZA" sz="3200" dirty="0">
                <a:latin typeface="Arial Narrow" charset="0"/>
                <a:cs typeface="Times New Roman" charset="0"/>
              </a:rPr>
            </a:br>
            <a:r>
              <a:rPr lang="en-ZA" sz="3200" dirty="0">
                <a:latin typeface="Arial Narrow" charset="0"/>
                <a:cs typeface="Times New Roman" charset="0"/>
              </a:rPr>
              <a:t>of corruption</a:t>
            </a:r>
            <a:endParaRPr lang="en-ZA" sz="3200" dirty="0"/>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5523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814080"/>
          </a:xfrm>
        </p:spPr>
        <p:txBody>
          <a:bodyPr>
            <a:normAutofit fontScale="90000"/>
          </a:bodyPr>
          <a:lstStyle/>
          <a:p>
            <a:pPr algn="ctr"/>
            <a:r>
              <a:rPr lang="en-US" sz="3600" dirty="0">
                <a:solidFill>
                  <a:schemeClr val="tx2"/>
                </a:solidFill>
              </a:rPr>
              <a:t>Lessons Learnt during the early years</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82906" y="1527857"/>
            <a:ext cx="9236598" cy="4352081"/>
          </a:xfrm>
        </p:spPr>
        <p:txBody>
          <a:bodyPr anchor="t">
            <a:normAutofit lnSpcReduction="10000"/>
          </a:bodyPr>
          <a:lstStyle/>
          <a:p>
            <a:pPr eaLnBrk="1" hangingPunct="1"/>
            <a:endParaRPr lang="en-GB" sz="2400" dirty="0">
              <a:latin typeface="Arial Narrow" charset="0"/>
              <a:cs typeface="Times New Roman" charset="0"/>
            </a:endParaRPr>
          </a:p>
          <a:p>
            <a:r>
              <a:rPr lang="en-ZA" sz="1800" b="0" dirty="0">
                <a:effectLst/>
                <a:latin typeface="Roboto" panose="02000000000000000000" pitchFamily="2" charset="0"/>
              </a:rPr>
              <a:t>SERAP, a nongovernmental organization working to promote transparency and accountability in Nigeria, requested that the Nigerian government disclose to it details of spending of about US$5 billion in stolen public funds recovered from former military head of state General Sani Abacha since 1999. SERAP also requested details of specific projects carried out with the recovered proceeds, including the location and details of companies and contractors involved in the execution of the projects. In addition, SERAP sought copies of all international agreements reached in relation to the Abacha recoveries and details of the role played by World Bank and other similar actors in the disbursement of the funds. </a:t>
            </a:r>
          </a:p>
          <a:p>
            <a:r>
              <a:rPr lang="en-ZA" sz="1800" b="0" dirty="0">
                <a:effectLst/>
                <a:latin typeface="Roboto" panose="02000000000000000000" pitchFamily="2" charset="0"/>
              </a:rPr>
              <a:t>The Federal High Court of Nigeria in Abuja ordered the federal government of Nigeria to provide SERAP with access to records relating to proceeds recovered from former military head of state General Sani Abacha and records on how these funds were allocated upon their return. </a:t>
            </a:r>
          </a:p>
          <a:p>
            <a:r>
              <a:rPr lang="en-ZA" sz="1800" dirty="0">
                <a:latin typeface="Roboto" panose="02000000000000000000" pitchFamily="2" charset="0"/>
              </a:rPr>
              <a:t>Nigeria, and many other asset recovery and management offices are now working hard on ensuring accurate and transparent record keeping.</a:t>
            </a:r>
            <a:endParaRPr lang="en-ZA" sz="1600" dirty="0"/>
          </a:p>
          <a:p>
            <a:pPr eaLnBrk="1" hangingPunct="1"/>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63875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6" name="Rectangle 17415">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361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8" name="Rectangle 17417">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0" name="Picture 2" descr="AM cover">
            <a:extLst>
              <a:ext uri="{FF2B5EF4-FFF2-40B4-BE49-F238E27FC236}">
                <a16:creationId xmlns:a16="http://schemas.microsoft.com/office/drawing/2014/main" id="{937020A2-3DF3-BAFC-3E2A-7C0890B0628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31768" y="643467"/>
            <a:ext cx="3908317" cy="5571066"/>
          </a:xfrm>
          <a:prstGeom prst="rect">
            <a:avLst/>
          </a:prstGeom>
          <a:noFill/>
          <a:extLst>
            <a:ext uri="{909E8E84-426E-40DD-AFC4-6F175D3DCCD1}">
              <a14:hiddenFill xmlns:a14="http://schemas.microsoft.com/office/drawing/2010/main">
                <a:solidFill>
                  <a:srgbClr val="FFFFFF"/>
                </a:solidFill>
              </a14:hiddenFill>
            </a:ext>
          </a:extLst>
        </p:spPr>
      </p:pic>
      <p:sp>
        <p:nvSpPr>
          <p:cNvPr id="17420" name="Rectangle 17419">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1" name="Picture 3" descr="Management  UNODC Publication">
            <a:extLst>
              <a:ext uri="{FF2B5EF4-FFF2-40B4-BE49-F238E27FC236}">
                <a16:creationId xmlns:a16="http://schemas.microsoft.com/office/drawing/2014/main" id="{A14828EA-EB5C-1121-F58D-A7C3A11CE15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34772" y="643467"/>
            <a:ext cx="3942600" cy="557106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C9248969-1368-959C-2C80-56510CF6F6BA}"/>
              </a:ext>
            </a:extLst>
          </p:cNvPr>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br>
              <a:rPr kumimoji="0" lang="en-US" altLang="en-US" sz="1200" b="0" i="0" u="none" strike="noStrike" cap="none" normalizeH="0" baseline="0">
                <a:ln>
                  <a:noFill/>
                </a:ln>
                <a:solidFill>
                  <a:srgbClr val="30312F"/>
                </a:solidFill>
                <a:effectLst/>
                <a:latin typeface="Roboto Regular"/>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3366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9D09-CF49-E20F-9202-D30ACB085B58}"/>
              </a:ext>
            </a:extLst>
          </p:cNvPr>
          <p:cNvSpPr>
            <a:spLocks noGrp="1"/>
          </p:cNvSpPr>
          <p:nvPr>
            <p:ph type="title"/>
          </p:nvPr>
        </p:nvSpPr>
        <p:spPr>
          <a:xfrm>
            <a:off x="1143000" y="990599"/>
            <a:ext cx="9906000" cy="685800"/>
          </a:xfrm>
        </p:spPr>
        <p:txBody>
          <a:bodyPr anchor="t">
            <a:normAutofit/>
          </a:bodyPr>
          <a:lstStyle/>
          <a:p>
            <a:r>
              <a:rPr lang="en-US" sz="4000" b="1" dirty="0">
                <a:latin typeface="Lucida Sans" panose="020B0602030504020204" pitchFamily="34" charset="0"/>
              </a:rPr>
              <a:t>Four Case Studies</a:t>
            </a:r>
            <a:endParaRPr lang="en-US" sz="4000" dirty="0"/>
          </a:p>
        </p:txBody>
      </p:sp>
      <p:graphicFrame>
        <p:nvGraphicFramePr>
          <p:cNvPr id="5" name="Content Placeholder 2">
            <a:extLst>
              <a:ext uri="{FF2B5EF4-FFF2-40B4-BE49-F238E27FC236}">
                <a16:creationId xmlns:a16="http://schemas.microsoft.com/office/drawing/2014/main" id="{D8C5193D-7046-3E8A-D5CE-C0969AA85D8F}"/>
              </a:ext>
            </a:extLst>
          </p:cNvPr>
          <p:cNvGraphicFramePr>
            <a:graphicFrameLocks noGrp="1"/>
          </p:cNvGraphicFramePr>
          <p:nvPr>
            <p:ph idx="1"/>
            <p:extLst>
              <p:ext uri="{D42A27DB-BD31-4B8C-83A1-F6EECF244321}">
                <p14:modId xmlns:p14="http://schemas.microsoft.com/office/powerpoint/2010/main" val="3505856598"/>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327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AFP Isabel Dos Santos">
            <a:extLst>
              <a:ext uri="{FF2B5EF4-FFF2-40B4-BE49-F238E27FC236}">
                <a16:creationId xmlns:a16="http://schemas.microsoft.com/office/drawing/2014/main" id="{3AEB7D01-C8B1-337E-0F87-57F0F5F5AA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3032" r="18533" b="1"/>
          <a:stretch/>
        </p:blipFill>
        <p:spPr bwMode="auto">
          <a:xfrm rot="21138321">
            <a:off x="8417452" y="2295871"/>
            <a:ext cx="3649407" cy="3393026"/>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C2CAF606-EDEA-497C-3E80-9E0E8732D7C2}"/>
              </a:ext>
            </a:extLst>
          </p:cNvPr>
          <p:cNvSpPr>
            <a:spLocks noChangeArrowheads="1"/>
          </p:cNvSpPr>
          <p:nvPr/>
        </p:nvSpPr>
        <p:spPr bwMode="auto">
          <a:xfrm>
            <a:off x="312515" y="218663"/>
            <a:ext cx="8287475" cy="755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Isabel dos Santos, </a:t>
            </a: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the daughter of former President, José Eduardo dos Santos, who led Angola for 38 years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was </a:t>
            </a: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charged by Angolan prosecutors in 2020, with embezzlement and money laundering.</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In December 2022, Angola’s Supreme Court ordered the “preventive” seizure of assets worth about $1bn held by Isabel dos Santos. The seizure also includes shares dos Santos held in companies in Angola, Cape Verde, Sao Tome and Principe and in Mozambique.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She has also been subjected to a number of asset freezes around the world, including £580m of assets frozen by a UK high court at the instance of the Angolan telecoms company </a:t>
            </a:r>
            <a:r>
              <a:rPr kumimoji="0" lang="en-ZA"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Unitel</a:t>
            </a: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which she founded during her father’s tenure as president.  In December 2023, </a:t>
            </a:r>
            <a:r>
              <a:rPr kumimoji="0" lang="en-ZA"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Unitel</a:t>
            </a: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was granted an order compelling dos Santos to disclose her assets, which include property in London, Monaco and Dubai. She is also being sued over loans made to a separate Dutch company, </a:t>
            </a:r>
            <a:r>
              <a:rPr kumimoji="0" lang="en-ZA"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Unitel</a:t>
            </a: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International Holdings (UIH). Angola's public prosecutor has charged Ms Dos Santos with 12 crimes, including embezzlement and fraud, related to her time as chair of a state-owned oil firm, </a:t>
            </a:r>
            <a:r>
              <a:rPr kumimoji="0" lang="en-ZA"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Sonangol</a:t>
            </a: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However remains in Dubai, where she is reported to hold significant property interests.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ZA" sz="1800" b="0" i="0" u="none" strike="noStrike" kern="1200" cap="none" spc="0" normalizeH="0" baseline="0" noProof="0" dirty="0">
              <a:ln>
                <a:noFill/>
              </a:ln>
              <a:solidFill>
                <a:srgbClr val="333333"/>
              </a:solidFill>
              <a:effectLst/>
              <a:highlight>
                <a:srgbClr val="FFFFFF"/>
              </a:highlight>
              <a:uLnTx/>
              <a:uFillTx/>
              <a:latin typeface="Open Sans" panose="020B0606030504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ZA" sz="1800" b="0" i="0" u="none" strike="noStrike" kern="1200" cap="none" spc="0" normalizeH="0" baseline="0" noProof="0" dirty="0">
              <a:ln>
                <a:noFill/>
              </a:ln>
              <a:solidFill>
                <a:srgbClr val="121212"/>
              </a:solidFill>
              <a:effectLst/>
              <a:highlight>
                <a:srgbClr val="FFFFFF"/>
              </a:highlight>
              <a:uLnTx/>
              <a:uFillTx/>
              <a:latin typeface="GuardianTextEgyptian"/>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ZA" sz="1800" b="0" i="0" u="none" strike="noStrike" kern="1200" cap="none" spc="0" normalizeH="0" baseline="0" noProof="0" dirty="0">
              <a:ln>
                <a:noFill/>
              </a:ln>
              <a:solidFill>
                <a:srgbClr val="202224"/>
              </a:solidFill>
              <a:effectLst/>
              <a:uLnTx/>
              <a:uFillTx/>
              <a:latin typeface="BBC Reith Serif"/>
              <a:ea typeface="+mn-ea"/>
              <a:cs typeface="+mn-cs"/>
            </a:endParaRPr>
          </a:p>
          <a:p>
            <a:pPr marL="0" marR="0" lvl="0" indent="0" algn="l" defTabSz="914400" rtl="0" eaLnBrk="0" fontAlgn="base" latinLnBrk="0" hangingPunct="0">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ts val="600"/>
              </a:spcAft>
              <a:buClrTx/>
              <a:buSzTx/>
              <a:buFontTx/>
              <a:buNone/>
              <a:tabLst/>
              <a:defRPr/>
            </a:pPr>
            <a:r>
              <a:rPr kumimoji="0" lang="en-US" altLang="en-US" sz="1300" b="1" i="0" u="none" strike="noStrike" kern="1200" cap="none" spc="0" normalizeH="0" baseline="0" noProof="0" dirty="0">
                <a:ln>
                  <a:noFill/>
                </a:ln>
                <a:solidFill>
                  <a:srgbClr val="202224"/>
                </a:solidFill>
                <a:effectLst/>
                <a:uLnTx/>
                <a:uFillTx/>
                <a:latin typeface="inherit"/>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67785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Arc 9">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Esau spoon-feeds Fishcor - The Namibian">
            <a:extLst>
              <a:ext uri="{FF2B5EF4-FFF2-40B4-BE49-F238E27FC236}">
                <a16:creationId xmlns:a16="http://schemas.microsoft.com/office/drawing/2014/main" id="{E75F33F1-CD5A-5629-45BC-C9A92D10BE81}"/>
              </a:ext>
            </a:extLst>
          </p:cNvPr>
          <p:cNvPicPr/>
          <p:nvPr/>
        </p:nvPicPr>
        <p:blipFill rotWithShape="1">
          <a:blip r:embed="rId2">
            <a:extLst>
              <a:ext uri="{28A0092B-C50C-407E-A947-70E740481C1C}">
                <a14:useLocalDpi xmlns:a14="http://schemas.microsoft.com/office/drawing/2010/main" val="0"/>
              </a:ext>
            </a:extLst>
          </a:blip>
          <a:srcRect t="22627"/>
          <a:stretch/>
        </p:blipFill>
        <p:spPr bwMode="auto">
          <a:xfrm>
            <a:off x="703183" y="1516283"/>
            <a:ext cx="4713770" cy="3102015"/>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2" name="Content Placeholder 2">
            <a:extLst>
              <a:ext uri="{FF2B5EF4-FFF2-40B4-BE49-F238E27FC236}">
                <a16:creationId xmlns:a16="http://schemas.microsoft.com/office/drawing/2014/main" id="{9FED6B24-BA16-8D5B-D6EC-17D8A65B6AB0}"/>
              </a:ext>
            </a:extLst>
          </p:cNvPr>
          <p:cNvSpPr txBox="1">
            <a:spLocks/>
          </p:cNvSpPr>
          <p:nvPr/>
        </p:nvSpPr>
        <p:spPr>
          <a:xfrm>
            <a:off x="5894962" y="902825"/>
            <a:ext cx="5458838" cy="52741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In the </a:t>
            </a:r>
            <a:r>
              <a:rPr lang="en-US" sz="2000" dirty="0" err="1"/>
              <a:t>Fishrot</a:t>
            </a:r>
            <a:r>
              <a:rPr lang="en-US" sz="2000" dirty="0"/>
              <a:t> scandal, a number of prominent politicians and businessmen are accused of running schemes to secure control of valuable fishing quotas, such as those held by the state fishing company </a:t>
            </a:r>
            <a:r>
              <a:rPr lang="en-US" sz="2000" dirty="0" err="1"/>
              <a:t>Fishcor</a:t>
            </a:r>
            <a:r>
              <a:rPr lang="en-US" sz="2000" dirty="0"/>
              <a:t>. It is alleged that they then diverted them to the Icelandic fishing company </a:t>
            </a:r>
            <a:r>
              <a:rPr lang="en-US" sz="2000" dirty="0" err="1"/>
              <a:t>Samherji</a:t>
            </a:r>
            <a:r>
              <a:rPr lang="en-US" sz="2000" dirty="0"/>
              <a:t> in return for kickbacks.</a:t>
            </a:r>
          </a:p>
          <a:p>
            <a:r>
              <a:rPr lang="en-US" sz="2000" dirty="0"/>
              <a:t>The scandal first broke in November 2019, when WikiLeaks shared over 30,000 documents - including company e-mails, contracts, presentations and photos - leaked by a former </a:t>
            </a:r>
            <a:r>
              <a:rPr lang="en-US" sz="2000" dirty="0" err="1"/>
              <a:t>Samherji</a:t>
            </a:r>
            <a:r>
              <a:rPr lang="en-US" sz="2000" dirty="0"/>
              <a:t> manager in Namibia, Johannes Stefansson. He alleged that the company had colluded with a group of influential figures to get access to the fishing quotas at below the market price.</a:t>
            </a:r>
          </a:p>
          <a:p>
            <a:r>
              <a:rPr lang="en-US" sz="2000" dirty="0"/>
              <a:t>Affirmative Repositioning (AR) , a political movement in Namibia </a:t>
            </a:r>
            <a:r>
              <a:rPr lang="en-US" sz="2000" dirty="0">
                <a:highlight>
                  <a:srgbClr val="FFFFFF"/>
                </a:highlight>
              </a:rPr>
              <a:t>and London-based global anti-corruption fund, Restitution, entered into a partnership to create an avenue that will eventually result in international civil lawsuits against </a:t>
            </a:r>
            <a:r>
              <a:rPr lang="en-US" sz="2000" dirty="0" err="1">
                <a:highlight>
                  <a:srgbClr val="FFFFFF"/>
                </a:highlight>
              </a:rPr>
              <a:t>Samherji</a:t>
            </a:r>
            <a:r>
              <a:rPr lang="en-US" sz="2000" dirty="0">
                <a:highlight>
                  <a:srgbClr val="FFFFFF"/>
                </a:highlight>
              </a:rPr>
              <a:t>, the Icelandic seafood company that is central to the </a:t>
            </a:r>
            <a:r>
              <a:rPr lang="en-US" sz="2000" dirty="0" err="1">
                <a:highlight>
                  <a:srgbClr val="FFFFFF"/>
                </a:highlight>
              </a:rPr>
              <a:t>Fishrot</a:t>
            </a:r>
            <a:r>
              <a:rPr lang="en-US" sz="2000" dirty="0">
                <a:highlight>
                  <a:srgbClr val="FFFFFF"/>
                </a:highlight>
              </a:rPr>
              <a:t> corruption scandal.</a:t>
            </a:r>
          </a:p>
          <a:p>
            <a:r>
              <a:rPr lang="en-US" sz="2000" dirty="0">
                <a:highlight>
                  <a:srgbClr val="FFFFFF"/>
                </a:highlight>
              </a:rPr>
              <a:t>The parties recently reported that good progress has been made to recover more than N$2.5 billion lost through the </a:t>
            </a:r>
            <a:r>
              <a:rPr lang="en-US" sz="2000" dirty="0" err="1">
                <a:highlight>
                  <a:srgbClr val="FFFFFF"/>
                </a:highlight>
              </a:rPr>
              <a:t>Fishrot</a:t>
            </a:r>
            <a:r>
              <a:rPr lang="en-US" sz="2000" dirty="0">
                <a:highlight>
                  <a:srgbClr val="FFFFFF"/>
                </a:highlight>
              </a:rPr>
              <a:t> scandal and other corrupt activities. </a:t>
            </a:r>
            <a:r>
              <a:rPr lang="en-US" sz="2000" dirty="0" err="1">
                <a:highlight>
                  <a:srgbClr val="FFFFFF"/>
                </a:highlight>
              </a:rPr>
              <a:t>Samherji</a:t>
            </a:r>
            <a:r>
              <a:rPr lang="en-US" sz="2000" dirty="0">
                <a:highlight>
                  <a:srgbClr val="FFFFFF"/>
                </a:highlight>
              </a:rPr>
              <a:t> has consistently denied allegations of bribery. </a:t>
            </a:r>
          </a:p>
          <a:p>
            <a:br>
              <a:rPr lang="en-US" sz="1100" dirty="0"/>
            </a:br>
            <a:endParaRPr lang="en-US" sz="1100" dirty="0"/>
          </a:p>
        </p:txBody>
      </p:sp>
    </p:spTree>
    <p:extLst>
      <p:ext uri="{BB962C8B-B14F-4D97-AF65-F5344CB8AC3E}">
        <p14:creationId xmlns:p14="http://schemas.microsoft.com/office/powerpoint/2010/main" val="4201916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78" name="Rectangle 14377">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380" name="Arc 14379">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382" name="Freeform: Shape 14381">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4338" name="Picture 2">
            <a:extLst>
              <a:ext uri="{FF2B5EF4-FFF2-40B4-BE49-F238E27FC236}">
                <a16:creationId xmlns:a16="http://schemas.microsoft.com/office/drawing/2014/main" id="{D9040507-20D4-A754-F140-7173625C7F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2499" r="12503" b="2"/>
          <a:stretch/>
        </p:blipFill>
        <p:spPr bwMode="auto">
          <a:xfrm>
            <a:off x="703182" y="955422"/>
            <a:ext cx="4777381" cy="477741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D3350CF-03E4-AB4C-AA08-8CBE7DA168AE}"/>
              </a:ext>
            </a:extLst>
          </p:cNvPr>
          <p:cNvSpPr txBox="1"/>
          <p:nvPr/>
        </p:nvSpPr>
        <p:spPr>
          <a:xfrm>
            <a:off x="5655365" y="955421"/>
            <a:ext cx="6003235" cy="4777411"/>
          </a:xfrm>
          <a:prstGeom prst="rect">
            <a:avLst/>
          </a:prstGeom>
        </p:spPr>
        <p:txBody>
          <a:bodyPr vert="horz" lIns="91440" tIns="45720" rIns="91440" bIns="45720" rtlCol="0">
            <a:noAutofit/>
          </a:bodyPr>
          <a:lstStyle/>
          <a:p>
            <a:pPr>
              <a:lnSpc>
                <a:spcPct val="90000"/>
              </a:lnSpc>
              <a:spcAft>
                <a:spcPts val="600"/>
              </a:spcAft>
            </a:pPr>
            <a:r>
              <a:rPr lang="en-US" sz="2000" b="1" dirty="0" err="1">
                <a:effectLst/>
              </a:rPr>
              <a:t>Malanji</a:t>
            </a:r>
            <a:r>
              <a:rPr lang="en-US" sz="2000" b="1" dirty="0">
                <a:effectLst/>
              </a:rPr>
              <a:t> Helicopters</a:t>
            </a:r>
            <a:endParaRPr lang="en-US" sz="2000" b="1" dirty="0"/>
          </a:p>
          <a:p>
            <a:pPr algn="l"/>
            <a:r>
              <a:rPr lang="en-US" sz="2000" dirty="0">
                <a:effectLst/>
              </a:rPr>
              <a:t> </a:t>
            </a:r>
            <a:r>
              <a:rPr lang="en-ZA" sz="2000" dirty="0"/>
              <a:t>Zambia has recovered two helicopters bought illicitly in South Africa by former Zambian foreign affairs minister Joseph </a:t>
            </a:r>
            <a:r>
              <a:rPr lang="en-ZA" sz="2000" dirty="0" err="1"/>
              <a:t>Malanji</a:t>
            </a:r>
            <a:r>
              <a:rPr lang="en-ZA" sz="2000" dirty="0"/>
              <a:t> with $5 million of laundered money.</a:t>
            </a:r>
          </a:p>
          <a:p>
            <a:pPr algn="l"/>
            <a:r>
              <a:rPr lang="en-ZA" sz="2000" dirty="0"/>
              <a:t>The two aircraft, were in 2021 sold to </a:t>
            </a:r>
            <a:r>
              <a:rPr lang="en-ZA" sz="2000" dirty="0" err="1"/>
              <a:t>Malanji</a:t>
            </a:r>
            <a:r>
              <a:rPr lang="en-ZA" sz="2000" dirty="0"/>
              <a:t> by two South African companies. </a:t>
            </a:r>
          </a:p>
          <a:p>
            <a:pPr algn="l"/>
            <a:r>
              <a:rPr lang="en-ZA" sz="2000" dirty="0"/>
              <a:t>In December 2021 </a:t>
            </a:r>
            <a:r>
              <a:rPr lang="en-ZA" sz="2000" dirty="0" err="1"/>
              <a:t>Malanji</a:t>
            </a:r>
            <a:r>
              <a:rPr lang="en-ZA" sz="2000" dirty="0"/>
              <a:t> was arrested and jointly charged with former Secretary to the Treasury </a:t>
            </a:r>
            <a:r>
              <a:rPr lang="en-ZA" sz="2000" dirty="0" err="1"/>
              <a:t>Fredson</a:t>
            </a:r>
            <a:r>
              <a:rPr lang="en-ZA" sz="2000" dirty="0"/>
              <a:t> </a:t>
            </a:r>
            <a:r>
              <a:rPr lang="en-ZA" sz="2000" dirty="0" err="1"/>
              <a:t>Yamba</a:t>
            </a:r>
            <a:r>
              <a:rPr lang="en-ZA" sz="2000" dirty="0"/>
              <a:t> over an irregular transfer of over 154 million kwacha to the Zambian mission in Turkey. </a:t>
            </a:r>
          </a:p>
          <a:p>
            <a:pPr algn="l"/>
            <a:r>
              <a:rPr lang="en-ZA" sz="2000" dirty="0" err="1"/>
              <a:t>Malanji</a:t>
            </a:r>
            <a:r>
              <a:rPr lang="en-ZA" sz="2000" dirty="0"/>
              <a:t> is accused of laundering $5 million in Zambian state funds earmarked for the purchase of a property for Zambia’s embassy in Turkey.</a:t>
            </a:r>
          </a:p>
          <a:p>
            <a:pPr>
              <a:lnSpc>
                <a:spcPct val="90000"/>
              </a:lnSpc>
              <a:spcAft>
                <a:spcPts val="600"/>
              </a:spcAft>
            </a:pPr>
            <a:endParaRPr lang="en-ZA" sz="2000" dirty="0"/>
          </a:p>
        </p:txBody>
      </p:sp>
    </p:spTree>
    <p:extLst>
      <p:ext uri="{BB962C8B-B14F-4D97-AF65-F5344CB8AC3E}">
        <p14:creationId xmlns:p14="http://schemas.microsoft.com/office/powerpoint/2010/main" val="2587895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C4259D09-CF49-E20F-9202-D30ACB085B58}"/>
              </a:ext>
            </a:extLst>
          </p:cNvPr>
          <p:cNvSpPr>
            <a:spLocks noGrp="1"/>
          </p:cNvSpPr>
          <p:nvPr>
            <p:ph type="title"/>
          </p:nvPr>
        </p:nvSpPr>
        <p:spPr>
          <a:xfrm>
            <a:off x="1143000" y="990599"/>
            <a:ext cx="9906000" cy="685800"/>
          </a:xfrm>
        </p:spPr>
        <p:txBody>
          <a:bodyPr anchor="t">
            <a:normAutofit/>
          </a:bodyPr>
          <a:lstStyle/>
          <a:p>
            <a:r>
              <a:rPr lang="en-US" sz="4000" b="1">
                <a:latin typeface="Lucida Sans" panose="020B0602030504020204" pitchFamily="34" charset="0"/>
              </a:rPr>
              <a:t>Objectives of this Presentation</a:t>
            </a:r>
            <a:endParaRPr lang="en-US" sz="4000"/>
          </a:p>
        </p:txBody>
      </p:sp>
      <p:graphicFrame>
        <p:nvGraphicFramePr>
          <p:cNvPr id="5" name="Content Placeholder 2">
            <a:extLst>
              <a:ext uri="{FF2B5EF4-FFF2-40B4-BE49-F238E27FC236}">
                <a16:creationId xmlns:a16="http://schemas.microsoft.com/office/drawing/2014/main" id="{D8C5193D-7046-3E8A-D5CE-C0969AA85D8F}"/>
              </a:ext>
            </a:extLst>
          </p:cNvPr>
          <p:cNvGraphicFramePr>
            <a:graphicFrameLocks noGrp="1"/>
          </p:cNvGraphicFramePr>
          <p:nvPr>
            <p:ph idx="1"/>
            <p:extLst>
              <p:ext uri="{D42A27DB-BD31-4B8C-83A1-F6EECF244321}">
                <p14:modId xmlns:p14="http://schemas.microsoft.com/office/powerpoint/2010/main" val="4199235127"/>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6986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78" name="Rectangle 14377">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380" name="Arc 14379">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382" name="Freeform: Shape 14381">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4338" name="Picture 2">
            <a:extLst>
              <a:ext uri="{FF2B5EF4-FFF2-40B4-BE49-F238E27FC236}">
                <a16:creationId xmlns:a16="http://schemas.microsoft.com/office/drawing/2014/main" id="{D9040507-20D4-A754-F140-7173625C7F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2499" r="12503" b="2"/>
          <a:stretch/>
        </p:blipFill>
        <p:spPr bwMode="auto">
          <a:xfrm>
            <a:off x="703182" y="955422"/>
            <a:ext cx="4777381" cy="477741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D3350CF-03E4-AB4C-AA08-8CBE7DA168AE}"/>
              </a:ext>
            </a:extLst>
          </p:cNvPr>
          <p:cNvSpPr txBox="1"/>
          <p:nvPr/>
        </p:nvSpPr>
        <p:spPr>
          <a:xfrm>
            <a:off x="5655365" y="955421"/>
            <a:ext cx="6003235" cy="4777411"/>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2000" dirty="0">
                <a:effectLst/>
              </a:rPr>
              <a:t> </a:t>
            </a:r>
            <a:r>
              <a:rPr lang="en-US" sz="2000" dirty="0"/>
              <a:t>Zambia approached the NPA in SA through ARINSA contact points in February 2023 to assist in the recovery of both aircraft. </a:t>
            </a:r>
          </a:p>
          <a:p>
            <a:pPr indent="-228600">
              <a:lnSpc>
                <a:spcPct val="90000"/>
              </a:lnSpc>
              <a:spcAft>
                <a:spcPts val="600"/>
              </a:spcAft>
              <a:buFont typeface="Arial" panose="020B0604020202020204" pitchFamily="34" charset="0"/>
              <a:buChar char="•"/>
            </a:pPr>
            <a:r>
              <a:rPr lang="en-US" sz="2000" dirty="0"/>
              <a:t>The two helicopters were registered </a:t>
            </a:r>
            <a:r>
              <a:rPr lang="en-ZA" sz="2000" dirty="0"/>
              <a:t>to Gibson Power Systems Ltd and Gibson Properties Development Ltd. </a:t>
            </a:r>
            <a:r>
              <a:rPr lang="en-ZA" sz="2000" dirty="0" err="1"/>
              <a:t>Malanji</a:t>
            </a:r>
            <a:r>
              <a:rPr lang="en-ZA" sz="2000" dirty="0"/>
              <a:t> is the director and sole signatory. </a:t>
            </a:r>
          </a:p>
          <a:p>
            <a:pPr indent="-228600">
              <a:lnSpc>
                <a:spcPct val="90000"/>
              </a:lnSpc>
              <a:spcAft>
                <a:spcPts val="600"/>
              </a:spcAft>
              <a:buFont typeface="Arial" panose="020B0604020202020204" pitchFamily="34" charset="0"/>
              <a:buChar char="•"/>
            </a:pPr>
            <a:r>
              <a:rPr lang="en-ZA" sz="2000" dirty="0"/>
              <a:t>The AFU obtained a preservation order for the helicopters on 16 February 2023 in the amount of R38 145 240,00. </a:t>
            </a:r>
          </a:p>
          <a:p>
            <a:pPr indent="-228600">
              <a:lnSpc>
                <a:spcPct val="90000"/>
              </a:lnSpc>
              <a:spcAft>
                <a:spcPts val="600"/>
              </a:spcAft>
              <a:buFont typeface="Arial" panose="020B0604020202020204" pitchFamily="34" charset="0"/>
              <a:buChar char="•"/>
            </a:pPr>
            <a:r>
              <a:rPr lang="en-ZA" sz="2000" dirty="0"/>
              <a:t>The AFU subsequently requested Zimbabwe to register the preservation order as one of the helicopters was used for fly tourists to Victoria Falls in Zimbabwe. The second helicopter is in custody at Lanseria Airport while the forfeiture application is in progress following due process. </a:t>
            </a:r>
          </a:p>
        </p:txBody>
      </p:sp>
    </p:spTree>
    <p:extLst>
      <p:ext uri="{BB962C8B-B14F-4D97-AF65-F5344CB8AC3E}">
        <p14:creationId xmlns:p14="http://schemas.microsoft.com/office/powerpoint/2010/main" val="1841461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695D8E-D687-17CD-FFBE-537015169FBA}"/>
              </a:ext>
            </a:extLst>
          </p:cNvPr>
          <p:cNvSpPr>
            <a:spLocks noGrp="1"/>
          </p:cNvSpPr>
          <p:nvPr>
            <p:ph type="title"/>
          </p:nvPr>
        </p:nvSpPr>
        <p:spPr>
          <a:xfrm>
            <a:off x="586478" y="1683756"/>
            <a:ext cx="3115265" cy="2396359"/>
          </a:xfrm>
        </p:spPr>
        <p:txBody>
          <a:bodyPr anchor="b">
            <a:normAutofit/>
          </a:bodyPr>
          <a:lstStyle/>
          <a:p>
            <a:pPr algn="r"/>
            <a:r>
              <a:rPr lang="en-US" sz="4000" dirty="0">
                <a:solidFill>
                  <a:srgbClr val="FFFFFF"/>
                </a:solidFill>
              </a:rPr>
              <a:t>State Capture in South Africa</a:t>
            </a:r>
          </a:p>
        </p:txBody>
      </p:sp>
      <p:graphicFrame>
        <p:nvGraphicFramePr>
          <p:cNvPr id="5" name="Content Placeholder 2">
            <a:extLst>
              <a:ext uri="{FF2B5EF4-FFF2-40B4-BE49-F238E27FC236}">
                <a16:creationId xmlns:a16="http://schemas.microsoft.com/office/drawing/2014/main" id="{BA0B7929-CF44-60BC-3393-F075C4635E94}"/>
              </a:ext>
            </a:extLst>
          </p:cNvPr>
          <p:cNvGraphicFramePr>
            <a:graphicFrameLocks noGrp="1"/>
          </p:cNvGraphicFramePr>
          <p:nvPr>
            <p:ph idx="1"/>
            <p:extLst>
              <p:ext uri="{D42A27DB-BD31-4B8C-83A1-F6EECF244321}">
                <p14:modId xmlns:p14="http://schemas.microsoft.com/office/powerpoint/2010/main" val="27669932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2" descr="‘SA is witch-hunting us’ — Wanted Gupta brothers get court green light  to visit ailing mom in India">
            <a:extLst>
              <a:ext uri="{FF2B5EF4-FFF2-40B4-BE49-F238E27FC236}">
                <a16:creationId xmlns:a16="http://schemas.microsoft.com/office/drawing/2014/main" id="{DD6B5213-A10A-0C64-FE21-DC94BC78CC1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0390" y="-2026398"/>
            <a:ext cx="5650258" cy="3056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489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0C06A-1DD8-AA81-5486-B5B913F8EBFC}"/>
              </a:ext>
            </a:extLst>
          </p:cNvPr>
          <p:cNvSpPr>
            <a:spLocks noGrp="1"/>
          </p:cNvSpPr>
          <p:nvPr>
            <p:ph type="title"/>
          </p:nvPr>
        </p:nvSpPr>
        <p:spPr/>
        <p:txBody>
          <a:bodyPr/>
          <a:lstStyle/>
          <a:p>
            <a:r>
              <a:rPr lang="en-US" dirty="0"/>
              <a:t>New Challenges</a:t>
            </a:r>
          </a:p>
        </p:txBody>
      </p:sp>
      <p:sp>
        <p:nvSpPr>
          <p:cNvPr id="3" name="Content Placeholder 2">
            <a:extLst>
              <a:ext uri="{FF2B5EF4-FFF2-40B4-BE49-F238E27FC236}">
                <a16:creationId xmlns:a16="http://schemas.microsoft.com/office/drawing/2014/main" id="{47A4E5E8-0804-D2E5-9F37-32D8B1811AAB}"/>
              </a:ext>
            </a:extLst>
          </p:cNvPr>
          <p:cNvSpPr>
            <a:spLocks noGrp="1"/>
          </p:cNvSpPr>
          <p:nvPr>
            <p:ph idx="1"/>
          </p:nvPr>
        </p:nvSpPr>
        <p:spPr/>
        <p:txBody>
          <a:bodyPr>
            <a:normAutofit lnSpcReduction="10000"/>
          </a:bodyPr>
          <a:lstStyle/>
          <a:p>
            <a:r>
              <a:rPr lang="en-US" dirty="0"/>
              <a:t>Cross border cooperation is critical</a:t>
            </a:r>
          </a:p>
          <a:p>
            <a:r>
              <a:rPr lang="en-US" dirty="0">
                <a:latin typeface="Arial Narrow" charset="0"/>
              </a:rPr>
              <a:t>Asset forfeiture cannot be effective without excellent international cooperation</a:t>
            </a:r>
          </a:p>
          <a:p>
            <a:r>
              <a:rPr lang="en-US" dirty="0">
                <a:latin typeface="Arial Narrow" charset="0"/>
              </a:rPr>
              <a:t>Ensure a solid legal basis for international cooperation, bi and multi-lateral treaties </a:t>
            </a:r>
          </a:p>
          <a:p>
            <a:r>
              <a:rPr lang="en-US" dirty="0">
                <a:latin typeface="Arial Narrow" charset="0"/>
              </a:rPr>
              <a:t>Ensure that spontaneous sharing of information is permitted. Make use of police to police co-operation and obtain informal advice from prosecution and judicial authorities. Develop </a:t>
            </a:r>
            <a:r>
              <a:rPr lang="en-US" dirty="0" err="1">
                <a:latin typeface="Arial Narrow" charset="0"/>
              </a:rPr>
              <a:t>MoUs</a:t>
            </a:r>
            <a:r>
              <a:rPr lang="en-US" dirty="0">
                <a:latin typeface="Arial Narrow" charset="0"/>
              </a:rPr>
              <a:t> to facilitate sharing of information and assistance. </a:t>
            </a:r>
          </a:p>
          <a:p>
            <a:r>
              <a:rPr lang="en-US" dirty="0">
                <a:latin typeface="Arial Narrow" charset="0"/>
              </a:rPr>
              <a:t>Participate in international networks to make contacts and understand requirements for cooperation.</a:t>
            </a:r>
          </a:p>
          <a:p>
            <a:endParaRPr lang="en-US" dirty="0"/>
          </a:p>
        </p:txBody>
      </p:sp>
    </p:spTree>
    <p:extLst>
      <p:ext uri="{BB962C8B-B14F-4D97-AF65-F5344CB8AC3E}">
        <p14:creationId xmlns:p14="http://schemas.microsoft.com/office/powerpoint/2010/main" val="2064472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70C5-8D71-AE6D-9208-B41CD09C0906}"/>
              </a:ext>
            </a:extLst>
          </p:cNvPr>
          <p:cNvSpPr>
            <a:spLocks noGrp="1"/>
          </p:cNvSpPr>
          <p:nvPr>
            <p:ph type="title"/>
          </p:nvPr>
        </p:nvSpPr>
        <p:spPr/>
        <p:txBody>
          <a:bodyPr/>
          <a:lstStyle/>
          <a:p>
            <a:r>
              <a:rPr lang="en-US" dirty="0"/>
              <a:t>Recognition of forfeiture and confiscation orders abroad</a:t>
            </a:r>
          </a:p>
        </p:txBody>
      </p:sp>
      <p:sp>
        <p:nvSpPr>
          <p:cNvPr id="3" name="Content Placeholder 2">
            <a:extLst>
              <a:ext uri="{FF2B5EF4-FFF2-40B4-BE49-F238E27FC236}">
                <a16:creationId xmlns:a16="http://schemas.microsoft.com/office/drawing/2014/main" id="{735A95F3-8716-4D96-D266-2E17C001535F}"/>
              </a:ext>
            </a:extLst>
          </p:cNvPr>
          <p:cNvSpPr>
            <a:spLocks noGrp="1"/>
          </p:cNvSpPr>
          <p:nvPr>
            <p:ph idx="1"/>
          </p:nvPr>
        </p:nvSpPr>
        <p:spPr/>
        <p:txBody>
          <a:bodyPr>
            <a:normAutofit fontScale="92500"/>
          </a:bodyPr>
          <a:lstStyle/>
          <a:p>
            <a:r>
              <a:rPr lang="en-US" dirty="0"/>
              <a:t>Need for domestic legislation that allows for recognition of foreign orders</a:t>
            </a:r>
          </a:p>
          <a:p>
            <a:r>
              <a:rPr lang="en-ZA" altLang="en-US" dirty="0"/>
              <a:t>Ideally permit registration in the domestic court and recognised as an order of that court</a:t>
            </a:r>
          </a:p>
          <a:p>
            <a:r>
              <a:rPr lang="en-ZA" altLang="en-US" dirty="0"/>
              <a:t>It also has the advantage that evidence from the foreign state need not be placed before court, the underlying case can only be litigated in the state where the order was obtained</a:t>
            </a:r>
          </a:p>
          <a:p>
            <a:r>
              <a:rPr lang="en-ZA" altLang="en-US" dirty="0"/>
              <a:t>Any challenges to the evidence must be brought in the foreign state</a:t>
            </a:r>
          </a:p>
          <a:p>
            <a:r>
              <a:rPr lang="en-ZA" altLang="en-US" dirty="0"/>
              <a:t>Thus only compliance with the registration process can be litigated and not the merits of the case</a:t>
            </a:r>
          </a:p>
          <a:p>
            <a:endParaRPr lang="en-ZA" altLang="en-US" dirty="0"/>
          </a:p>
          <a:p>
            <a:endParaRPr lang="en-US" dirty="0"/>
          </a:p>
        </p:txBody>
      </p:sp>
    </p:spTree>
    <p:extLst>
      <p:ext uri="{BB962C8B-B14F-4D97-AF65-F5344CB8AC3E}">
        <p14:creationId xmlns:p14="http://schemas.microsoft.com/office/powerpoint/2010/main" val="2611276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912A2-8638-789B-52A8-F71D47B03BF1}"/>
              </a:ext>
            </a:extLst>
          </p:cNvPr>
          <p:cNvSpPr>
            <a:spLocks noGrp="1"/>
          </p:cNvSpPr>
          <p:nvPr>
            <p:ph type="title"/>
          </p:nvPr>
        </p:nvSpPr>
        <p:spPr/>
        <p:txBody>
          <a:bodyPr/>
          <a:lstStyle/>
          <a:p>
            <a:r>
              <a:rPr lang="en-ZA" altLang="en-US" dirty="0"/>
              <a:t>MLA: costs of looking after assets </a:t>
            </a:r>
            <a:endParaRPr lang="en-US" dirty="0"/>
          </a:p>
        </p:txBody>
      </p:sp>
      <p:sp>
        <p:nvSpPr>
          <p:cNvPr id="3" name="Content Placeholder 2">
            <a:extLst>
              <a:ext uri="{FF2B5EF4-FFF2-40B4-BE49-F238E27FC236}">
                <a16:creationId xmlns:a16="http://schemas.microsoft.com/office/drawing/2014/main" id="{A729594C-AD08-59DC-987A-EB8364E27EB9}"/>
              </a:ext>
            </a:extLst>
          </p:cNvPr>
          <p:cNvSpPr>
            <a:spLocks noGrp="1"/>
          </p:cNvSpPr>
          <p:nvPr>
            <p:ph idx="1"/>
          </p:nvPr>
        </p:nvSpPr>
        <p:spPr/>
        <p:txBody>
          <a:bodyPr>
            <a:normAutofit fontScale="85000" lnSpcReduction="20000"/>
          </a:bodyPr>
          <a:lstStyle/>
          <a:p>
            <a:r>
              <a:rPr lang="en-US" dirty="0"/>
              <a:t>If the MLA is not successful, states pay their own costs</a:t>
            </a:r>
          </a:p>
          <a:p>
            <a:r>
              <a:rPr lang="en-US" dirty="0"/>
              <a:t>If the MLA is successful: the requested state deducts the actual expenses incurred in litigating and looking after the assets, though this can be waived</a:t>
            </a:r>
          </a:p>
          <a:p>
            <a:r>
              <a:rPr lang="en-US" dirty="0"/>
              <a:t>The net proceeds can be shared equally between the states if there is no victim, </a:t>
            </a:r>
            <a:r>
              <a:rPr lang="en-US" dirty="0" err="1"/>
              <a:t>eg</a:t>
            </a:r>
            <a:r>
              <a:rPr lang="en-US" dirty="0"/>
              <a:t> in drug cases</a:t>
            </a:r>
          </a:p>
          <a:p>
            <a:r>
              <a:rPr lang="en-US" dirty="0"/>
              <a:t>All the net proceeds will be returned to the requesting state if there are innocent victims, </a:t>
            </a:r>
            <a:r>
              <a:rPr lang="en-US" dirty="0" err="1"/>
              <a:t>eg</a:t>
            </a:r>
            <a:r>
              <a:rPr lang="en-US" dirty="0"/>
              <a:t> in fraud cases, or where the state was the victim of corruption</a:t>
            </a:r>
          </a:p>
          <a:p>
            <a:r>
              <a:rPr lang="en-US" dirty="0"/>
              <a:t>Costs of looking after some assets is a major issue, especially in cases that take a long time to be </a:t>
            </a:r>
            <a:r>
              <a:rPr lang="en-US" dirty="0" err="1"/>
              <a:t>finalised</a:t>
            </a:r>
            <a:r>
              <a:rPr lang="en-US" dirty="0"/>
              <a:t>, for example:</a:t>
            </a:r>
          </a:p>
          <a:p>
            <a:r>
              <a:rPr lang="en-US" dirty="0"/>
              <a:t>Businesses, such as a hotel, may be profitable, but the running expenses are high. They may also be difficult to run because they may be used for criminal purposes such as prostitution or drug dealing </a:t>
            </a:r>
          </a:p>
          <a:p>
            <a:endParaRPr lang="en-US" dirty="0"/>
          </a:p>
        </p:txBody>
      </p:sp>
    </p:spTree>
    <p:extLst>
      <p:ext uri="{BB962C8B-B14F-4D97-AF65-F5344CB8AC3E}">
        <p14:creationId xmlns:p14="http://schemas.microsoft.com/office/powerpoint/2010/main" val="3514006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60713-E62F-5F2C-550C-7AD31BE43212}"/>
              </a:ext>
            </a:extLst>
          </p:cNvPr>
          <p:cNvSpPr>
            <a:spLocks noGrp="1"/>
          </p:cNvSpPr>
          <p:nvPr>
            <p:ph type="title"/>
          </p:nvPr>
        </p:nvSpPr>
        <p:spPr/>
        <p:txBody>
          <a:bodyPr/>
          <a:lstStyle/>
          <a:p>
            <a:r>
              <a:rPr lang="en-ZA" altLang="en-US" dirty="0"/>
              <a:t>MLA: costs of looking after assets </a:t>
            </a:r>
            <a:endParaRPr lang="en-US" dirty="0"/>
          </a:p>
        </p:txBody>
      </p:sp>
      <p:sp>
        <p:nvSpPr>
          <p:cNvPr id="3" name="Content Placeholder 2">
            <a:extLst>
              <a:ext uri="{FF2B5EF4-FFF2-40B4-BE49-F238E27FC236}">
                <a16:creationId xmlns:a16="http://schemas.microsoft.com/office/drawing/2014/main" id="{352EFAD4-7405-D6F2-E87C-B49103BA4C54}"/>
              </a:ext>
            </a:extLst>
          </p:cNvPr>
          <p:cNvSpPr>
            <a:spLocks noGrp="1"/>
          </p:cNvSpPr>
          <p:nvPr>
            <p:ph idx="1"/>
          </p:nvPr>
        </p:nvSpPr>
        <p:spPr/>
        <p:txBody>
          <a:bodyPr>
            <a:normAutofit fontScale="85000" lnSpcReduction="10000"/>
          </a:bodyPr>
          <a:lstStyle/>
          <a:p>
            <a:r>
              <a:rPr lang="en-US" dirty="0"/>
              <a:t>Houses may appreciate over time, but are expensive to maintain. Try to rent it out to generate income</a:t>
            </a:r>
          </a:p>
          <a:p>
            <a:r>
              <a:rPr lang="en-US" dirty="0"/>
              <a:t>Assets that eat are very expensive to maintain, or may die: </a:t>
            </a:r>
            <a:r>
              <a:rPr lang="en-US" dirty="0" err="1"/>
              <a:t>eg</a:t>
            </a:r>
            <a:r>
              <a:rPr lang="en-US" dirty="0"/>
              <a:t> race horses, exotic animals, </a:t>
            </a:r>
            <a:r>
              <a:rPr lang="en-US" dirty="0" err="1"/>
              <a:t>etc</a:t>
            </a:r>
            <a:endParaRPr lang="en-US" dirty="0"/>
          </a:p>
          <a:p>
            <a:r>
              <a:rPr lang="en-US" dirty="0"/>
              <a:t>It is important to plan properly and make a careful assessment of the value of the assets, and the costs of maintaining them during the freezing order period</a:t>
            </a:r>
          </a:p>
          <a:p>
            <a:r>
              <a:rPr lang="en-US" dirty="0"/>
              <a:t>If the asset may lose value over time, or the costs of maintaining them are high:</a:t>
            </a:r>
          </a:p>
          <a:p>
            <a:r>
              <a:rPr lang="en-US" dirty="0"/>
              <a:t>Try to agree with the owner that the asset is sold and the cash kept in an interest bearing investment, </a:t>
            </a:r>
          </a:p>
          <a:p>
            <a:r>
              <a:rPr lang="en-US" dirty="0"/>
              <a:t>If he does not agree, it may be possible to persuade the court to order that this be done on the basis that it will be damaging to the victim state</a:t>
            </a:r>
          </a:p>
          <a:p>
            <a:endParaRPr lang="en-US" dirty="0"/>
          </a:p>
        </p:txBody>
      </p:sp>
    </p:spTree>
    <p:extLst>
      <p:ext uri="{BB962C8B-B14F-4D97-AF65-F5344CB8AC3E}">
        <p14:creationId xmlns:p14="http://schemas.microsoft.com/office/powerpoint/2010/main" val="3462282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02" name="Picture 2" descr="cover page for orders without borders publication on asset recovery">
            <a:extLst>
              <a:ext uri="{FF2B5EF4-FFF2-40B4-BE49-F238E27FC236}">
                <a16:creationId xmlns:a16="http://schemas.microsoft.com/office/drawing/2014/main" id="{5FB53B0D-6BF4-CC92-962F-0D39FCFB9B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 b="22535"/>
          <a:stretch/>
        </p:blipFill>
        <p:spPr bwMode="auto">
          <a:xfrm>
            <a:off x="-9886" y="10"/>
            <a:ext cx="7572605"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25614" name="Straight Connector 25613">
            <a:extLst>
              <a:ext uri="{FF2B5EF4-FFF2-40B4-BE49-F238E27FC236}">
                <a16:creationId xmlns:a16="http://schemas.microsoft.com/office/drawing/2014/main" id="{249EDD1B-F94D-B4E6-ACAA-566B9A26FD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9939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Rectangle 1">
            <a:extLst>
              <a:ext uri="{FF2B5EF4-FFF2-40B4-BE49-F238E27FC236}">
                <a16:creationId xmlns:a16="http://schemas.microsoft.com/office/drawing/2014/main" id="{2911E3BE-D346-3A40-E5AB-0469BAB950A7}"/>
              </a:ext>
            </a:extLst>
          </p:cNvPr>
          <p:cNvSpPr>
            <a:spLocks noChangeArrowheads="1"/>
          </p:cNvSpPr>
          <p:nvPr/>
        </p:nvSpPr>
        <p:spPr bwMode="auto">
          <a:xfrm>
            <a:off x="8153400" y="1597314"/>
            <a:ext cx="3434180" cy="454507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r>
              <a:rPr kumimoji="0" lang="en-US" altLang="en-US" sz="2400" b="0" i="0" u="none" strike="noStrike" cap="none" normalizeH="0" baseline="0" dirty="0">
                <a:ln>
                  <a:noFill/>
                </a:ln>
                <a:effectLst/>
                <a:latin typeface="+mn-lt"/>
              </a:rPr>
              <a:t>    This book offers an in-depth analysis of the concept of the direct enforcement of foreign restraint and confiscation orders, a crucial step in the process of asset recovery, including existing legal approaches and related challenges. </a:t>
            </a:r>
          </a:p>
        </p:txBody>
      </p:sp>
    </p:spTree>
    <p:extLst>
      <p:ext uri="{BB962C8B-B14F-4D97-AF65-F5344CB8AC3E}">
        <p14:creationId xmlns:p14="http://schemas.microsoft.com/office/powerpoint/2010/main" val="22593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0C06A-1DD8-AA81-5486-B5B913F8EBFC}"/>
              </a:ext>
            </a:extLst>
          </p:cNvPr>
          <p:cNvSpPr>
            <a:spLocks noGrp="1"/>
          </p:cNvSpPr>
          <p:nvPr>
            <p:ph type="title"/>
          </p:nvPr>
        </p:nvSpPr>
        <p:spPr/>
        <p:txBody>
          <a:bodyPr/>
          <a:lstStyle/>
          <a:p>
            <a:r>
              <a:rPr lang="en-US" dirty="0"/>
              <a:t>New Challenges</a:t>
            </a:r>
          </a:p>
        </p:txBody>
      </p:sp>
      <p:sp>
        <p:nvSpPr>
          <p:cNvPr id="3" name="Content Placeholder 2">
            <a:extLst>
              <a:ext uri="{FF2B5EF4-FFF2-40B4-BE49-F238E27FC236}">
                <a16:creationId xmlns:a16="http://schemas.microsoft.com/office/drawing/2014/main" id="{47A4E5E8-0804-D2E5-9F37-32D8B1811AAB}"/>
              </a:ext>
            </a:extLst>
          </p:cNvPr>
          <p:cNvSpPr>
            <a:spLocks noGrp="1"/>
          </p:cNvSpPr>
          <p:nvPr>
            <p:ph idx="1"/>
          </p:nvPr>
        </p:nvSpPr>
        <p:spPr/>
        <p:txBody>
          <a:bodyPr>
            <a:normAutofit lnSpcReduction="10000"/>
          </a:bodyPr>
          <a:lstStyle/>
          <a:p>
            <a:r>
              <a:rPr lang="en-US" dirty="0"/>
              <a:t>Cross border cooperation is critical</a:t>
            </a:r>
          </a:p>
          <a:p>
            <a:r>
              <a:rPr lang="en-US" dirty="0">
                <a:latin typeface="Arial Narrow" charset="0"/>
              </a:rPr>
              <a:t>Asset forfeiture cannot be effective without excellent international cooperation</a:t>
            </a:r>
          </a:p>
          <a:p>
            <a:r>
              <a:rPr lang="en-US" dirty="0">
                <a:latin typeface="Arial Narrow" charset="0"/>
              </a:rPr>
              <a:t>Ensure a solid legal basis for international cooperation, bi and multi-lateral treaties </a:t>
            </a:r>
          </a:p>
          <a:p>
            <a:r>
              <a:rPr lang="en-US" dirty="0">
                <a:latin typeface="Arial Narrow" charset="0"/>
              </a:rPr>
              <a:t>Ensure that spontaneous sharing of information is permitted. Make use of police to police co-operation and obtain informal advice from prosecution and judicial authorities. Develop </a:t>
            </a:r>
            <a:r>
              <a:rPr lang="en-US" dirty="0" err="1">
                <a:latin typeface="Arial Narrow" charset="0"/>
              </a:rPr>
              <a:t>MoUs</a:t>
            </a:r>
            <a:r>
              <a:rPr lang="en-US" dirty="0">
                <a:latin typeface="Arial Narrow" charset="0"/>
              </a:rPr>
              <a:t> to facilitate sharing of information and assistance. </a:t>
            </a:r>
          </a:p>
          <a:p>
            <a:r>
              <a:rPr lang="en-US" dirty="0">
                <a:latin typeface="Arial Narrow" charset="0"/>
              </a:rPr>
              <a:t>Participate in international networks to make contacts and understand requirements for cooperation.</a:t>
            </a:r>
          </a:p>
          <a:p>
            <a:endParaRPr lang="en-US" dirty="0"/>
          </a:p>
        </p:txBody>
      </p:sp>
    </p:spTree>
    <p:extLst>
      <p:ext uri="{BB962C8B-B14F-4D97-AF65-F5344CB8AC3E}">
        <p14:creationId xmlns:p14="http://schemas.microsoft.com/office/powerpoint/2010/main" val="168390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B68CED-A4FC-44B6-CC4F-895C8FFD1F0B}"/>
              </a:ext>
            </a:extLst>
          </p:cNvPr>
          <p:cNvSpPr>
            <a:spLocks noGrp="1"/>
          </p:cNvSpPr>
          <p:nvPr>
            <p:ph type="title"/>
          </p:nvPr>
        </p:nvSpPr>
        <p:spPr>
          <a:xfrm>
            <a:off x="804673" y="1412488"/>
            <a:ext cx="2170022" cy="3286833"/>
          </a:xfrm>
        </p:spPr>
        <p:txBody>
          <a:bodyPr anchor="t">
            <a:normAutofit/>
          </a:bodyPr>
          <a:lstStyle/>
          <a:p>
            <a:r>
              <a:rPr lang="en-US" sz="3600" dirty="0">
                <a:solidFill>
                  <a:schemeClr val="bg1"/>
                </a:solidFill>
              </a:rPr>
              <a:t>ARINSA key initiatives</a:t>
            </a:r>
          </a:p>
        </p:txBody>
      </p:sp>
      <p:sp>
        <p:nvSpPr>
          <p:cNvPr id="4" name="Content Placeholder 3">
            <a:extLst>
              <a:ext uri="{FF2B5EF4-FFF2-40B4-BE49-F238E27FC236}">
                <a16:creationId xmlns:a16="http://schemas.microsoft.com/office/drawing/2014/main" id="{AB7853A2-45F3-29E3-DC66-091AE1C76EE7}"/>
              </a:ext>
            </a:extLst>
          </p:cNvPr>
          <p:cNvSpPr>
            <a:spLocks noGrp="1"/>
          </p:cNvSpPr>
          <p:nvPr>
            <p:ph sz="half" idx="2"/>
          </p:nvPr>
        </p:nvSpPr>
        <p:spPr>
          <a:xfrm>
            <a:off x="4849792" y="613458"/>
            <a:ext cx="6527892" cy="5162875"/>
          </a:xfrm>
        </p:spPr>
        <p:txBody>
          <a:bodyPr>
            <a:normAutofit fontScale="92500" lnSpcReduction="20000"/>
          </a:bodyPr>
          <a:lstStyle/>
          <a:p>
            <a:pPr marL="0" indent="0">
              <a:buNone/>
            </a:pPr>
            <a:endParaRPr lang="en-US" sz="2000" dirty="0"/>
          </a:p>
          <a:p>
            <a:pPr marL="0" indent="0">
              <a:buNone/>
            </a:pPr>
            <a:r>
              <a:rPr lang="en-US" sz="2000" dirty="0"/>
              <a:t>In addition to </a:t>
            </a:r>
            <a:r>
              <a:rPr lang="en-ZA" sz="2000" dirty="0"/>
              <a:t>exchanging information, model legislation and country laws in asset forfeiture, confiscation and money laundering, ARINSA has also developed:</a:t>
            </a:r>
          </a:p>
          <a:p>
            <a:r>
              <a:rPr lang="en-ZA" sz="2000" dirty="0"/>
              <a:t>a mentor placement programme to deepen institutional change and collaborative practices among relevant institutions at a national level; </a:t>
            </a:r>
          </a:p>
          <a:p>
            <a:r>
              <a:rPr lang="en-ZA" sz="2000" dirty="0"/>
              <a:t>the Prosecutor Placement Programme (PPP) to build regional capacity in asset forfeiture and recovery prosecutions; </a:t>
            </a:r>
          </a:p>
          <a:p>
            <a:r>
              <a:rPr lang="en-ZA" sz="2000" dirty="0"/>
              <a:t>utilised financial investigation experts to sharpen investigation techniques among law enforcement agents through several regional and national training courses and workshops; </a:t>
            </a:r>
          </a:p>
          <a:p>
            <a:r>
              <a:rPr lang="en-ZA" sz="2000" dirty="0"/>
              <a:t>identified contact points in each country to facilitate operational requests between countries, to assess and report the country’s training and support needs, and to act as national-level champions for the network; </a:t>
            </a:r>
          </a:p>
          <a:p>
            <a:r>
              <a:rPr lang="en-ZA" sz="2000" dirty="0"/>
              <a:t>the ARINSA website, a forum for open learning and exchange between countries, to highlight successes, and to allow countries to liaise directly on case information; </a:t>
            </a:r>
          </a:p>
        </p:txBody>
      </p:sp>
    </p:spTree>
    <p:extLst>
      <p:ext uri="{BB962C8B-B14F-4D97-AF65-F5344CB8AC3E}">
        <p14:creationId xmlns:p14="http://schemas.microsoft.com/office/powerpoint/2010/main" val="597861035"/>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B68CED-A4FC-44B6-CC4F-895C8FFD1F0B}"/>
              </a:ext>
            </a:extLst>
          </p:cNvPr>
          <p:cNvSpPr>
            <a:spLocks noGrp="1"/>
          </p:cNvSpPr>
          <p:nvPr>
            <p:ph type="title"/>
          </p:nvPr>
        </p:nvSpPr>
        <p:spPr>
          <a:xfrm>
            <a:off x="804673" y="1412488"/>
            <a:ext cx="2170022" cy="3286833"/>
          </a:xfrm>
        </p:spPr>
        <p:txBody>
          <a:bodyPr anchor="t">
            <a:normAutofit fontScale="90000"/>
          </a:bodyPr>
          <a:lstStyle/>
          <a:p>
            <a:r>
              <a:rPr lang="en-US" sz="3600" dirty="0">
                <a:solidFill>
                  <a:schemeClr val="bg1"/>
                </a:solidFill>
              </a:rPr>
              <a:t>ASSET RECOVERY INTER-AGENCY NETWORK SOUTHERN AFRICA</a:t>
            </a:r>
          </a:p>
        </p:txBody>
      </p:sp>
      <p:sp>
        <p:nvSpPr>
          <p:cNvPr id="3" name="Content Placeholder 2">
            <a:extLst>
              <a:ext uri="{FF2B5EF4-FFF2-40B4-BE49-F238E27FC236}">
                <a16:creationId xmlns:a16="http://schemas.microsoft.com/office/drawing/2014/main" id="{D6B1C0B4-1D8A-54AB-59C1-783228F5DE38}"/>
              </a:ext>
            </a:extLst>
          </p:cNvPr>
          <p:cNvSpPr>
            <a:spLocks noGrp="1"/>
          </p:cNvSpPr>
          <p:nvPr>
            <p:ph sz="half" idx="1"/>
          </p:nvPr>
        </p:nvSpPr>
        <p:spPr>
          <a:xfrm>
            <a:off x="5198993" y="1412489"/>
            <a:ext cx="2926080" cy="4363844"/>
          </a:xfrm>
        </p:spPr>
        <p:txBody>
          <a:bodyPr>
            <a:normAutofit/>
          </a:bodyPr>
          <a:lstStyle/>
          <a:p>
            <a:endParaRPr lang="en-ZA" sz="2000" dirty="0"/>
          </a:p>
          <a:p>
            <a:endParaRPr lang="en-ZA" sz="2000" dirty="0"/>
          </a:p>
          <a:p>
            <a:endParaRPr lang="en-US" sz="2000" dirty="0"/>
          </a:p>
        </p:txBody>
      </p:sp>
      <p:sp>
        <p:nvSpPr>
          <p:cNvPr id="5" name="TextBox 4">
            <a:extLst>
              <a:ext uri="{FF2B5EF4-FFF2-40B4-BE49-F238E27FC236}">
                <a16:creationId xmlns:a16="http://schemas.microsoft.com/office/drawing/2014/main" id="{B011ECC1-A842-8DB2-DA3A-44D0065C7D9F}"/>
              </a:ext>
            </a:extLst>
          </p:cNvPr>
          <p:cNvSpPr txBox="1"/>
          <p:nvPr/>
        </p:nvSpPr>
        <p:spPr>
          <a:xfrm>
            <a:off x="5764192" y="1192193"/>
            <a:ext cx="5856790" cy="369331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prstClr val="white"/>
                </a:solidFill>
                <a:effectLst/>
                <a:uLnTx/>
                <a:uFillTx/>
                <a:latin typeface="Aptos" panose="02110004020202020204"/>
                <a:ea typeface="+mn-ea"/>
                <a:cs typeface="+mn-cs"/>
              </a:rPr>
              <a:t>ARINSA was established in </a:t>
            </a:r>
            <a:r>
              <a:rPr kumimoji="0" lang="en-ZA" sz="1800" b="1" i="0" u="none" strike="noStrike" kern="1200" cap="none" spc="0" normalizeH="0" baseline="0" noProof="0" dirty="0">
                <a:ln>
                  <a:noFill/>
                </a:ln>
                <a:solidFill>
                  <a:srgbClr val="0E2841">
                    <a:lumMod val="10000"/>
                    <a:lumOff val="90000"/>
                  </a:srgbClr>
                </a:solidFill>
                <a:effectLst/>
                <a:uLnTx/>
                <a:uFillTx/>
                <a:latin typeface="Aptos" panose="02110004020202020204"/>
                <a:ea typeface="+mn-ea"/>
                <a:cs typeface="+mn-cs"/>
              </a:rPr>
              <a:t>2009</a:t>
            </a:r>
            <a:r>
              <a:rPr kumimoji="0" lang="en-ZA" sz="1800" b="0" i="0" u="none" strike="noStrike" kern="1200" cap="none" spc="0" normalizeH="0" baseline="0" noProof="0" dirty="0">
                <a:ln>
                  <a:noFill/>
                </a:ln>
                <a:solidFill>
                  <a:prstClr val="white"/>
                </a:solidFill>
                <a:effectLst/>
                <a:uLnTx/>
                <a:uFillTx/>
                <a:latin typeface="Aptos" panose="02110004020202020204"/>
                <a:ea typeface="+mn-ea"/>
                <a:cs typeface="+mn-cs"/>
              </a:rPr>
              <a:t> in Pretoria by delegates from law enforcement and prosecution agencies from nine countries in the Eastern and Southern African region as  a multi-agency informal network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prstClr val="white"/>
                </a:solidFill>
                <a:effectLst/>
                <a:uLnTx/>
                <a:uFillTx/>
                <a:latin typeface="Aptos" panose="02110004020202020204"/>
                <a:ea typeface="+mn-ea"/>
                <a:cs typeface="+mn-cs"/>
              </a:rPr>
              <a:t>Botswana, Lesotho, Mauritius, Namibia, South Africa, Swaziland, Tanzania, Zambia and Zimbabwe formed part of the initial group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prstClr val="white"/>
                </a:solidFill>
                <a:effectLst/>
                <a:uLnTx/>
                <a:uFillTx/>
                <a:latin typeface="Aptos" panose="02110004020202020204"/>
                <a:ea typeface="+mn-ea"/>
                <a:cs typeface="+mn-cs"/>
              </a:rPr>
              <a:t>By 2019, seven new members had joined, increasing membership to 16 namely; Angola, Kenya, Madagascar, Malawi, Mozambique, Seychelles and Uganda</a:t>
            </a:r>
            <a:endParaRPr kumimoji="0" lang="en-US" sz="1800" b="1" i="0" u="none" strike="noStrike" kern="1200" cap="none" spc="0" normalizeH="0" baseline="0" noProof="0" dirty="0">
              <a:ln>
                <a:noFill/>
              </a:ln>
              <a:solidFill>
                <a:prstClr val="white"/>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6" name="TextBox 5">
            <a:extLst>
              <a:ext uri="{FF2B5EF4-FFF2-40B4-BE49-F238E27FC236}">
                <a16:creationId xmlns:a16="http://schemas.microsoft.com/office/drawing/2014/main" id="{4D11B36B-BF59-0880-D46A-ABDF68F3E053}"/>
              </a:ext>
            </a:extLst>
          </p:cNvPr>
          <p:cNvSpPr txBox="1"/>
          <p:nvPr/>
        </p:nvSpPr>
        <p:spPr>
          <a:xfrm>
            <a:off x="625033" y="300942"/>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3261999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6C87DCE-0152-1DE8-8EAB-0EA216C236CA}"/>
              </a:ext>
            </a:extLst>
          </p:cNvPr>
          <p:cNvSpPr>
            <a:spLocks noGrp="1"/>
          </p:cNvSpPr>
          <p:nvPr>
            <p:ph type="title"/>
          </p:nvPr>
        </p:nvSpPr>
        <p:spPr>
          <a:xfrm>
            <a:off x="1179226" y="546653"/>
            <a:ext cx="9833548" cy="556590"/>
          </a:xfrm>
        </p:spPr>
        <p:txBody>
          <a:bodyPr anchor="b">
            <a:normAutofit fontScale="90000"/>
          </a:bodyPr>
          <a:lstStyle/>
          <a:p>
            <a:pPr algn="ctr"/>
            <a:r>
              <a:rPr lang="en-US" sz="3600" dirty="0">
                <a:solidFill>
                  <a:schemeClr val="tx2"/>
                </a:solidFill>
              </a:rPr>
              <a:t>Some disclaimers </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F6D611A-CC12-6369-8912-12E51D2A2942}"/>
              </a:ext>
            </a:extLst>
          </p:cNvPr>
          <p:cNvSpPr>
            <a:spLocks noGrp="1"/>
          </p:cNvSpPr>
          <p:nvPr>
            <p:ph idx="1"/>
          </p:nvPr>
        </p:nvSpPr>
        <p:spPr>
          <a:xfrm>
            <a:off x="1179226" y="1649895"/>
            <a:ext cx="9833548" cy="4661452"/>
          </a:xfrm>
        </p:spPr>
        <p:txBody>
          <a:bodyPr>
            <a:normAutofit lnSpcReduction="10000"/>
          </a:bodyPr>
          <a:lstStyle/>
          <a:p>
            <a:r>
              <a:rPr lang="en-US" sz="1800" dirty="0">
                <a:solidFill>
                  <a:schemeClr val="tx2"/>
                </a:solidFill>
              </a:rPr>
              <a:t>Difficult to make generalizations about the whole Continent, instead my remarks focus on developments in Southern and East Africa</a:t>
            </a:r>
          </a:p>
          <a:p>
            <a:r>
              <a:rPr lang="en-US" sz="1800" dirty="0">
                <a:solidFill>
                  <a:schemeClr val="tx2"/>
                </a:solidFill>
              </a:rPr>
              <a:t>They are based on my own anecdotal experience working on asset recovery in different parts of the Continent: </a:t>
            </a:r>
          </a:p>
          <a:p>
            <a:pPr lvl="1"/>
            <a:r>
              <a:rPr lang="en-US" sz="1800" dirty="0">
                <a:solidFill>
                  <a:schemeClr val="tx2"/>
                </a:solidFill>
              </a:rPr>
              <a:t>in South Africa from 1998 starting the Asset Forfeiture Unit in SA as one of 3 people</a:t>
            </a:r>
          </a:p>
          <a:p>
            <a:pPr lvl="1"/>
            <a:r>
              <a:rPr lang="en-US" sz="1800" dirty="0">
                <a:solidFill>
                  <a:schemeClr val="tx2"/>
                </a:solidFill>
              </a:rPr>
              <a:t>to my return to the SCA-NPA as Investigating Director responsible for serious high profile and complex corruption and recovering the proceeds of State Capture in 2019-2022</a:t>
            </a:r>
          </a:p>
          <a:p>
            <a:pPr lvl="1"/>
            <a:r>
              <a:rPr lang="en-US" sz="1800" dirty="0">
                <a:solidFill>
                  <a:schemeClr val="tx2"/>
                </a:solidFill>
              </a:rPr>
              <a:t>In Tanzania working as a UNODC mentor to the Asset Forfeiture Unit in the office of the DPP from 2012 onwards (with then head </a:t>
            </a:r>
            <a:r>
              <a:rPr lang="en-US" sz="1800" dirty="0" err="1">
                <a:solidFill>
                  <a:schemeClr val="tx2"/>
                </a:solidFill>
              </a:rPr>
              <a:t>Biswalo</a:t>
            </a:r>
            <a:r>
              <a:rPr lang="en-US" sz="1800" dirty="0">
                <a:solidFill>
                  <a:schemeClr val="tx2"/>
                </a:solidFill>
              </a:rPr>
              <a:t> </a:t>
            </a:r>
            <a:r>
              <a:rPr lang="en-US" sz="1800" dirty="0" err="1">
                <a:solidFill>
                  <a:schemeClr val="tx2"/>
                </a:solidFill>
              </a:rPr>
              <a:t>Mganga</a:t>
            </a:r>
            <a:r>
              <a:rPr lang="en-US" sz="1800" dirty="0">
                <a:solidFill>
                  <a:schemeClr val="tx2"/>
                </a:solidFill>
              </a:rPr>
              <a:t>, who later became the DPP)</a:t>
            </a:r>
          </a:p>
          <a:p>
            <a:pPr lvl="1"/>
            <a:r>
              <a:rPr lang="en-US" sz="1800" dirty="0">
                <a:solidFill>
                  <a:schemeClr val="tx2"/>
                </a:solidFill>
              </a:rPr>
              <a:t>Supporting Nigeria’s asset recovery efforts from the time of the Alamieyeseigha case, through the long journey of  getting the Proceeds of Crime (Management and Recovery Act) adopted, supporting it as part of GFAR process and working to adopt Asset Management Regulations and establish a database – to meet is FATF obligations</a:t>
            </a:r>
          </a:p>
          <a:p>
            <a:pPr lvl="1"/>
            <a:r>
              <a:rPr lang="en-US" sz="1800" dirty="0">
                <a:solidFill>
                  <a:schemeClr val="tx2"/>
                </a:solidFill>
              </a:rPr>
              <a:t>Working with </a:t>
            </a:r>
            <a:r>
              <a:rPr lang="en-US" sz="1800" dirty="0" err="1">
                <a:solidFill>
                  <a:schemeClr val="tx2"/>
                </a:solidFill>
              </a:rPr>
              <a:t>StAR</a:t>
            </a:r>
            <a:r>
              <a:rPr lang="en-US" sz="1800" dirty="0">
                <a:solidFill>
                  <a:schemeClr val="tx2"/>
                </a:solidFill>
              </a:rPr>
              <a:t> on different assignments in Namibia, Kenya, Uganda on legislative aspects and building institutional capacity to do asset recovery</a:t>
            </a:r>
          </a:p>
          <a:p>
            <a:pPr lvl="1"/>
            <a:r>
              <a:rPr lang="en-US" sz="1800" dirty="0">
                <a:solidFill>
                  <a:schemeClr val="tx2"/>
                </a:solidFill>
              </a:rPr>
              <a:t>Working with the  </a:t>
            </a:r>
          </a:p>
          <a:p>
            <a:pPr lvl="1"/>
            <a:r>
              <a:rPr lang="en-US" sz="1800" dirty="0">
                <a:solidFill>
                  <a:schemeClr val="tx2"/>
                </a:solidFill>
              </a:rPr>
              <a:t>Global Operational Network of Anti-Corruption Law Enforcement Authorities (</a:t>
            </a:r>
            <a:r>
              <a:rPr lang="en-US" sz="1800" dirty="0" err="1">
                <a:solidFill>
                  <a:schemeClr val="tx2"/>
                </a:solidFill>
              </a:rPr>
              <a:t>GlobE</a:t>
            </a:r>
            <a:r>
              <a:rPr lang="en-US" sz="1800" dirty="0">
                <a:solidFill>
                  <a:schemeClr val="tx2"/>
                </a:solidFill>
              </a:rPr>
              <a:t>) as an anti-corruption expert developing tools for anti-corruption law enforcement officials</a:t>
            </a:r>
          </a:p>
          <a:p>
            <a:pPr lvl="1"/>
            <a:endParaRPr lang="en-US" sz="1800" dirty="0">
              <a:solidFill>
                <a:schemeClr val="tx2"/>
              </a:solidFill>
            </a:endParaRPr>
          </a:p>
          <a:p>
            <a:pPr lvl="1"/>
            <a:endParaRPr lang="en-US" sz="1800" dirty="0">
              <a:solidFill>
                <a:schemeClr val="tx2"/>
              </a:solidFill>
            </a:endParaRPr>
          </a:p>
          <a:p>
            <a:pPr lvl="1"/>
            <a:endParaRPr lang="en-US" sz="2000" dirty="0">
              <a:solidFill>
                <a:schemeClr val="tx2"/>
              </a:solidFill>
            </a:endParaRPr>
          </a:p>
          <a:p>
            <a:pPr lvl="1"/>
            <a:endParaRPr lang="en-US" sz="2000" dirty="0">
              <a:solidFill>
                <a:schemeClr val="tx2"/>
              </a:solidFill>
            </a:endParaRPr>
          </a:p>
          <a:p>
            <a:endParaRPr lang="en-US" sz="1800"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99820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54DE7-83D2-5D60-D9F3-E9587E5FB966}"/>
              </a:ext>
            </a:extLst>
          </p:cNvPr>
          <p:cNvSpPr>
            <a:spLocks noGrp="1"/>
          </p:cNvSpPr>
          <p:nvPr>
            <p:ph type="title"/>
          </p:nvPr>
        </p:nvSpPr>
        <p:spPr>
          <a:xfrm>
            <a:off x="2147888" y="1885951"/>
            <a:ext cx="7886700" cy="1576388"/>
          </a:xfrm>
        </p:spPr>
        <p:txBody>
          <a:bodyPr>
            <a:normAutofit fontScale="90000"/>
          </a:bodyPr>
          <a:lstStyle/>
          <a:p>
            <a:pPr algn="ctr">
              <a:defRPr/>
            </a:pPr>
            <a:r>
              <a:rPr lang="en-US" dirty="0"/>
              <a:t>Global Operational Network of Anti-Corruption Law Enforcement Authorities</a:t>
            </a:r>
            <a:endParaRPr lang="en-US" sz="3300" dirty="0">
              <a:latin typeface="Roboto" panose="02000000000000000000" pitchFamily="2" charset="0"/>
            </a:endParaRPr>
          </a:p>
        </p:txBody>
      </p:sp>
      <p:pic>
        <p:nvPicPr>
          <p:cNvPr id="43011" name="Picture 5">
            <a:extLst>
              <a:ext uri="{FF2B5EF4-FFF2-40B4-BE49-F238E27FC236}">
                <a16:creationId xmlns:a16="http://schemas.microsoft.com/office/drawing/2014/main" id="{811CFB6F-842D-7DB1-0D6E-4DC9000D1B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3638551"/>
            <a:ext cx="43434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Content Placeholder 3">
            <a:extLst>
              <a:ext uri="{FF2B5EF4-FFF2-40B4-BE49-F238E27FC236}">
                <a16:creationId xmlns:a16="http://schemas.microsoft.com/office/drawing/2014/main" id="{08CDAC1C-4D09-A8A2-8054-36E0270FC3FA}"/>
              </a:ext>
            </a:extLst>
          </p:cNvPr>
          <p:cNvSpPr txBox="1">
            <a:spLocks noChangeArrowheads="1"/>
          </p:cNvSpPr>
          <p:nvPr/>
        </p:nvSpPr>
        <p:spPr bwMode="auto">
          <a:xfrm>
            <a:off x="1524000" y="4757738"/>
            <a:ext cx="9144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rgbClr val="FFFFFF"/>
                </a:solidFill>
                <a:latin typeface="Arial Narrow" panose="020B0606020202030204" pitchFamily="34" charset="0"/>
              </a:defRPr>
            </a:lvl1pPr>
            <a:lvl2pPr marL="685800" indent="-228600">
              <a:spcBef>
                <a:spcPct val="20000"/>
              </a:spcBef>
              <a:buChar char="–"/>
              <a:defRPr sz="2400">
                <a:solidFill>
                  <a:srgbClr val="FFFFFF"/>
                </a:solidFill>
                <a:latin typeface="Arial Narrow" panose="020B0606020202030204" pitchFamily="34" charset="0"/>
              </a:defRPr>
            </a:lvl2pPr>
            <a:lvl3pPr marL="1143000" indent="-228600">
              <a:spcBef>
                <a:spcPct val="20000"/>
              </a:spcBef>
              <a:buChar char="•"/>
              <a:defRPr sz="2000">
                <a:solidFill>
                  <a:srgbClr val="FFFFFF"/>
                </a:solidFill>
                <a:latin typeface="Arial Narrow" panose="020B0606020202030204" pitchFamily="34" charset="0"/>
              </a:defRPr>
            </a:lvl3pPr>
            <a:lvl4pPr marL="1600200" indent="-228600">
              <a:spcBef>
                <a:spcPct val="20000"/>
              </a:spcBef>
              <a:buChar char="–"/>
              <a:defRPr>
                <a:solidFill>
                  <a:srgbClr val="FFFFFF"/>
                </a:solidFill>
                <a:latin typeface="Arial Narrow" panose="020B0606020202030204" pitchFamily="34" charset="0"/>
              </a:defRPr>
            </a:lvl4pPr>
            <a:lvl5pPr marL="2057400" indent="-228600">
              <a:spcBef>
                <a:spcPct val="20000"/>
              </a:spcBef>
              <a:buChar char="»"/>
              <a:defRPr>
                <a:solidFill>
                  <a:srgbClr val="FFFFFF"/>
                </a:solidFill>
                <a:latin typeface="Arial Narrow" panose="020B0606020202030204" pitchFamily="34" charset="0"/>
              </a:defRPr>
            </a:lvl5pPr>
            <a:lvl6pPr marL="2514600" indent="-228600" eaLnBrk="0" fontAlgn="base" hangingPunct="0">
              <a:spcBef>
                <a:spcPct val="20000"/>
              </a:spcBef>
              <a:spcAft>
                <a:spcPct val="0"/>
              </a:spcAft>
              <a:buChar char="»"/>
              <a:defRPr>
                <a:solidFill>
                  <a:srgbClr val="FFFFFF"/>
                </a:solidFill>
                <a:latin typeface="Arial Narrow" panose="020B0606020202030204" pitchFamily="34" charset="0"/>
              </a:defRPr>
            </a:lvl6pPr>
            <a:lvl7pPr marL="2971800" indent="-228600" eaLnBrk="0" fontAlgn="base" hangingPunct="0">
              <a:spcBef>
                <a:spcPct val="20000"/>
              </a:spcBef>
              <a:spcAft>
                <a:spcPct val="0"/>
              </a:spcAft>
              <a:buChar char="»"/>
              <a:defRPr>
                <a:solidFill>
                  <a:srgbClr val="FFFFFF"/>
                </a:solidFill>
                <a:latin typeface="Arial Narrow" panose="020B0606020202030204" pitchFamily="34" charset="0"/>
              </a:defRPr>
            </a:lvl7pPr>
            <a:lvl8pPr marL="3429000" indent="-228600" eaLnBrk="0" fontAlgn="base" hangingPunct="0">
              <a:spcBef>
                <a:spcPct val="20000"/>
              </a:spcBef>
              <a:spcAft>
                <a:spcPct val="0"/>
              </a:spcAft>
              <a:buChar char="»"/>
              <a:defRPr>
                <a:solidFill>
                  <a:srgbClr val="FFFFFF"/>
                </a:solidFill>
                <a:latin typeface="Arial Narrow" panose="020B0606020202030204" pitchFamily="34" charset="0"/>
              </a:defRPr>
            </a:lvl8pPr>
            <a:lvl9pPr marL="3886200" indent="-228600" eaLnBrk="0" fontAlgn="base" hangingPunct="0">
              <a:spcBef>
                <a:spcPct val="20000"/>
              </a:spcBef>
              <a:spcAft>
                <a:spcPct val="0"/>
              </a:spcAft>
              <a:buChar char="»"/>
              <a:defRPr>
                <a:solidFill>
                  <a:srgbClr val="FFFFFF"/>
                </a:solidFill>
                <a:latin typeface="Arial Narrow" panose="020B0606020202030204" pitchFamily="34" charset="0"/>
              </a:defRPr>
            </a:lvl9pPr>
          </a:lstStyle>
          <a:p>
            <a:pPr algn="ctr">
              <a:lnSpc>
                <a:spcPct val="90000"/>
              </a:lnSpc>
              <a:spcBef>
                <a:spcPts val="1000"/>
              </a:spcBef>
              <a:buNone/>
            </a:pPr>
            <a:r>
              <a:rPr lang="en-US" altLang="en-US" sz="1900">
                <a:solidFill>
                  <a:srgbClr val="808080"/>
                </a:solidFill>
              </a:rPr>
              <a:t>Globenetwork.unodc.org </a:t>
            </a:r>
            <a:endParaRPr lang="en-GB" altLang="en-US" sz="1900">
              <a:solidFill>
                <a:srgbClr val="808080"/>
              </a:solidFill>
            </a:endParaRPr>
          </a:p>
          <a:p>
            <a:pPr algn="ctr">
              <a:lnSpc>
                <a:spcPct val="90000"/>
              </a:lnSpc>
              <a:spcBef>
                <a:spcPts val="1000"/>
              </a:spcBef>
            </a:pPr>
            <a:endParaRPr lang="en-GB" altLang="en-US" sz="210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4476B04C-DAA7-BF1F-6DF4-B70090E6D43E}"/>
              </a:ext>
            </a:extLst>
          </p:cNvPr>
          <p:cNvSpPr>
            <a:spLocks noGrp="1" noChangeArrowheads="1"/>
          </p:cNvSpPr>
          <p:nvPr>
            <p:ph type="title"/>
          </p:nvPr>
        </p:nvSpPr>
        <p:spPr>
          <a:xfrm>
            <a:off x="2154238" y="785813"/>
            <a:ext cx="7886700" cy="914400"/>
          </a:xfrm>
        </p:spPr>
        <p:txBody>
          <a:bodyPr/>
          <a:lstStyle/>
          <a:p>
            <a:r>
              <a:rPr lang="en-US" altLang="en-US">
                <a:latin typeface="Roboto" pitchFamily="2" charset="0"/>
              </a:rPr>
              <a:t>GlobE Network</a:t>
            </a:r>
          </a:p>
        </p:txBody>
      </p:sp>
      <p:sp>
        <p:nvSpPr>
          <p:cNvPr id="44035" name="Content Placeholder 3">
            <a:extLst>
              <a:ext uri="{FF2B5EF4-FFF2-40B4-BE49-F238E27FC236}">
                <a16:creationId xmlns:a16="http://schemas.microsoft.com/office/drawing/2014/main" id="{39E07353-27CF-5BE5-8BFC-157449B7613C}"/>
              </a:ext>
            </a:extLst>
          </p:cNvPr>
          <p:cNvSpPr>
            <a:spLocks noGrp="1" noChangeArrowheads="1"/>
          </p:cNvSpPr>
          <p:nvPr>
            <p:ph sz="half" idx="13"/>
          </p:nvPr>
        </p:nvSpPr>
        <p:spPr>
          <a:xfrm>
            <a:off x="2152651" y="1885950"/>
            <a:ext cx="8169275" cy="4567238"/>
          </a:xfrm>
        </p:spPr>
        <p:txBody>
          <a:bodyPr/>
          <a:lstStyle/>
          <a:p>
            <a:pPr>
              <a:lnSpc>
                <a:spcPct val="80000"/>
              </a:lnSpc>
              <a:defRPr/>
            </a:pPr>
            <a:r>
              <a:rPr lang="en-GB" altLang="en-US" sz="2400" dirty="0"/>
              <a:t>The GlobE Network was established under the auspices of UNODC and was officially launched </a:t>
            </a:r>
            <a:r>
              <a:rPr lang="en-US" altLang="en-US" sz="2400" dirty="0"/>
              <a:t>o</a:t>
            </a:r>
            <a:r>
              <a:rPr lang="en-GB" altLang="en-US" sz="2400" dirty="0"/>
              <a:t>n 3 June 2021, at a high-level side event on the margins of the special session of the General Assembly against corruption.</a:t>
            </a:r>
          </a:p>
          <a:p>
            <a:pPr>
              <a:lnSpc>
                <a:spcPct val="80000"/>
              </a:lnSpc>
              <a:defRPr/>
            </a:pPr>
            <a:endParaRPr lang="en-US" altLang="en-US" sz="2400" dirty="0"/>
          </a:p>
          <a:p>
            <a:pPr>
              <a:lnSpc>
                <a:spcPct val="80000"/>
              </a:lnSpc>
              <a:defRPr/>
            </a:pPr>
            <a:r>
              <a:rPr lang="en-US" altLang="en-US" sz="2400" dirty="0"/>
              <a:t>The GlobE Network aims to facilitate informal cooperation and address the lack of a truly global network for anti-corruption law enforcement authorities.</a:t>
            </a:r>
          </a:p>
          <a:p>
            <a:pPr marL="0" indent="0">
              <a:lnSpc>
                <a:spcPct val="80000"/>
              </a:lnSpc>
              <a:buNone/>
              <a:defRPr/>
            </a:pPr>
            <a:r>
              <a:rPr lang="en-US" altLang="en-US" sz="2400" dirty="0"/>
              <a:t> </a:t>
            </a:r>
            <a:endParaRPr lang="en-GB" altLang="en-US" sz="2400" dirty="0"/>
          </a:p>
          <a:p>
            <a:pPr>
              <a:lnSpc>
                <a:spcPct val="80000"/>
              </a:lnSpc>
              <a:defRPr/>
            </a:pPr>
            <a:r>
              <a:rPr lang="en-GB" altLang="en-US" sz="2400" dirty="0"/>
              <a:t>The proposal for the GlobE Network was originally conceived under the presidency of Saudi Arabia of the Group of 20 in 2020, in the form of the Riyadh initiative.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4476B04C-DAA7-BF1F-6DF4-B70090E6D43E}"/>
              </a:ext>
            </a:extLst>
          </p:cNvPr>
          <p:cNvSpPr>
            <a:spLocks noGrp="1" noChangeArrowheads="1"/>
          </p:cNvSpPr>
          <p:nvPr>
            <p:ph type="title"/>
          </p:nvPr>
        </p:nvSpPr>
        <p:spPr>
          <a:xfrm>
            <a:off x="2154238" y="785813"/>
            <a:ext cx="7886700" cy="914400"/>
          </a:xfrm>
        </p:spPr>
        <p:txBody>
          <a:bodyPr/>
          <a:lstStyle/>
          <a:p>
            <a:r>
              <a:rPr lang="en-US" altLang="en-US">
                <a:latin typeface="Roboto" pitchFamily="2" charset="0"/>
              </a:rPr>
              <a:t>GlobE Network</a:t>
            </a:r>
          </a:p>
        </p:txBody>
      </p:sp>
      <p:sp>
        <p:nvSpPr>
          <p:cNvPr id="44035" name="Content Placeholder 3">
            <a:extLst>
              <a:ext uri="{FF2B5EF4-FFF2-40B4-BE49-F238E27FC236}">
                <a16:creationId xmlns:a16="http://schemas.microsoft.com/office/drawing/2014/main" id="{39E07353-27CF-5BE5-8BFC-157449B7613C}"/>
              </a:ext>
            </a:extLst>
          </p:cNvPr>
          <p:cNvSpPr>
            <a:spLocks noGrp="1" noChangeArrowheads="1"/>
          </p:cNvSpPr>
          <p:nvPr>
            <p:ph sz="half" idx="13"/>
          </p:nvPr>
        </p:nvSpPr>
        <p:spPr>
          <a:xfrm>
            <a:off x="2152651" y="1885950"/>
            <a:ext cx="8169275" cy="4567238"/>
          </a:xfrm>
        </p:spPr>
        <p:txBody>
          <a:bodyPr/>
          <a:lstStyle/>
          <a:p>
            <a:pPr>
              <a:defRPr/>
            </a:pPr>
            <a:r>
              <a:rPr lang="en-US" sz="2000" dirty="0"/>
              <a:t>Membership of the Network is open to specialized authorities falling under article 36 of the UN Convention against Corruption from the Member States of the United Nations and States parties to UNCAC. UNODC has invited anti-corruption law enforcement authorities to join the </a:t>
            </a:r>
            <a:r>
              <a:rPr lang="en-US" sz="2000" dirty="0" err="1"/>
              <a:t>GlobE</a:t>
            </a:r>
            <a:r>
              <a:rPr lang="en-US" sz="2000" dirty="0"/>
              <a:t> Network through submitting such requests via their Permanent Missions.</a:t>
            </a:r>
          </a:p>
          <a:p>
            <a:pPr>
              <a:defRPr/>
            </a:pPr>
            <a:endParaRPr lang="en-US" sz="2000" dirty="0"/>
          </a:p>
          <a:p>
            <a:pPr>
              <a:defRPr/>
            </a:pPr>
            <a:r>
              <a:rPr lang="en-US" sz="2000" dirty="0"/>
              <a:t>The </a:t>
            </a:r>
            <a:r>
              <a:rPr lang="en-US" sz="2000" dirty="0" err="1"/>
              <a:t>GlobE</a:t>
            </a:r>
            <a:r>
              <a:rPr lang="en-US" sz="2000" dirty="0"/>
              <a:t> Network membership, as of April 2023, includes 142 anti-corruption law enforcement authorities from 79 countries.</a:t>
            </a:r>
          </a:p>
        </p:txBody>
      </p:sp>
    </p:spTree>
    <p:extLst>
      <p:ext uri="{BB962C8B-B14F-4D97-AF65-F5344CB8AC3E}">
        <p14:creationId xmlns:p14="http://schemas.microsoft.com/office/powerpoint/2010/main" val="1838599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F49FE7-5987-E186-5E35-48ABF6D5DC05}"/>
              </a:ext>
            </a:extLst>
          </p:cNvPr>
          <p:cNvSpPr txBox="1"/>
          <p:nvPr/>
        </p:nvSpPr>
        <p:spPr>
          <a:xfrm>
            <a:off x="2279576" y="1124745"/>
            <a:ext cx="5904656" cy="5632311"/>
          </a:xfrm>
          <a:prstGeom prst="rect">
            <a:avLst/>
          </a:prstGeom>
          <a:noFill/>
        </p:spPr>
        <p:txBody>
          <a:bodyPr wrap="square" rtlCol="0">
            <a:spAutoFit/>
          </a:bodyPr>
          <a:lstStyle/>
          <a:p>
            <a:r>
              <a:rPr lang="en-ZA" sz="2000" b="1" dirty="0">
                <a:solidFill>
                  <a:srgbClr val="2D2D2D"/>
                </a:solidFill>
                <a:latin typeface="Lucida Sans" panose="020B0602030504020204" pitchFamily="34" charset="77"/>
              </a:rPr>
              <a:t>Conclusion</a:t>
            </a:r>
          </a:p>
          <a:p>
            <a:endParaRPr lang="en-ZA" sz="1600" dirty="0">
              <a:solidFill>
                <a:srgbClr val="2D2D2D"/>
              </a:solidFill>
              <a:latin typeface="Lucida Sans" panose="020B0602030504020204" pitchFamily="34" charset="77"/>
            </a:endParaRPr>
          </a:p>
          <a:p>
            <a:pPr marL="285750" indent="-285750">
              <a:buFont typeface="Arial" panose="020B0604020202020204" pitchFamily="34" charset="0"/>
              <a:buChar char="•"/>
            </a:pPr>
            <a:r>
              <a:rPr lang="en-ZA" dirty="0">
                <a:solidFill>
                  <a:srgbClr val="2D2D2D"/>
                </a:solidFill>
                <a:latin typeface="Lucida Sans" panose="020B0602030504020204" pitchFamily="34" charset="77"/>
              </a:rPr>
              <a:t>The “club” of states that are pursuing cross-border asset recovery cases involving proceeds of crime is growing</a:t>
            </a:r>
          </a:p>
          <a:p>
            <a:endParaRPr lang="en-ZA" dirty="0">
              <a:solidFill>
                <a:srgbClr val="2D2D2D"/>
              </a:solidFill>
              <a:latin typeface="Lucida Sans" panose="020B0602030504020204" pitchFamily="34" charset="77"/>
            </a:endParaRPr>
          </a:p>
          <a:p>
            <a:pPr marL="285750" indent="-285750">
              <a:buFont typeface="Arial" panose="020B0604020202020204" pitchFamily="34" charset="0"/>
              <a:buChar char="•"/>
            </a:pPr>
            <a:r>
              <a:rPr lang="en-ZA" dirty="0">
                <a:solidFill>
                  <a:srgbClr val="2D2D2D"/>
                </a:solidFill>
                <a:latin typeface="Lucida Sans" panose="020B0602030504020204" pitchFamily="34" charset="77"/>
              </a:rPr>
              <a:t>The number and value of returns is increasing, but nowhere near where it needs to be</a:t>
            </a:r>
          </a:p>
          <a:p>
            <a:pPr marL="285750" indent="-285750">
              <a:buFont typeface="Arial" panose="020B0604020202020204" pitchFamily="34" charset="0"/>
              <a:buChar char="•"/>
            </a:pPr>
            <a:endParaRPr lang="en-ZA" dirty="0">
              <a:solidFill>
                <a:srgbClr val="2D2D2D"/>
              </a:solidFill>
              <a:latin typeface="Lucida Sans" panose="020B0602030504020204" pitchFamily="34" charset="77"/>
            </a:endParaRPr>
          </a:p>
          <a:p>
            <a:pPr marL="285750" indent="-285750">
              <a:buFont typeface="Arial" panose="020B0604020202020204" pitchFamily="34" charset="0"/>
              <a:buChar char="•"/>
            </a:pPr>
            <a:r>
              <a:rPr lang="en-ZA" dirty="0">
                <a:solidFill>
                  <a:srgbClr val="2D2D2D"/>
                </a:solidFill>
                <a:latin typeface="Lucida Sans" panose="020B0602030504020204" pitchFamily="34" charset="77"/>
              </a:rPr>
              <a:t>The networks between law enforcers are growing and needs to be supported</a:t>
            </a:r>
          </a:p>
          <a:p>
            <a:endParaRPr lang="en-ZA" dirty="0">
              <a:solidFill>
                <a:srgbClr val="2D2D2D"/>
              </a:solidFill>
              <a:latin typeface="Lucida Sans" panose="020B0602030504020204" pitchFamily="34" charset="77"/>
            </a:endParaRPr>
          </a:p>
          <a:p>
            <a:pPr marL="285750" indent="-285750">
              <a:buFont typeface="Arial" panose="020B0604020202020204" pitchFamily="34" charset="0"/>
              <a:buChar char="•"/>
            </a:pPr>
            <a:r>
              <a:rPr lang="en-ZA" dirty="0">
                <a:solidFill>
                  <a:srgbClr val="2D2D2D"/>
                </a:solidFill>
                <a:latin typeface="Lucida Sans" panose="020B0602030504020204" pitchFamily="34" charset="77"/>
              </a:rPr>
              <a:t>The No-Havens for Corrupt Proceeds Campaign is growing </a:t>
            </a:r>
          </a:p>
          <a:p>
            <a:pPr marL="285750" indent="-285750">
              <a:buFont typeface="Arial" panose="020B0604020202020204" pitchFamily="34" charset="0"/>
              <a:buChar char="•"/>
            </a:pPr>
            <a:endParaRPr lang="en-ZA" dirty="0">
              <a:solidFill>
                <a:srgbClr val="2D2D2D"/>
              </a:solidFill>
              <a:latin typeface="Lucida Sans" panose="020B0602030504020204" pitchFamily="34" charset="77"/>
            </a:endParaRPr>
          </a:p>
          <a:p>
            <a:pPr marL="285750" indent="-285750">
              <a:buFont typeface="Arial" panose="020B0604020202020204" pitchFamily="34" charset="0"/>
              <a:buChar char="•"/>
            </a:pPr>
            <a:r>
              <a:rPr lang="en-ZA" dirty="0">
                <a:solidFill>
                  <a:srgbClr val="2D2D2D"/>
                </a:solidFill>
                <a:latin typeface="Lucida Sans" panose="020B0602030504020204" pitchFamily="34" charset="77"/>
              </a:rPr>
              <a:t>Focusing on ensuring that returned assets benefit the community and are not again subjected to re-looting.</a:t>
            </a:r>
          </a:p>
          <a:p>
            <a:endParaRPr lang="en-ZA" dirty="0">
              <a:solidFill>
                <a:srgbClr val="2D2D2D"/>
              </a:solidFill>
              <a:latin typeface="Lucida Sans" panose="020B0602030504020204" pitchFamily="34" charset="77"/>
            </a:endParaRPr>
          </a:p>
          <a:p>
            <a:endParaRPr lang="en-ZA" dirty="0">
              <a:solidFill>
                <a:srgbClr val="2D2D2D"/>
              </a:solidFill>
              <a:latin typeface="Lucida Sans" panose="020B0602030504020204" pitchFamily="34" charset="77"/>
            </a:endParaRPr>
          </a:p>
        </p:txBody>
      </p:sp>
    </p:spTree>
    <p:extLst>
      <p:ext uri="{BB962C8B-B14F-4D97-AF65-F5344CB8AC3E}">
        <p14:creationId xmlns:p14="http://schemas.microsoft.com/office/powerpoint/2010/main" val="3162040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0BFB111B-334C-A5C6-C306-72738E0853AA}"/>
              </a:ext>
            </a:extLst>
          </p:cNvPr>
          <p:cNvSpPr>
            <a:spLocks noGrp="1"/>
          </p:cNvSpPr>
          <p:nvPr>
            <p:ph type="title"/>
          </p:nvPr>
        </p:nvSpPr>
        <p:spPr>
          <a:xfrm>
            <a:off x="826396" y="586855"/>
            <a:ext cx="4230100" cy="3387497"/>
          </a:xfrm>
        </p:spPr>
        <p:txBody>
          <a:bodyPr anchor="b">
            <a:normAutofit/>
          </a:bodyPr>
          <a:lstStyle/>
          <a:p>
            <a:pPr algn="r"/>
            <a:r>
              <a:rPr lang="en-ZA" sz="4000">
                <a:solidFill>
                  <a:srgbClr val="FFFFFF"/>
                </a:solidFill>
              </a:rPr>
              <a:t>2015 AU Commission High Level Review Panel Report on Illicit Financial Flows from Africa</a:t>
            </a:r>
            <a:endParaRPr lang="en-US" sz="4000">
              <a:solidFill>
                <a:srgbClr val="FFFFFF"/>
              </a:solidFill>
            </a:endParaRPr>
          </a:p>
        </p:txBody>
      </p:sp>
      <p:sp>
        <p:nvSpPr>
          <p:cNvPr id="3" name="Content Placeholder 2">
            <a:extLst>
              <a:ext uri="{FF2B5EF4-FFF2-40B4-BE49-F238E27FC236}">
                <a16:creationId xmlns:a16="http://schemas.microsoft.com/office/drawing/2014/main" id="{B63062CF-4751-0E24-610C-75C48CF42009}"/>
              </a:ext>
            </a:extLst>
          </p:cNvPr>
          <p:cNvSpPr>
            <a:spLocks noGrp="1"/>
          </p:cNvSpPr>
          <p:nvPr>
            <p:ph idx="1"/>
          </p:nvPr>
        </p:nvSpPr>
        <p:spPr>
          <a:xfrm>
            <a:off x="6503158" y="649480"/>
            <a:ext cx="4862447" cy="5546047"/>
          </a:xfrm>
        </p:spPr>
        <p:txBody>
          <a:bodyPr anchor="ctr">
            <a:normAutofit fontScale="92500" lnSpcReduction="10000"/>
          </a:bodyPr>
          <a:lstStyle/>
          <a:p>
            <a:r>
              <a:rPr lang="en-ZA" sz="2000" dirty="0"/>
              <a:t>The report found that African countries lose on average $50 billion annually through illicit financial flows (i.e. the movement of money across borders that is illegal in its source (e.g. corruption, smuggling), its transfer (e.g. tax evasion), or its use (e.g. terrorist financing).</a:t>
            </a:r>
          </a:p>
          <a:p>
            <a:r>
              <a:rPr lang="en-ZA" sz="2000" dirty="0"/>
              <a:t>Commercial activities by the private sector are by far the largest contributor to IFFs, followed by organized crime, then public sector activities. </a:t>
            </a:r>
          </a:p>
          <a:p>
            <a:r>
              <a:rPr lang="en-ZA" sz="2000" dirty="0"/>
              <a:t>Corrupt practices play a key role in facilitating these outflows. </a:t>
            </a:r>
          </a:p>
          <a:p>
            <a:r>
              <a:rPr lang="en-ZA" sz="2000" dirty="0"/>
              <a:t>Multinational corporations shift profits to subsidiaries in low-tax or secrecy jurisdictions where in many cases, those subsidiaries exist on paper only, mostly with one or two employees, while the bulk of the activities of the company occur in another country.</a:t>
            </a:r>
            <a:endParaRPr lang="en-US" sz="2000" dirty="0"/>
          </a:p>
        </p:txBody>
      </p:sp>
    </p:spTree>
    <p:extLst>
      <p:ext uri="{BB962C8B-B14F-4D97-AF65-F5344CB8AC3E}">
        <p14:creationId xmlns:p14="http://schemas.microsoft.com/office/powerpoint/2010/main" val="2474759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0BFB111B-334C-A5C6-C306-72738E0853AA}"/>
              </a:ext>
            </a:extLst>
          </p:cNvPr>
          <p:cNvSpPr>
            <a:spLocks noGrp="1"/>
          </p:cNvSpPr>
          <p:nvPr>
            <p:ph type="title"/>
          </p:nvPr>
        </p:nvSpPr>
        <p:spPr>
          <a:xfrm>
            <a:off x="826396" y="586855"/>
            <a:ext cx="4230100" cy="3387497"/>
          </a:xfrm>
        </p:spPr>
        <p:txBody>
          <a:bodyPr anchor="b">
            <a:normAutofit/>
          </a:bodyPr>
          <a:lstStyle/>
          <a:p>
            <a:pPr algn="r"/>
            <a:r>
              <a:rPr lang="en-ZA" sz="4000" dirty="0">
                <a:solidFill>
                  <a:schemeClr val="bg1"/>
                </a:solidFill>
              </a:rPr>
              <a:t>Key Findings of the Panel on Illicit Financial Flows from Africa</a:t>
            </a:r>
            <a:endParaRPr lang="en-US" sz="4000" dirty="0">
              <a:solidFill>
                <a:schemeClr val="bg1"/>
              </a:solidFill>
            </a:endParaRPr>
          </a:p>
        </p:txBody>
      </p:sp>
      <p:sp>
        <p:nvSpPr>
          <p:cNvPr id="3" name="Content Placeholder 2">
            <a:extLst>
              <a:ext uri="{FF2B5EF4-FFF2-40B4-BE49-F238E27FC236}">
                <a16:creationId xmlns:a16="http://schemas.microsoft.com/office/drawing/2014/main" id="{B63062CF-4751-0E24-610C-75C48CF42009}"/>
              </a:ext>
            </a:extLst>
          </p:cNvPr>
          <p:cNvSpPr>
            <a:spLocks noGrp="1"/>
          </p:cNvSpPr>
          <p:nvPr>
            <p:ph idx="1"/>
          </p:nvPr>
        </p:nvSpPr>
        <p:spPr>
          <a:xfrm>
            <a:off x="6503158" y="649480"/>
            <a:ext cx="4862447" cy="5546047"/>
          </a:xfrm>
        </p:spPr>
        <p:txBody>
          <a:bodyPr anchor="ctr">
            <a:normAutofit/>
          </a:bodyPr>
          <a:lstStyle/>
          <a:p>
            <a:r>
              <a:rPr lang="en-ZA" sz="2000" dirty="0"/>
              <a:t>New and more efforts are needed in asset recovery and repatriation </a:t>
            </a:r>
          </a:p>
          <a:p>
            <a:r>
              <a:rPr lang="en-ZA" sz="2000" dirty="0"/>
              <a:t>Money laundering continues to require attention </a:t>
            </a:r>
          </a:p>
          <a:p>
            <a:r>
              <a:rPr lang="en-ZA" sz="2000" dirty="0"/>
              <a:t>Weak national and regional capacities impede efforts to curb illicit financial flows</a:t>
            </a:r>
          </a:p>
          <a:p>
            <a:r>
              <a:rPr lang="en-ZA" sz="2000" dirty="0"/>
              <a:t>Incomplete global architecture for tackling illicit financial flows</a:t>
            </a:r>
          </a:p>
          <a:p>
            <a:r>
              <a:rPr lang="en-ZA" sz="2000" dirty="0"/>
              <a:t> Financial secrecy jurisdictions must come under closer scrutiny </a:t>
            </a:r>
          </a:p>
          <a:p>
            <a:r>
              <a:rPr lang="en-ZA" sz="2000" dirty="0"/>
              <a:t>Development partners have an important role in curbing illicit financial flows from Africa and Illicit financial flow issues should be incorporated and better coordinated across United Nations processes and frameworks</a:t>
            </a:r>
            <a:endParaRPr lang="en-US" sz="2000" dirty="0"/>
          </a:p>
        </p:txBody>
      </p:sp>
    </p:spTree>
    <p:extLst>
      <p:ext uri="{BB962C8B-B14F-4D97-AF65-F5344CB8AC3E}">
        <p14:creationId xmlns:p14="http://schemas.microsoft.com/office/powerpoint/2010/main" val="5761599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3" name="Rectangle 3082">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65E49B77-F821-9CDB-F7F4-11D15D060EAD}"/>
              </a:ext>
            </a:extLst>
          </p:cNvPr>
          <p:cNvSpPr>
            <a:spLocks noGrp="1"/>
          </p:cNvSpPr>
          <p:nvPr>
            <p:ph type="title"/>
          </p:nvPr>
        </p:nvSpPr>
        <p:spPr>
          <a:xfrm>
            <a:off x="630936" y="640080"/>
            <a:ext cx="5642542" cy="1481328"/>
          </a:xfrm>
        </p:spPr>
        <p:txBody>
          <a:bodyPr anchor="b">
            <a:normAutofit fontScale="90000"/>
          </a:bodyPr>
          <a:lstStyle/>
          <a:p>
            <a:r>
              <a:rPr lang="en-ZA" sz="5400" b="0" i="0" dirty="0">
                <a:effectLst/>
                <a:highlight>
                  <a:srgbClr val="FFFFFF"/>
                </a:highlight>
                <a:latin typeface="Google Sans"/>
              </a:rPr>
              <a:t>The Financial Action Task Force (FATF)</a:t>
            </a:r>
            <a:endParaRPr lang="en-US" sz="5400" dirty="0"/>
          </a:p>
        </p:txBody>
      </p:sp>
      <p:sp>
        <p:nvSpPr>
          <p:cNvPr id="3084"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Content Placeholder 2">
            <a:extLst>
              <a:ext uri="{FF2B5EF4-FFF2-40B4-BE49-F238E27FC236}">
                <a16:creationId xmlns:a16="http://schemas.microsoft.com/office/drawing/2014/main" id="{75C79808-3AAF-82B3-B3E6-6E9C96F6945B}"/>
              </a:ext>
            </a:extLst>
          </p:cNvPr>
          <p:cNvSpPr>
            <a:spLocks noGrp="1"/>
          </p:cNvSpPr>
          <p:nvPr>
            <p:ph idx="1"/>
          </p:nvPr>
        </p:nvSpPr>
        <p:spPr>
          <a:xfrm>
            <a:off x="630935" y="2660904"/>
            <a:ext cx="6288959" cy="3547872"/>
          </a:xfrm>
        </p:spPr>
        <p:txBody>
          <a:bodyPr anchor="t">
            <a:normAutofit fontScale="47500" lnSpcReduction="20000"/>
          </a:bodyPr>
          <a:lstStyle/>
          <a:p>
            <a:r>
              <a:rPr lang="en-ZA" sz="4500" dirty="0"/>
              <a:t>FATF was established in 1989 by the G7 the European Commission and eight other </a:t>
            </a:r>
            <a:r>
              <a:rPr lang="en-ZA" sz="4500" dirty="0" err="1"/>
              <a:t>countrie</a:t>
            </a:r>
            <a:r>
              <a:rPr lang="en-ZA" sz="4500" dirty="0"/>
              <a:t> to examine money laundering techniques and trends, review the action already taken at a national or international level, and to set out measures needed to combat money laundering.  examine and develop measures to combat money laundering. It originally included the G7 countries, s.</a:t>
            </a:r>
          </a:p>
          <a:p>
            <a:r>
              <a:rPr lang="en-ZA" sz="4500" dirty="0"/>
              <a:t>A year later the FATF issued a report containing a set of Forty Recommendations. These aimed to provide a comprehensive plan of action to fight money laundering. In 2001, the FATF expanded its mandate to also combat terrorist financing.  </a:t>
            </a:r>
          </a:p>
          <a:p>
            <a:endParaRPr lang="en-ZA" sz="4500" dirty="0"/>
          </a:p>
          <a:p>
            <a:endParaRPr lang="en-US" sz="2200" dirty="0"/>
          </a:p>
        </p:txBody>
      </p:sp>
      <p:pic>
        <p:nvPicPr>
          <p:cNvPr id="3074" name="Picture 2" descr="A screen shot of a phone&#10;&#10;Description automatically generated">
            <a:extLst>
              <a:ext uri="{FF2B5EF4-FFF2-40B4-BE49-F238E27FC236}">
                <a16:creationId xmlns:a16="http://schemas.microsoft.com/office/drawing/2014/main" id="{DE36554F-98CA-D807-478D-EABEBC8757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19895" y="731520"/>
            <a:ext cx="3881973"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909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9" name="Rectangle 3088">
            <a:extLst>
              <a:ext uri="{FF2B5EF4-FFF2-40B4-BE49-F238E27FC236}">
                <a16:creationId xmlns:a16="http://schemas.microsoft.com/office/drawing/2014/main" id="{9D909724-2FAC-4941-A743-AB97A8A67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65E49B77-F821-9CDB-F7F4-11D15D060EAD}"/>
              </a:ext>
            </a:extLst>
          </p:cNvPr>
          <p:cNvSpPr>
            <a:spLocks noGrp="1"/>
          </p:cNvSpPr>
          <p:nvPr>
            <p:ph type="title"/>
          </p:nvPr>
        </p:nvSpPr>
        <p:spPr>
          <a:xfrm>
            <a:off x="1265120" y="1107860"/>
            <a:ext cx="5847781" cy="1046671"/>
          </a:xfrm>
        </p:spPr>
        <p:txBody>
          <a:bodyPr>
            <a:normAutofit/>
          </a:bodyPr>
          <a:lstStyle/>
          <a:p>
            <a:r>
              <a:rPr lang="en-ZA" sz="2800" b="0" i="0">
                <a:effectLst/>
                <a:highlight>
                  <a:srgbClr val="FFFFFF"/>
                </a:highlight>
                <a:latin typeface="Google Sans"/>
              </a:rPr>
              <a:t>The Financial Action Task Force (FATF)</a:t>
            </a:r>
            <a:endParaRPr lang="en-US" sz="2800"/>
          </a:p>
        </p:txBody>
      </p:sp>
      <p:sp>
        <p:nvSpPr>
          <p:cNvPr id="3" name="Content Placeholder 2">
            <a:extLst>
              <a:ext uri="{FF2B5EF4-FFF2-40B4-BE49-F238E27FC236}">
                <a16:creationId xmlns:a16="http://schemas.microsoft.com/office/drawing/2014/main" id="{75C79808-3AAF-82B3-B3E6-6E9C96F6945B}"/>
              </a:ext>
            </a:extLst>
          </p:cNvPr>
          <p:cNvSpPr>
            <a:spLocks noGrp="1"/>
          </p:cNvSpPr>
          <p:nvPr>
            <p:ph idx="1"/>
          </p:nvPr>
        </p:nvSpPr>
        <p:spPr>
          <a:xfrm>
            <a:off x="1265121" y="2154532"/>
            <a:ext cx="5847780" cy="3595608"/>
          </a:xfrm>
        </p:spPr>
        <p:txBody>
          <a:bodyPr anchor="ctr">
            <a:normAutofit fontScale="92500" lnSpcReduction="20000"/>
          </a:bodyPr>
          <a:lstStyle/>
          <a:p>
            <a:r>
              <a:rPr lang="en-ZA" sz="1500" kern="0" dirty="0">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At its 2022 Meeting, FATF Ministers expressed concern that efforts to confiscate the proceeds of crime remain insufficient compared to the volume of criminal assets flowing through the global financial system and infiltrating national economies.</a:t>
            </a:r>
          </a:p>
          <a:p>
            <a:r>
              <a:rPr lang="en-ZA" sz="1500" kern="0" dirty="0">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FATF has made it a strategic priority to improve asset recovery outcomes. </a:t>
            </a:r>
          </a:p>
          <a:p>
            <a:pPr algn="l"/>
            <a:r>
              <a:rPr lang="en-ZA" sz="1600" b="0" i="0" dirty="0">
                <a:solidFill>
                  <a:srgbClr val="333333"/>
                </a:solidFill>
                <a:effectLst/>
                <a:highlight>
                  <a:srgbClr val="FFFFFF"/>
                </a:highlight>
                <a:latin typeface="Graphik"/>
              </a:rPr>
              <a:t>FATF assessments highlighted that globally, countries are only recovering a fraction of proceeds of crime. This allows criminals to benefit from their ill-gotten gains, strengthens and emboldens criminal organisations’ operations and erodes trust in government and the rule of law.</a:t>
            </a:r>
          </a:p>
          <a:p>
            <a:pPr algn="l"/>
            <a:r>
              <a:rPr lang="en-ZA" sz="1600" b="1" i="0" dirty="0">
                <a:solidFill>
                  <a:srgbClr val="333333"/>
                </a:solidFill>
                <a:effectLst/>
                <a:highlight>
                  <a:srgbClr val="FFFFFF"/>
                </a:highlight>
                <a:latin typeface="Graphik"/>
              </a:rPr>
              <a:t>“There needs to be a major mindset and culture shift to focus on asset recovery as a national law enforcement priority. This takes time, but it is essential for countries to start now. Asset recovery is not a secondary or ancillary aspect of investigations and prosecution.  It should be a key crime prevention strategy to remove the primary incentive for financial crime – money. If done well, it will prevent and reduce further crime.”</a:t>
            </a:r>
            <a:r>
              <a:rPr lang="en-ZA" sz="1600" b="0" i="0" dirty="0">
                <a:solidFill>
                  <a:srgbClr val="333333"/>
                </a:solidFill>
                <a:effectLst/>
                <a:highlight>
                  <a:srgbClr val="FFFFFF"/>
                </a:highlight>
                <a:latin typeface="Graphik"/>
              </a:rPr>
              <a:t>, said FATF President T. Raja Kumar during his opening remarks.</a:t>
            </a:r>
          </a:p>
          <a:p>
            <a:endParaRPr lang="en-ZA" sz="1500" dirty="0"/>
          </a:p>
          <a:p>
            <a:endParaRPr lang="en-US" sz="1500" dirty="0"/>
          </a:p>
        </p:txBody>
      </p:sp>
      <p:sp>
        <p:nvSpPr>
          <p:cNvPr id="3091" name="Rectangle 3090">
            <a:extLst>
              <a:ext uri="{FF2B5EF4-FFF2-40B4-BE49-F238E27FC236}">
                <a16:creationId xmlns:a16="http://schemas.microsoft.com/office/drawing/2014/main" id="{97B03642-7722-4B15-897F-76918F86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395" y="539937"/>
            <a:ext cx="4525605" cy="57781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093" name="Rectangle 3092">
            <a:extLst>
              <a:ext uri="{FF2B5EF4-FFF2-40B4-BE49-F238E27FC236}">
                <a16:creationId xmlns:a16="http://schemas.microsoft.com/office/drawing/2014/main" id="{6068EAC2-2623-4156-A990-D776FF9BF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9937"/>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E2841"/>
              </a:solidFill>
              <a:effectLst/>
              <a:uLnTx/>
              <a:uFillTx/>
              <a:latin typeface="Aptos" panose="02110004020202020204"/>
              <a:ea typeface="+mn-ea"/>
              <a:cs typeface="+mn-cs"/>
            </a:endParaRPr>
          </a:p>
        </p:txBody>
      </p:sp>
      <p:sp>
        <p:nvSpPr>
          <p:cNvPr id="3095" name="Rectangle 3094">
            <a:extLst>
              <a:ext uri="{FF2B5EF4-FFF2-40B4-BE49-F238E27FC236}">
                <a16:creationId xmlns:a16="http://schemas.microsoft.com/office/drawing/2014/main" id="{4C707BC9-731A-490A-AF25-6F349FD9B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5405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E2841"/>
              </a:solidFill>
              <a:effectLst/>
              <a:uLnTx/>
              <a:uFillTx/>
              <a:latin typeface="Aptos" panose="02110004020202020204"/>
              <a:ea typeface="+mn-ea"/>
              <a:cs typeface="+mn-cs"/>
            </a:endParaRPr>
          </a:p>
        </p:txBody>
      </p:sp>
      <p:sp>
        <p:nvSpPr>
          <p:cNvPr id="3097" name="Rectangle 3096">
            <a:extLst>
              <a:ext uri="{FF2B5EF4-FFF2-40B4-BE49-F238E27FC236}">
                <a16:creationId xmlns:a16="http://schemas.microsoft.com/office/drawing/2014/main" id="{3FD7C480-AC7D-4FEE-BB95-EEE23BB3E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49379"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4" name="Picture 2" descr="A screen shot of a phone&#10;&#10;Description automatically generated">
            <a:extLst>
              <a:ext uri="{FF2B5EF4-FFF2-40B4-BE49-F238E27FC236}">
                <a16:creationId xmlns:a16="http://schemas.microsoft.com/office/drawing/2014/main" id="{E4546E7C-1023-9110-D1AE-1CCD02B10E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236224" y="1192170"/>
            <a:ext cx="3199563" cy="4521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2460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AB47A-9DE0-0922-D0C0-0F0237B8F6C8}"/>
              </a:ext>
            </a:extLst>
          </p:cNvPr>
          <p:cNvSpPr>
            <a:spLocks noGrp="1"/>
          </p:cNvSpPr>
          <p:nvPr>
            <p:ph type="title"/>
          </p:nvPr>
        </p:nvSpPr>
        <p:spPr/>
        <p:txBody>
          <a:bodyPr/>
          <a:lstStyle/>
          <a:p>
            <a:r>
              <a:rPr lang="en-US" dirty="0"/>
              <a:t>Delays, delays, delays</a:t>
            </a:r>
          </a:p>
        </p:txBody>
      </p:sp>
      <p:sp>
        <p:nvSpPr>
          <p:cNvPr id="3" name="Content Placeholder 2">
            <a:extLst>
              <a:ext uri="{FF2B5EF4-FFF2-40B4-BE49-F238E27FC236}">
                <a16:creationId xmlns:a16="http://schemas.microsoft.com/office/drawing/2014/main" id="{874E8CBF-D6EF-9DB0-1DD1-C37CC06EEDAC}"/>
              </a:ext>
            </a:extLst>
          </p:cNvPr>
          <p:cNvSpPr>
            <a:spLocks noGrp="1"/>
          </p:cNvSpPr>
          <p:nvPr>
            <p:ph idx="1"/>
          </p:nvPr>
        </p:nvSpPr>
        <p:spPr/>
        <p:txBody>
          <a:bodyPr>
            <a:normAutofit/>
          </a:bodyPr>
          <a:lstStyle/>
          <a:p>
            <a:r>
              <a:rPr lang="en-ZA" altLang="en-US" dirty="0"/>
              <a:t>A major issue in cooperation in asset recovery is the length of time required to finalise criminal cases, especially where it is dependent on the completion of the criminal case</a:t>
            </a:r>
          </a:p>
          <a:p>
            <a:r>
              <a:rPr lang="en-GB" altLang="en-US" dirty="0"/>
              <a:t>NCB can expedite matters, State governor in Nigeria was arrested in UK but escape back to Nigeria where he had immunity from prosecution as state governor. At request of Nigeria, his property in SA was frozen in Dec 2005 - Used evidence from UK and Nigeria to show that property was proceeds of crime</a:t>
            </a:r>
          </a:p>
          <a:p>
            <a:r>
              <a:rPr lang="en-GB" altLang="en-US" dirty="0"/>
              <a:t>Obtained forfeiture in July 2006 – not opposed Assets were sold and returned within 15 months of request</a:t>
            </a:r>
          </a:p>
          <a:p>
            <a:endParaRPr lang="en-US" dirty="0"/>
          </a:p>
        </p:txBody>
      </p:sp>
    </p:spTree>
    <p:extLst>
      <p:ext uri="{BB962C8B-B14F-4D97-AF65-F5344CB8AC3E}">
        <p14:creationId xmlns:p14="http://schemas.microsoft.com/office/powerpoint/2010/main" val="2025655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AB47A-9DE0-0922-D0C0-0F0237B8F6C8}"/>
              </a:ext>
            </a:extLst>
          </p:cNvPr>
          <p:cNvSpPr>
            <a:spLocks noGrp="1"/>
          </p:cNvSpPr>
          <p:nvPr>
            <p:ph type="title"/>
          </p:nvPr>
        </p:nvSpPr>
        <p:spPr/>
        <p:txBody>
          <a:bodyPr/>
          <a:lstStyle/>
          <a:p>
            <a:r>
              <a:rPr lang="en-US" dirty="0"/>
              <a:t>Problems going forward</a:t>
            </a:r>
          </a:p>
        </p:txBody>
      </p:sp>
      <p:sp>
        <p:nvSpPr>
          <p:cNvPr id="3" name="Content Placeholder 2">
            <a:extLst>
              <a:ext uri="{FF2B5EF4-FFF2-40B4-BE49-F238E27FC236}">
                <a16:creationId xmlns:a16="http://schemas.microsoft.com/office/drawing/2014/main" id="{874E8CBF-D6EF-9DB0-1DD1-C37CC06EEDAC}"/>
              </a:ext>
            </a:extLst>
          </p:cNvPr>
          <p:cNvSpPr>
            <a:spLocks noGrp="1"/>
          </p:cNvSpPr>
          <p:nvPr>
            <p:ph idx="1"/>
          </p:nvPr>
        </p:nvSpPr>
        <p:spPr/>
        <p:txBody>
          <a:bodyPr>
            <a:normAutofit/>
          </a:bodyPr>
          <a:lstStyle/>
          <a:p>
            <a:r>
              <a:rPr lang="en-US" dirty="0"/>
              <a:t>Safe Havens a serious problems - In two of the case studies, the Guptas and the dos Santos family members have found safe haven in Dubai and have not been extradited.</a:t>
            </a:r>
          </a:p>
          <a:p>
            <a:r>
              <a:rPr lang="en-US" dirty="0"/>
              <a:t>This issue highlights the very difficult issue of working with the executive and using the executive authority to international relations to put pressure to ensure accountability. </a:t>
            </a:r>
          </a:p>
          <a:p>
            <a:r>
              <a:rPr lang="en-US" dirty="0"/>
              <a:t>Complex corruption cases – where multiple states have jurisdiction, as yet there are no rules of engagement governing “global settlements. </a:t>
            </a:r>
          </a:p>
        </p:txBody>
      </p:sp>
    </p:spTree>
    <p:extLst>
      <p:ext uri="{BB962C8B-B14F-4D97-AF65-F5344CB8AC3E}">
        <p14:creationId xmlns:p14="http://schemas.microsoft.com/office/powerpoint/2010/main" val="317942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6C87DCE-0152-1DE8-8EAB-0EA216C236CA}"/>
              </a:ext>
            </a:extLst>
          </p:cNvPr>
          <p:cNvSpPr>
            <a:spLocks noGrp="1"/>
          </p:cNvSpPr>
          <p:nvPr>
            <p:ph type="title"/>
          </p:nvPr>
        </p:nvSpPr>
        <p:spPr>
          <a:xfrm>
            <a:off x="1179226" y="546653"/>
            <a:ext cx="9833548" cy="556590"/>
          </a:xfrm>
        </p:spPr>
        <p:txBody>
          <a:bodyPr anchor="b">
            <a:normAutofit fontScale="90000"/>
          </a:bodyPr>
          <a:lstStyle/>
          <a:p>
            <a:pPr algn="ctr"/>
            <a:r>
              <a:rPr lang="en-US" sz="3600" dirty="0">
                <a:solidFill>
                  <a:schemeClr val="tx2"/>
                </a:solidFill>
              </a:rPr>
              <a:t>Why Asset Recovery </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F6D611A-CC12-6369-8912-12E51D2A2942}"/>
              </a:ext>
            </a:extLst>
          </p:cNvPr>
          <p:cNvSpPr>
            <a:spLocks noGrp="1"/>
          </p:cNvSpPr>
          <p:nvPr>
            <p:ph idx="1"/>
          </p:nvPr>
        </p:nvSpPr>
        <p:spPr>
          <a:xfrm>
            <a:off x="1179226" y="1649895"/>
            <a:ext cx="9833548" cy="4661452"/>
          </a:xfrm>
        </p:spPr>
        <p:txBody>
          <a:bodyPr>
            <a:normAutofit fontScale="77500" lnSpcReduction="20000"/>
          </a:bodyPr>
          <a:lstStyle/>
          <a:p>
            <a:pPr algn="just"/>
            <a:r>
              <a:rPr lang="en-ZA" sz="1800" dirty="0">
                <a:solidFill>
                  <a:srgbClr val="000000"/>
                </a:solidFill>
                <a:highlight>
                  <a:srgbClr val="FFFFFF"/>
                </a:highlight>
                <a:latin typeface="Calibri" panose="020F0502020204030204" pitchFamily="34" charset="0"/>
              </a:rPr>
              <a:t>Asset Recovery (and NCB in particular) targets the </a:t>
            </a:r>
            <a:r>
              <a:rPr lang="en-ZA" sz="2100" b="1" i="1" dirty="0">
                <a:solidFill>
                  <a:srgbClr val="000000"/>
                </a:solidFill>
                <a:highlight>
                  <a:srgbClr val="FFFFFF"/>
                </a:highlight>
                <a:latin typeface="Calibri" panose="020F0502020204030204" pitchFamily="34" charset="0"/>
              </a:rPr>
              <a:t>money, which is arguably the main reason why criminals commit offences</a:t>
            </a:r>
            <a:r>
              <a:rPr lang="en-ZA" sz="1800" dirty="0">
                <a:solidFill>
                  <a:srgbClr val="000000"/>
                </a:solidFill>
                <a:highlight>
                  <a:srgbClr val="FFFFFF"/>
                </a:highlight>
                <a:latin typeface="Calibri" panose="020F0502020204030204" pitchFamily="34" charset="0"/>
              </a:rPr>
              <a:t>. Money is at the centre of crime, it is the heart beat, root and blood that ensures that crime is perpetrated therefore </a:t>
            </a:r>
            <a:r>
              <a:rPr lang="en-ZA" sz="2600" b="1" i="1" dirty="0">
                <a:solidFill>
                  <a:srgbClr val="000000"/>
                </a:solidFill>
                <a:highlight>
                  <a:srgbClr val="FFFFFF"/>
                </a:highlight>
                <a:latin typeface="Calibri" panose="020F0502020204030204" pitchFamily="34" charset="0"/>
              </a:rPr>
              <a:t>if criminals are stripped of their assets and incapacitated, then we might argue that we are really fighting crime.</a:t>
            </a:r>
            <a:r>
              <a:rPr lang="en-ZA" sz="1800" dirty="0">
                <a:solidFill>
                  <a:srgbClr val="000000"/>
                </a:solidFill>
                <a:highlight>
                  <a:srgbClr val="FFFFFF"/>
                </a:highlight>
                <a:latin typeface="Calibri" panose="020F0502020204030204" pitchFamily="34" charset="0"/>
              </a:rPr>
              <a:t> It must be well understood that research has shown that criminals do not fear jail sentences but they abhor their criminally earned money being taken away from them.</a:t>
            </a:r>
          </a:p>
          <a:p>
            <a:pPr algn="just"/>
            <a:r>
              <a:rPr lang="en-ZA" sz="2100" dirty="0">
                <a:solidFill>
                  <a:srgbClr val="000000"/>
                </a:solidFill>
                <a:highlight>
                  <a:srgbClr val="FFFFFF"/>
                </a:highlight>
                <a:latin typeface="Calibri" panose="020F0502020204030204" pitchFamily="34" charset="0"/>
              </a:rPr>
              <a:t>In an NCB, loosely the target are the assets and not really the person. It has nothing much to do with principles or sentiments of showing mercy or forgiveness as the Article suggests but is more primed at expediently recovering assets for the benefit of the public. This is in the context that corruption is not a victim-less crime. The greater public is the victim.</a:t>
            </a:r>
          </a:p>
          <a:p>
            <a:pPr algn="just"/>
            <a:r>
              <a:rPr lang="en-ZA" sz="2100" dirty="0">
                <a:solidFill>
                  <a:srgbClr val="000000"/>
                </a:solidFill>
                <a:highlight>
                  <a:srgbClr val="FFFFFF"/>
                </a:highlight>
                <a:latin typeface="Calibri" panose="020F0502020204030204" pitchFamily="34" charset="0"/>
              </a:rPr>
              <a:t>In this regard, Asset Forfeiture is not necessarily the first step as argued in the article but it is one of the options and strategies in the fight against crime and does not stop parallel criminal trials from going on if Prosecution later on [or at the same time] wishes to do. The advantage of NCB applications is the lowered standard of proof, and the shift of the burden of proof to the defendant. In this scenario, the Prosecution is able to easily prove its case and may therefore take out a NCB application earlier pending more investigations. It is a more aggressive and faster way to fight serious white collar crime. </a:t>
            </a:r>
            <a:endParaRPr lang="en-US" sz="1800" dirty="0">
              <a:solidFill>
                <a:schemeClr val="tx2"/>
              </a:solidFill>
            </a:endParaRPr>
          </a:p>
          <a:p>
            <a:pPr algn="just"/>
            <a:r>
              <a:rPr lang="en-ZA" sz="1800" b="0" i="0" u="none" strike="noStrike" dirty="0">
                <a:solidFill>
                  <a:srgbClr val="000000"/>
                </a:solidFill>
                <a:effectLst/>
                <a:highlight>
                  <a:srgbClr val="FFFFFF"/>
                </a:highlight>
                <a:latin typeface="Calibri" panose="020F0502020204030204" pitchFamily="34" charset="0"/>
              </a:rPr>
              <a:t>“</a:t>
            </a:r>
            <a:r>
              <a:rPr lang="en-ZA" sz="1800" b="1" i="1" u="none" strike="noStrike" dirty="0">
                <a:solidFill>
                  <a:srgbClr val="000000"/>
                </a:solidFill>
                <a:effectLst/>
                <a:highlight>
                  <a:srgbClr val="FFFFFF"/>
                </a:highlight>
                <a:latin typeface="Calibri" panose="020F0502020204030204" pitchFamily="34" charset="0"/>
              </a:rPr>
              <a:t>no jail but surrender the assets</a:t>
            </a:r>
            <a:r>
              <a:rPr lang="en-ZA" sz="1800" b="0" i="0" u="none" strike="noStrike" dirty="0">
                <a:solidFill>
                  <a:srgbClr val="000000"/>
                </a:solidFill>
                <a:effectLst/>
                <a:highlight>
                  <a:srgbClr val="FFFFFF"/>
                </a:highlight>
                <a:latin typeface="Calibri" panose="020F0502020204030204" pitchFamily="34" charset="0"/>
              </a:rPr>
              <a:t>” does not aptly capture the scenario </a:t>
            </a:r>
            <a:r>
              <a:rPr lang="en-ZA" sz="2000" b="1" i="1" u="none" strike="noStrike" dirty="0">
                <a:solidFill>
                  <a:srgbClr val="000000"/>
                </a:solidFill>
                <a:effectLst/>
                <a:highlight>
                  <a:srgbClr val="FFFFFF"/>
                </a:highlight>
                <a:latin typeface="Calibri" panose="020F0502020204030204" pitchFamily="34" charset="0"/>
              </a:rPr>
              <a:t>because jail maybe part of the equation if there is no full disclosure of the extent of corruption by the suspect</a:t>
            </a:r>
            <a:r>
              <a:rPr lang="en-ZA" sz="1800" b="0" i="0" u="none" strike="noStrike" dirty="0">
                <a:solidFill>
                  <a:srgbClr val="000000"/>
                </a:solidFill>
                <a:effectLst/>
                <a:highlight>
                  <a:srgbClr val="FFFFFF"/>
                </a:highlight>
                <a:latin typeface="Calibri" panose="020F0502020204030204" pitchFamily="34" charset="0"/>
              </a:rPr>
              <a:t>. If it is subsequently discovered that there was no full disclosure, any agreement that may have been reached with a suspect is fully voided and they can be arrested and prosecuted.</a:t>
            </a:r>
          </a:p>
          <a:p>
            <a:pPr algn="just"/>
            <a:r>
              <a:rPr lang="en-ZA" sz="1800" b="0" i="0" u="none" strike="noStrike" dirty="0">
                <a:solidFill>
                  <a:srgbClr val="000000"/>
                </a:solidFill>
                <a:effectLst/>
                <a:highlight>
                  <a:srgbClr val="FFFFFF"/>
                </a:highlight>
                <a:latin typeface="Calibri" panose="020F0502020204030204" pitchFamily="34" charset="0"/>
              </a:rPr>
              <a:t>Secondly, the concept of non - conviction based forfeiture (NCB) has not been well-captured in the article as it is not a trade - off for not going to jail but </a:t>
            </a:r>
            <a:r>
              <a:rPr lang="en-ZA" sz="2400" b="1" i="1" u="none" strike="noStrike" dirty="0">
                <a:solidFill>
                  <a:srgbClr val="000000"/>
                </a:solidFill>
                <a:effectLst/>
                <a:highlight>
                  <a:srgbClr val="FFFFFF"/>
                </a:highlight>
                <a:latin typeface="Calibri" panose="020F0502020204030204" pitchFamily="34" charset="0"/>
              </a:rPr>
              <a:t>one of the more effective ways of fighting crime identified world – wide</a:t>
            </a:r>
            <a:r>
              <a:rPr lang="en-ZA" sz="2400" b="0" i="1" u="none" strike="noStrike" dirty="0">
                <a:solidFill>
                  <a:srgbClr val="000000"/>
                </a:solidFill>
                <a:effectLst/>
                <a:highlight>
                  <a:srgbClr val="FFFFFF"/>
                </a:highlight>
                <a:latin typeface="Calibri" panose="020F0502020204030204" pitchFamily="34" charset="0"/>
              </a:rPr>
              <a:t>. </a:t>
            </a:r>
          </a:p>
          <a:p>
            <a:endParaRPr lang="en-US" sz="1800"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4646F888-3176-C6A4-E95D-1341704E4256}"/>
              </a:ext>
            </a:extLst>
          </p:cNvPr>
          <p:cNvSpPr txBox="1"/>
          <p:nvPr/>
        </p:nvSpPr>
        <p:spPr>
          <a:xfrm rot="20706528">
            <a:off x="-1556710" y="1034485"/>
            <a:ext cx="6158440" cy="923330"/>
          </a:xfrm>
          <a:prstGeom prst="rect">
            <a:avLst/>
          </a:prstGeom>
          <a:noFill/>
        </p:spPr>
        <p:txBody>
          <a:bodyPr wrap="square" rtlCol="0">
            <a:spAutoFit/>
          </a:bodyPr>
          <a:lstStyle/>
          <a:p>
            <a:r>
              <a:rPr lang="en-ZA" b="1" i="0" dirty="0">
                <a:solidFill>
                  <a:srgbClr val="333333"/>
                </a:solidFill>
                <a:effectLst/>
                <a:highlight>
                  <a:srgbClr val="FFFFFF"/>
                </a:highlight>
                <a:latin typeface="Gilroy"/>
              </a:rPr>
              <a:t>Zambia’s anti-corruption drive is seeing stolen assets returned in exchange for a get-out-of-jail card</a:t>
            </a:r>
          </a:p>
          <a:p>
            <a:endParaRPr lang="en-US" dirty="0"/>
          </a:p>
        </p:txBody>
      </p:sp>
    </p:spTree>
    <p:extLst>
      <p:ext uri="{BB962C8B-B14F-4D97-AF65-F5344CB8AC3E}">
        <p14:creationId xmlns:p14="http://schemas.microsoft.com/office/powerpoint/2010/main" val="315896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6C87DCE-0152-1DE8-8EAB-0EA216C236CA}"/>
              </a:ext>
            </a:extLst>
          </p:cNvPr>
          <p:cNvSpPr>
            <a:spLocks noGrp="1"/>
          </p:cNvSpPr>
          <p:nvPr>
            <p:ph type="title"/>
          </p:nvPr>
        </p:nvSpPr>
        <p:spPr>
          <a:xfrm>
            <a:off x="1179226" y="546653"/>
            <a:ext cx="9833548" cy="556590"/>
          </a:xfrm>
        </p:spPr>
        <p:txBody>
          <a:bodyPr anchor="b">
            <a:normAutofit fontScale="90000"/>
          </a:bodyPr>
          <a:lstStyle/>
          <a:p>
            <a:pPr algn="ctr"/>
            <a:r>
              <a:rPr lang="en-US" sz="3600" dirty="0">
                <a:solidFill>
                  <a:schemeClr val="tx2"/>
                </a:solidFill>
              </a:rPr>
              <a:t>Why Asset Recovery: SA Con Court</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F6D611A-CC12-6369-8912-12E51D2A2942}"/>
              </a:ext>
            </a:extLst>
          </p:cNvPr>
          <p:cNvSpPr>
            <a:spLocks noGrp="1"/>
          </p:cNvSpPr>
          <p:nvPr>
            <p:ph idx="1"/>
          </p:nvPr>
        </p:nvSpPr>
        <p:spPr>
          <a:xfrm>
            <a:off x="1179226" y="1649895"/>
            <a:ext cx="9833548" cy="4661452"/>
          </a:xfrm>
        </p:spPr>
        <p:txBody>
          <a:bodyPr>
            <a:normAutofit/>
          </a:bodyPr>
          <a:lstStyle/>
          <a:p>
            <a:pPr marL="0" indent="0">
              <a:buNone/>
            </a:pPr>
            <a:r>
              <a:rPr lang="en-ZA" sz="1800" b="0" i="0" dirty="0">
                <a:solidFill>
                  <a:srgbClr val="242121"/>
                </a:solidFill>
                <a:effectLst/>
                <a:highlight>
                  <a:srgbClr val="FFFFFF"/>
                </a:highlight>
                <a:latin typeface="Verdana" panose="020B0604030504040204" pitchFamily="34" charset="0"/>
              </a:rPr>
              <a:t>The rapid growth of organised crime, money laundering, criminal gang activities and racketeering threatens the rights of all in the Republic, presents a danger to public order, safety and stability, and threatens economic stability. This is also a serious international problem and has been identified as an international security threat. South African common and statutory law fail to deal adequately with this problem, because of its rapid escalation and </a:t>
            </a:r>
            <a:r>
              <a:rPr lang="en-ZA" sz="1800" b="1" i="1" u="sng" dirty="0">
                <a:solidFill>
                  <a:srgbClr val="242121"/>
                </a:solidFill>
                <a:effectLst/>
                <a:highlight>
                  <a:srgbClr val="FFFFFF"/>
                </a:highlight>
                <a:latin typeface="Verdana" panose="020B0604030504040204" pitchFamily="34" charset="0"/>
              </a:rPr>
              <a:t>because it is often impossible to bring the leaders of organised crime to book, in view of the fact that they invariably ensure that they are far removed from the overt criminal activity involved</a:t>
            </a:r>
            <a:r>
              <a:rPr lang="en-ZA" sz="1800" b="0" i="0" dirty="0">
                <a:solidFill>
                  <a:srgbClr val="242121"/>
                </a:solidFill>
                <a:effectLst/>
                <a:highlight>
                  <a:srgbClr val="FFFFFF"/>
                </a:highlight>
                <a:latin typeface="Verdana" panose="020B0604030504040204" pitchFamily="34" charset="0"/>
              </a:rPr>
              <a:t>. The law has also failed to keep pace with international measures aimed at dealing effectively with organised crime, money laundering and criminal gang activities. Hence the need for the measures embodied in the Act.</a:t>
            </a:r>
            <a:br>
              <a:rPr lang="en-ZA" sz="1800" dirty="0"/>
            </a:br>
            <a:br>
              <a:rPr lang="en-ZA" sz="1800" dirty="0"/>
            </a:br>
            <a:r>
              <a:rPr lang="en-ZA" sz="1800" b="0" i="0" dirty="0">
                <a:solidFill>
                  <a:srgbClr val="242121"/>
                </a:solidFill>
                <a:effectLst/>
                <a:highlight>
                  <a:srgbClr val="FFFFFF"/>
                </a:highlight>
                <a:latin typeface="Verdana" panose="020B0604030504040204" pitchFamily="34" charset="0"/>
              </a:rPr>
              <a:t>[15] It is common cause that </a:t>
            </a:r>
            <a:r>
              <a:rPr lang="en-ZA" sz="1800" b="1" i="1" u="sng" dirty="0">
                <a:solidFill>
                  <a:srgbClr val="242121"/>
                </a:solidFill>
                <a:effectLst/>
                <a:highlight>
                  <a:srgbClr val="FFFFFF"/>
                </a:highlight>
                <a:latin typeface="Verdana" panose="020B0604030504040204" pitchFamily="34" charset="0"/>
              </a:rPr>
              <a:t>conventional criminal penalties are inadequate as measures of deterrence when organised crime leaders are able to retain the considerable gains derived from organised crime, even on those occasions when they are brought to justice.</a:t>
            </a:r>
            <a:r>
              <a:rPr lang="en-ZA" sz="1800" b="0" i="0" dirty="0">
                <a:solidFill>
                  <a:srgbClr val="242121"/>
                </a:solidFill>
                <a:effectLst/>
                <a:highlight>
                  <a:srgbClr val="FFFFFF"/>
                </a:highlight>
                <a:latin typeface="Verdana" panose="020B0604030504040204" pitchFamily="34" charset="0"/>
              </a:rPr>
              <a:t>.. </a:t>
            </a:r>
          </a:p>
          <a:p>
            <a:endParaRPr lang="en-US" sz="1800"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6924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6C87DCE-0152-1DE8-8EAB-0EA216C236CA}"/>
              </a:ext>
            </a:extLst>
          </p:cNvPr>
          <p:cNvSpPr>
            <a:spLocks noGrp="1"/>
          </p:cNvSpPr>
          <p:nvPr>
            <p:ph type="title"/>
          </p:nvPr>
        </p:nvSpPr>
        <p:spPr>
          <a:xfrm>
            <a:off x="1179226" y="546653"/>
            <a:ext cx="9833548" cy="556590"/>
          </a:xfrm>
        </p:spPr>
        <p:txBody>
          <a:bodyPr anchor="b">
            <a:normAutofit fontScale="90000"/>
          </a:bodyPr>
          <a:lstStyle/>
          <a:p>
            <a:pPr algn="ctr"/>
            <a:r>
              <a:rPr lang="en-US" sz="3600" dirty="0">
                <a:solidFill>
                  <a:schemeClr val="tx2"/>
                </a:solidFill>
              </a:rPr>
              <a:t>Why Asset Recovery</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F6D611A-CC12-6369-8912-12E51D2A2942}"/>
              </a:ext>
            </a:extLst>
          </p:cNvPr>
          <p:cNvSpPr>
            <a:spLocks noGrp="1"/>
          </p:cNvSpPr>
          <p:nvPr>
            <p:ph idx="1"/>
          </p:nvPr>
        </p:nvSpPr>
        <p:spPr>
          <a:xfrm>
            <a:off x="1179226" y="1649895"/>
            <a:ext cx="9833548" cy="4661452"/>
          </a:xfrm>
        </p:spPr>
        <p:txBody>
          <a:bodyPr>
            <a:normAutofit lnSpcReduction="10000"/>
          </a:bodyPr>
          <a:lstStyle/>
          <a:p>
            <a:pPr marL="0" indent="0">
              <a:buNone/>
            </a:pPr>
            <a:r>
              <a:rPr lang="en-US" sz="1800" dirty="0">
                <a:solidFill>
                  <a:schemeClr val="tx2"/>
                </a:solidFill>
              </a:rPr>
              <a:t>Learning Lessons from Abroad</a:t>
            </a:r>
            <a:endParaRPr lang="en-ZA" sz="1800" dirty="0"/>
          </a:p>
          <a:p>
            <a:r>
              <a:rPr lang="en-ZA" sz="1800" dirty="0"/>
              <a:t>Gilligan and Murphy v. Ireland, Attorney General, Criminal Assets Bureau: </a:t>
            </a:r>
          </a:p>
          <a:p>
            <a:pPr marL="0" indent="0">
              <a:buNone/>
            </a:pPr>
            <a:r>
              <a:rPr lang="en-ZA" sz="1800" dirty="0"/>
              <a:t>“forfeiture proceedings are civil, not criminal, in nature. There is no provision for the arrest or detention of any person, the admission of persons to bail, for the imprisonment of a person for the non-payment of a penalty, for a form of Criminal Trial initiated by summons or indictment, for the recording of a conviction of any form or the entering of a nolle prosequi at any stage, all elements which would indicate that the Act creates a criminal offense.” </a:t>
            </a:r>
          </a:p>
          <a:p>
            <a:pPr marL="0" indent="0">
              <a:buNone/>
            </a:pPr>
            <a:r>
              <a:rPr lang="en-ZA" sz="1800" dirty="0"/>
              <a:t>“ the Act does provide onerous and far-reaching penalties and forfeitures but these are directly connected with the establishment to the satisfaction of the court that the property concerned is either directly or indirectly the proceeds of crime. The state has a legitimate interest in the forfeiture of the proceeds of crime. The right to private ownership cannot hold a place so high in the hierarchy of rights that it protects the position of assets illegally acquired or held”. </a:t>
            </a:r>
            <a:endParaRPr lang="en-US" sz="1800" dirty="0"/>
          </a:p>
          <a:p>
            <a:pPr marL="0" indent="0">
              <a:buNone/>
            </a:pPr>
            <a:r>
              <a:rPr lang="en-US" sz="1800" dirty="0"/>
              <a:t>NDPP/ Philips WLD:</a:t>
            </a:r>
          </a:p>
          <a:p>
            <a:pPr marL="0" indent="0">
              <a:buNone/>
            </a:pPr>
            <a:r>
              <a:rPr lang="en-US" sz="1800" dirty="0"/>
              <a:t>“Whether a confiscation order constitutes punishment depends on its purpose. It constitutes punishment only if its purpose is to punish the defendant for his crime. But that is not the purpose of a confiscation order. Its purpose is to deprive him of the ill- gotten gains of his criminal conduct. That much is clear from the provisions of chapter 5.”</a:t>
            </a:r>
            <a:endParaRPr lang="en-GB" sz="1800" dirty="0"/>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53310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642731"/>
          </a:xfrm>
        </p:spPr>
        <p:txBody>
          <a:bodyPr>
            <a:normAutofit fontScale="90000"/>
          </a:bodyPr>
          <a:lstStyle/>
          <a:p>
            <a:pPr algn="ctr"/>
            <a:r>
              <a:rPr lang="en-US" sz="3600" dirty="0">
                <a:solidFill>
                  <a:schemeClr val="tx2"/>
                </a:solidFill>
              </a:rPr>
              <a:t>Early Years of Asset Recovery</a:t>
            </a:r>
            <a:br>
              <a:rPr lang="en-US" sz="3600" dirty="0">
                <a:solidFill>
                  <a:schemeClr val="tx2"/>
                </a:solidFill>
              </a:rPr>
            </a:br>
            <a:r>
              <a:rPr lang="en-US" sz="3600" dirty="0">
                <a:solidFill>
                  <a:schemeClr val="tx2"/>
                </a:solidFill>
              </a:rPr>
              <a:t>Building Capacity</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46043" y="1007163"/>
            <a:ext cx="8114091" cy="4403037"/>
          </a:xfrm>
        </p:spPr>
        <p:txBody>
          <a:bodyPr anchor="t">
            <a:normAutofit fontScale="92500" lnSpcReduction="10000"/>
          </a:bodyPr>
          <a:lstStyle/>
          <a:p>
            <a:r>
              <a:rPr lang="en-GB" sz="2400" dirty="0">
                <a:latin typeface="Arial Narrow" charset="0"/>
                <a:ea typeface="MS Mincho" charset="0"/>
                <a:cs typeface="MS Mincho" charset="0"/>
              </a:rPr>
              <a:t>Set goals for all role-players involved in AR process e.g.:</a:t>
            </a:r>
          </a:p>
          <a:p>
            <a:pPr lvl="1"/>
            <a:r>
              <a:rPr lang="en-GB" dirty="0">
                <a:latin typeface="Arial Narrow" charset="0"/>
                <a:ea typeface="MS Mincho" charset="0"/>
              </a:rPr>
              <a:t>Run test cases to develop sound jurisprudence that will simplify asset litigation from being extremely complex to becoming routine, means taking less complex cases to settle the law</a:t>
            </a:r>
          </a:p>
          <a:p>
            <a:pPr lvl="1"/>
            <a:r>
              <a:rPr lang="en-GB" sz="2400" dirty="0">
                <a:latin typeface="Arial Narrow" charset="0"/>
                <a:ea typeface="MS Mincho" charset="0"/>
                <a:cs typeface="MS Mincho" charset="0"/>
              </a:rPr>
              <a:t>do a significant </a:t>
            </a:r>
            <a:r>
              <a:rPr lang="en-GB" sz="2400" b="1" dirty="0">
                <a:latin typeface="Arial Narrow" charset="0"/>
                <a:ea typeface="MS Mincho" charset="0"/>
                <a:cs typeface="MS Mincho" charset="0"/>
              </a:rPr>
              <a:t>volume</a:t>
            </a:r>
            <a:r>
              <a:rPr lang="en-GB" sz="2400" dirty="0">
                <a:latin typeface="Arial Narrow" charset="0"/>
                <a:ea typeface="MS Mincho" charset="0"/>
                <a:cs typeface="MS Mincho" charset="0"/>
              </a:rPr>
              <a:t> of cases of a significant </a:t>
            </a:r>
            <a:r>
              <a:rPr lang="en-GB" sz="2400" b="1" dirty="0">
                <a:latin typeface="Arial Narrow" charset="0"/>
                <a:ea typeface="MS Mincho" charset="0"/>
                <a:cs typeface="MS Mincho" charset="0"/>
              </a:rPr>
              <a:t>value</a:t>
            </a:r>
            <a:r>
              <a:rPr lang="en-GB" sz="2400" dirty="0">
                <a:latin typeface="Arial Narrow" charset="0"/>
                <a:ea typeface="MS Mincho" charset="0"/>
                <a:cs typeface="MS Mincho" charset="0"/>
              </a:rPr>
              <a:t> to ensure that AR makes a significant contribution in the fight against crime</a:t>
            </a:r>
          </a:p>
          <a:p>
            <a:pPr eaLnBrk="1" hangingPunct="1"/>
            <a:r>
              <a:rPr lang="en-GB" sz="2400" dirty="0">
                <a:latin typeface="Arial Narrow" charset="0"/>
                <a:cs typeface="Times New Roman" charset="0"/>
              </a:rPr>
              <a:t>Ensure that investigators and prosecutors become SPECIALISTS in “following the money” which is different from chasing the culprits</a:t>
            </a:r>
            <a:endParaRPr lang="en-GB" sz="2400" dirty="0">
              <a:latin typeface="Arial Narrow" charset="0"/>
            </a:endParaRPr>
          </a:p>
          <a:p>
            <a:pPr eaLnBrk="1" hangingPunct="1"/>
            <a:r>
              <a:rPr lang="en-GB" sz="2400" dirty="0">
                <a:latin typeface="Arial Narrow" charset="0"/>
                <a:cs typeface="Times New Roman" charset="0"/>
              </a:rPr>
              <a:t>Dedicate prosecutors and police to work full-time and exclusively on asset recovery. Often forfeiture is not used effectively-  the focus remains convictions</a:t>
            </a:r>
          </a:p>
          <a:p>
            <a:pPr marL="0" indent="0">
              <a:buNone/>
            </a:pPr>
            <a:r>
              <a:rPr lang="en-GB" sz="2400" dirty="0">
                <a:latin typeface="Arial Narrow" charset="0"/>
                <a:ea typeface="MS Mincho" charset="0"/>
                <a:cs typeface="MS Mincho" charset="0"/>
              </a:rPr>
              <a:t>Lessons from around the world - Unless you have clear goals, which help to prioritise and motivate resources, nothing will happen.</a:t>
            </a:r>
            <a:endParaRPr lang="en-GB" sz="2400" dirty="0">
              <a:latin typeface="Arial Narrow" charset="0"/>
              <a:cs typeface="Times New Roman" charset="0"/>
            </a:endParaRPr>
          </a:p>
          <a:p>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839414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642731"/>
          </a:xfrm>
        </p:spPr>
        <p:txBody>
          <a:bodyPr>
            <a:normAutofit fontScale="90000"/>
          </a:bodyPr>
          <a:lstStyle/>
          <a:p>
            <a:pPr algn="ctr"/>
            <a:r>
              <a:rPr lang="en-US" sz="3600" dirty="0">
                <a:solidFill>
                  <a:schemeClr val="tx2"/>
                </a:solidFill>
              </a:rPr>
              <a:t>Early Years of Asset Recovery</a:t>
            </a:r>
            <a:br>
              <a:rPr lang="en-US" sz="3600" dirty="0">
                <a:solidFill>
                  <a:schemeClr val="tx2"/>
                </a:solidFill>
              </a:rPr>
            </a:br>
            <a:r>
              <a:rPr lang="en-US" sz="3600" dirty="0">
                <a:solidFill>
                  <a:schemeClr val="tx2"/>
                </a:solidFill>
              </a:rPr>
              <a:t>Building Capacity</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46043" y="1007163"/>
            <a:ext cx="8114091" cy="4403037"/>
          </a:xfrm>
        </p:spPr>
        <p:txBody>
          <a:bodyPr anchor="t">
            <a:normAutofit fontScale="92500" lnSpcReduction="20000"/>
          </a:bodyPr>
          <a:lstStyle/>
          <a:p>
            <a:pPr eaLnBrk="1" hangingPunct="1"/>
            <a:r>
              <a:rPr lang="en-GB" sz="2400" dirty="0">
                <a:latin typeface="Arial Narrow" charset="0"/>
                <a:cs typeface="Times New Roman" charset="0"/>
              </a:rPr>
              <a:t>Civil litigation expertise seldom expertise available in the prosecution</a:t>
            </a:r>
          </a:p>
          <a:p>
            <a:pPr eaLnBrk="1" hangingPunct="1"/>
            <a:r>
              <a:rPr lang="en-GB" sz="2400" dirty="0">
                <a:latin typeface="Arial Narrow" charset="0"/>
                <a:cs typeface="Times New Roman" charset="0"/>
              </a:rPr>
              <a:t>Skilled investigators and prosecutors often already have a heavy workload and have little time to learn complicated new procedures</a:t>
            </a:r>
          </a:p>
          <a:p>
            <a:pPr eaLnBrk="1" hangingPunct="1"/>
            <a:r>
              <a:rPr lang="en-GB" sz="2400" dirty="0">
                <a:latin typeface="Arial Narrow" charset="0"/>
                <a:cs typeface="Times New Roman" charset="0"/>
              </a:rPr>
              <a:t>Forfeiture law raises very complex issues and tends to be heavily litigated by criminals who can often afford to employ the best counsel</a:t>
            </a:r>
          </a:p>
          <a:p>
            <a:pPr eaLnBrk="1" hangingPunct="1"/>
            <a:r>
              <a:rPr lang="en-GB" sz="2400" dirty="0">
                <a:latin typeface="Arial Narrow" charset="0"/>
                <a:cs typeface="Times New Roman" charset="0"/>
              </a:rPr>
              <a:t>The risk of losing early cases are significantly higher than normal, and prosecutors are often reluctant to take the risk since it may reflect negatively on them</a:t>
            </a:r>
            <a:r>
              <a:rPr lang="en-GB" sz="2400" dirty="0">
                <a:latin typeface="Arial Narrow" charset="0"/>
                <a:ea typeface="MS Mincho" charset="0"/>
                <a:cs typeface="MS Mincho" charset="0"/>
              </a:rPr>
              <a:t> </a:t>
            </a:r>
          </a:p>
          <a:p>
            <a:pPr eaLnBrk="1" hangingPunct="1"/>
            <a:r>
              <a:rPr lang="en-GB" sz="2400" dirty="0">
                <a:latin typeface="Arial Narrow" charset="0"/>
                <a:ea typeface="MS Mincho" charset="0"/>
                <a:cs typeface="MS Mincho" charset="0"/>
              </a:rPr>
              <a:t>It is important to create additional capacity to deal with forfeiture without reducing the already limited prosecutions and investigations capacity</a:t>
            </a:r>
          </a:p>
          <a:p>
            <a:pPr eaLnBrk="1" hangingPunct="1"/>
            <a:r>
              <a:rPr lang="en-GB" sz="2400" dirty="0">
                <a:latin typeface="Arial Narrow" charset="0"/>
                <a:ea typeface="MS Mincho" charset="0"/>
                <a:cs typeface="MS Mincho" charset="0"/>
              </a:rPr>
              <a:t>Recruit lawyers with private/commercial law background and investigator with accounting background </a:t>
            </a:r>
          </a:p>
          <a:p>
            <a:pPr eaLnBrk="1" hangingPunct="1"/>
            <a:r>
              <a:rPr lang="en-GB" sz="2400" dirty="0">
                <a:latin typeface="Arial Narrow" charset="0"/>
                <a:ea typeface="MS Mincho" charset="0"/>
                <a:cs typeface="MS Mincho" charset="0"/>
              </a:rPr>
              <a:t>Forfeiture work often requires a considerable amount of  administrative work to ensure that papers are filed on time, court dates are met, seized assets are properly supervised, orders are enforced and accounted for, etc</a:t>
            </a:r>
          </a:p>
          <a:p>
            <a:pPr eaLnBrk="1" hangingPunct="1"/>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73338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25512F4-FE5E-4705-BB4A-238C42B16EE8}"/>
              </a:ext>
            </a:extLst>
          </p:cNvPr>
          <p:cNvSpPr>
            <a:spLocks noGrp="1"/>
          </p:cNvSpPr>
          <p:nvPr>
            <p:ph type="title"/>
          </p:nvPr>
        </p:nvSpPr>
        <p:spPr>
          <a:xfrm>
            <a:off x="1987827" y="182217"/>
            <a:ext cx="6669156" cy="642731"/>
          </a:xfrm>
        </p:spPr>
        <p:txBody>
          <a:bodyPr>
            <a:normAutofit fontScale="90000"/>
          </a:bodyPr>
          <a:lstStyle/>
          <a:p>
            <a:pPr algn="ctr"/>
            <a:r>
              <a:rPr lang="en-US" sz="3600" dirty="0">
                <a:solidFill>
                  <a:schemeClr val="tx2"/>
                </a:solidFill>
              </a:rPr>
              <a:t>Early Years of Asset Recovery</a:t>
            </a:r>
            <a:br>
              <a:rPr lang="en-US" sz="3600" dirty="0">
                <a:solidFill>
                  <a:schemeClr val="tx2"/>
                </a:solidFill>
              </a:rPr>
            </a:br>
            <a:r>
              <a:rPr lang="en-US" sz="3600" dirty="0">
                <a:solidFill>
                  <a:schemeClr val="tx2"/>
                </a:solidFill>
              </a:rPr>
              <a:t>Building Capacity</a:t>
            </a:r>
          </a:p>
        </p:txBody>
      </p:sp>
      <p:sp>
        <p:nvSpPr>
          <p:cNvPr id="3" name="Content Placeholder 2">
            <a:extLst>
              <a:ext uri="{FF2B5EF4-FFF2-40B4-BE49-F238E27FC236}">
                <a16:creationId xmlns:a16="http://schemas.microsoft.com/office/drawing/2014/main" id="{9220E6C9-BBC4-A73C-42EE-EBEE34F04AB7}"/>
              </a:ext>
            </a:extLst>
          </p:cNvPr>
          <p:cNvSpPr>
            <a:spLocks noGrp="1"/>
          </p:cNvSpPr>
          <p:nvPr>
            <p:ph idx="1"/>
          </p:nvPr>
        </p:nvSpPr>
        <p:spPr>
          <a:xfrm>
            <a:off x="646043" y="1007163"/>
            <a:ext cx="8114091" cy="4403037"/>
          </a:xfrm>
        </p:spPr>
        <p:txBody>
          <a:bodyPr anchor="t">
            <a:normAutofit fontScale="92500" lnSpcReduction="10000"/>
          </a:bodyPr>
          <a:lstStyle/>
          <a:p>
            <a:pPr eaLnBrk="1" hangingPunct="1"/>
            <a:r>
              <a:rPr lang="en-GB" sz="2400" dirty="0">
                <a:latin typeface="Arial Narrow" charset="0"/>
                <a:cs typeface="Times New Roman" charset="0"/>
              </a:rPr>
              <a:t>It is vital to ensure that the initial cases to test the law should be done very carefully to minimise the risk of losing</a:t>
            </a:r>
          </a:p>
          <a:p>
            <a:pPr eaLnBrk="1" hangingPunct="1"/>
            <a:r>
              <a:rPr lang="en-GB" sz="2400" dirty="0">
                <a:latin typeface="Arial Narrow" charset="0"/>
                <a:cs typeface="Times New Roman" charset="0"/>
              </a:rPr>
              <a:t>There will be much litigation on the interpretation of the law, the applicability of civil law procedures and the constitutionality of the law</a:t>
            </a:r>
          </a:p>
          <a:p>
            <a:pPr eaLnBrk="1" hangingPunct="1"/>
            <a:r>
              <a:rPr lang="en-GB" sz="2400" dirty="0">
                <a:latin typeface="Arial Narrow" charset="0"/>
                <a:cs typeface="Times New Roman" charset="0"/>
              </a:rPr>
              <a:t>The consequences of losing cases in the initial period can be devastating to the future use of the law, and can sometimes make the use of the law almost impossible until the decision is overturned</a:t>
            </a:r>
          </a:p>
          <a:p>
            <a:pPr eaLnBrk="1" hangingPunct="1"/>
            <a:r>
              <a:rPr lang="en-GB" sz="2400" dirty="0">
                <a:latin typeface="Arial Narrow" charset="0"/>
                <a:cs typeface="Times New Roman" charset="0"/>
              </a:rPr>
              <a:t>Relatively few cases should be undertaken with excellent preparation </a:t>
            </a:r>
          </a:p>
          <a:p>
            <a:pPr eaLnBrk="1" hangingPunct="1"/>
            <a:r>
              <a:rPr lang="en-GB" sz="2400" dirty="0">
                <a:latin typeface="Arial Narrow" charset="0"/>
                <a:cs typeface="Times New Roman" charset="0"/>
              </a:rPr>
              <a:t>Cases should be carefully selected to ensure that the facts are suitable for the development of good law – there is a great deal of truth in the adage that bad facts make bad law</a:t>
            </a:r>
          </a:p>
          <a:p>
            <a:pPr eaLnBrk="1" hangingPunct="1"/>
            <a:r>
              <a:rPr lang="en-GB" sz="2400" dirty="0">
                <a:latin typeface="Arial Narrow" charset="0"/>
                <a:cs typeface="Times New Roman" charset="0"/>
              </a:rPr>
              <a:t>Judges will often not understand the complexities of the law and the stature of person presenting the case is often as important as quality of argument</a:t>
            </a:r>
            <a:endParaRPr lang="en-US" sz="2400" dirty="0">
              <a:latin typeface="Arial Narrow" charset="0"/>
              <a:cs typeface="Times New Roman" charset="0"/>
            </a:endParaRPr>
          </a:p>
          <a:p>
            <a:pPr eaLnBrk="1" hangingPunct="1"/>
            <a:endParaRPr lang="en-GB" sz="2400" dirty="0">
              <a:latin typeface="Arial Narrow" charset="0"/>
              <a:cs typeface="Times New Roman" charset="0"/>
            </a:endParaRPr>
          </a:p>
          <a:p>
            <a:pPr eaLnBrk="1" hangingPunct="1"/>
            <a:endParaRPr lang="en-ZA" sz="2400" dirty="0"/>
          </a:p>
          <a:p>
            <a:endParaRPr lang="en-US" sz="24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26050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2538</TotalTime>
  <Words>5204</Words>
  <Application>Microsoft Macintosh PowerPoint</Application>
  <PresentationFormat>Widescreen</PresentationFormat>
  <Paragraphs>235</Paragraphs>
  <Slides>39</Slides>
  <Notes>2</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39</vt:i4>
      </vt:variant>
    </vt:vector>
  </HeadingPairs>
  <TitlesOfParts>
    <vt:vector size="58" baseType="lpstr">
      <vt:lpstr>Aptos</vt:lpstr>
      <vt:lpstr>Aptos Display</vt:lpstr>
      <vt:lpstr>Arial</vt:lpstr>
      <vt:lpstr>Arial Narrow</vt:lpstr>
      <vt:lpstr>BBC Reith Serif</vt:lpstr>
      <vt:lpstr>Bookman#20Old#20Style</vt:lpstr>
      <vt:lpstr>Calibri</vt:lpstr>
      <vt:lpstr>Gilroy</vt:lpstr>
      <vt:lpstr>Google Sans</vt:lpstr>
      <vt:lpstr>Graphik</vt:lpstr>
      <vt:lpstr>GuardianTextEgyptian</vt:lpstr>
      <vt:lpstr>inherit</vt:lpstr>
      <vt:lpstr>Lucida Sans</vt:lpstr>
      <vt:lpstr>Open Sans</vt:lpstr>
      <vt:lpstr>Roboto</vt:lpstr>
      <vt:lpstr>Roboto Regular</vt:lpstr>
      <vt:lpstr>Verdana</vt:lpstr>
      <vt:lpstr>Wingdings</vt:lpstr>
      <vt:lpstr>Office Theme</vt:lpstr>
      <vt:lpstr>Asset Recovery and Forfeiture in Africa  </vt:lpstr>
      <vt:lpstr>Objectives of this Presentation</vt:lpstr>
      <vt:lpstr>Some disclaimers </vt:lpstr>
      <vt:lpstr>Why Asset Recovery </vt:lpstr>
      <vt:lpstr>Why Asset Recovery: SA Con Court</vt:lpstr>
      <vt:lpstr>Why Asset Recovery</vt:lpstr>
      <vt:lpstr>Early Years of Asset Recovery Building Capacity</vt:lpstr>
      <vt:lpstr>Early Years of Asset Recovery Building Capacity</vt:lpstr>
      <vt:lpstr>Early Years of Asset Recovery Building Capacity</vt:lpstr>
      <vt:lpstr>Early Years of Asset Recovery Carefully Select Test Cases</vt:lpstr>
      <vt:lpstr>Lessons Learnt during the early years</vt:lpstr>
      <vt:lpstr> The importance of political and public support for forfeiture</vt:lpstr>
      <vt:lpstr>Lessons Learnt during the early years</vt:lpstr>
      <vt:lpstr>Lessons Learnt during the early years</vt:lpstr>
      <vt:lpstr>PowerPoint Presentation</vt:lpstr>
      <vt:lpstr>Four Case Studies</vt:lpstr>
      <vt:lpstr>PowerPoint Presentation</vt:lpstr>
      <vt:lpstr>PowerPoint Presentation</vt:lpstr>
      <vt:lpstr>PowerPoint Presentation</vt:lpstr>
      <vt:lpstr>PowerPoint Presentation</vt:lpstr>
      <vt:lpstr>State Capture in South Africa</vt:lpstr>
      <vt:lpstr>New Challenges</vt:lpstr>
      <vt:lpstr>Recognition of forfeiture and confiscation orders abroad</vt:lpstr>
      <vt:lpstr>MLA: costs of looking after assets </vt:lpstr>
      <vt:lpstr>MLA: costs of looking after assets </vt:lpstr>
      <vt:lpstr>PowerPoint Presentation</vt:lpstr>
      <vt:lpstr>New Challenges</vt:lpstr>
      <vt:lpstr>ARINSA key initiatives</vt:lpstr>
      <vt:lpstr>ASSET RECOVERY INTER-AGENCY NETWORK SOUTHERN AFRICA</vt:lpstr>
      <vt:lpstr>Global Operational Network of Anti-Corruption Law Enforcement Authorities</vt:lpstr>
      <vt:lpstr>GlobE Network</vt:lpstr>
      <vt:lpstr>GlobE Network</vt:lpstr>
      <vt:lpstr>PowerPoint Presentation</vt:lpstr>
      <vt:lpstr>2015 AU Commission High Level Review Panel Report on Illicit Financial Flows from Africa</vt:lpstr>
      <vt:lpstr>Key Findings of the Panel on Illicit Financial Flows from Africa</vt:lpstr>
      <vt:lpstr>The Financial Action Task Force (FATF)</vt:lpstr>
      <vt:lpstr>The Financial Action Task Force (FATF)</vt:lpstr>
      <vt:lpstr>Delays, delays, delays</vt:lpstr>
      <vt:lpstr>Problems going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Hermione Cronje</dc:creator>
  <cp:lastModifiedBy>Hermione Cronje</cp:lastModifiedBy>
  <cp:revision>7</cp:revision>
  <dcterms:created xsi:type="dcterms:W3CDTF">2024-09-14T16:50:53Z</dcterms:created>
  <dcterms:modified xsi:type="dcterms:W3CDTF">2024-09-16T11:09:04Z</dcterms:modified>
</cp:coreProperties>
</file>