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76" r:id="rId2"/>
    <p:sldId id="265" r:id="rId3"/>
    <p:sldId id="274" r:id="rId4"/>
    <p:sldId id="280" r:id="rId5"/>
    <p:sldId id="278" r:id="rId6"/>
    <p:sldId id="283" r:id="rId7"/>
    <p:sldId id="257" r:id="rId8"/>
    <p:sldId id="281" r:id="rId9"/>
    <p:sldId id="282" r:id="rId10"/>
    <p:sldId id="275" r:id="rId11"/>
    <p:sldId id="284" r:id="rId12"/>
    <p:sldId id="285" r:id="rId13"/>
    <p:sldId id="286" r:id="rId14"/>
    <p:sldId id="287" r:id="rId15"/>
    <p:sldId id="259" r:id="rId16"/>
    <p:sldId id="261" r:id="rId17"/>
    <p:sldId id="271"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ipha Marion N" initials="NMN" lastIdx="1" clrIdx="0">
    <p:extLst>
      <p:ext uri="{19B8F6BF-5375-455C-9EA6-DF929625EA0E}">
        <p15:presenceInfo xmlns:p15="http://schemas.microsoft.com/office/powerpoint/2012/main" userId="f990ed51e643b8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0967" autoAdjust="0"/>
  </p:normalViewPr>
  <p:slideViewPr>
    <p:cSldViewPr snapToGrid="0">
      <p:cViewPr varScale="1">
        <p:scale>
          <a:sx n="60" d="100"/>
          <a:sy n="60" d="100"/>
        </p:scale>
        <p:origin x="53" y="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title pos="t" align="ctr" overlay="0">
      <cx:tx>
        <cx:txData>
          <cx:v/>
        </cx:txData>
      </cx:tx>
      <cx:txPr>
        <a:bodyPr spcFirstLastPara="1" vertOverflow="ellipsis" horzOverflow="overflow" wrap="square" lIns="0" tIns="0" rIns="0" bIns="0" anchor="ctr" anchorCtr="1"/>
        <a:lstStyle/>
        <a:p>
          <a:pPr algn="ctr" rtl="0">
            <a:defRPr/>
          </a:pPr>
          <a:endParaRPr lang="en-US" sz="2200" b="1" i="0" u="none" strike="noStrike" baseline="0" dirty="0">
            <a:solidFill>
              <a:prstClr val="black">
                <a:lumMod val="75000"/>
                <a:lumOff val="25000"/>
              </a:prstClr>
            </a:solidFill>
            <a:latin typeface="Calibri" panose="020F0502020204030204"/>
          </a:endParaRPr>
        </a:p>
      </cx:txPr>
    </cx:title>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dk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9-10T17:23:25.434" idx="1">
    <p:pos x="7567" y="1176"/>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579698BD-D232-4926-8D7B-29A69B90858B}" type="pres">
      <dgm:prSet presAssocID="{8AA20905-3954-474B-A606-562BCA026DC1}" presName="Name0" presStyleCnt="0">
        <dgm:presLayoutVars>
          <dgm:animLvl val="lvl"/>
          <dgm:resizeHandles val="exact"/>
        </dgm:presLayoutVars>
      </dgm:prSet>
      <dgm:spPr/>
    </dgm:pt>
  </dgm:ptLst>
  <dgm:cxnLst>
    <dgm:cxn modelId="{0439566F-A180-439C-8FAE-14E400EF2DCF}" type="presOf" srcId="{8AA20905-3954-474B-A606-562BCA026DC1}" destId="{579698BD-D232-4926-8D7B-29A69B90858B}" srcOrd="0"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33BBA-C354-41AF-9B23-300FBC02188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0249723E-02D9-428C-833B-1C8F1C0A17C6}">
      <dgm:prSet phldrT="[Text]" custT="1"/>
      <dgm:spPr/>
      <dgm:t>
        <a:bodyPr/>
        <a:lstStyle/>
        <a:p>
          <a:pPr algn="ctr">
            <a:buNone/>
          </a:pPr>
          <a:r>
            <a:rPr lang="en-US" sz="1500" b="1">
              <a:latin typeface="Montserrat" panose="00000500000000000000" pitchFamily="2" charset="0"/>
            </a:rPr>
            <a:t>Best Interests of the Child</a:t>
          </a:r>
        </a:p>
        <a:p>
          <a:pPr algn="ctr">
            <a:buNone/>
          </a:pPr>
          <a:r>
            <a:rPr lang="en-US" sz="1500">
              <a:latin typeface="Montserrat" panose="00000500000000000000" pitchFamily="2" charset="0"/>
            </a:rPr>
            <a:t>Foundational in international and Zambian law. CCA emphasizes all actions concerning children must prioritize their best interests, ensuring that their rights are respected and protected at every stage of the justice process. </a:t>
          </a:r>
          <a:endParaRPr lang="en-US" sz="1500" dirty="0">
            <a:latin typeface="Montserrat" panose="00000500000000000000" pitchFamily="2" charset="0"/>
          </a:endParaRPr>
        </a:p>
      </dgm:t>
    </dgm:pt>
    <dgm:pt modelId="{2B7B1F15-16D4-47AE-9DC7-08147E9A116B}" type="parTrans" cxnId="{A96774A3-E41B-4516-AAC9-3A1BFA943799}">
      <dgm:prSet/>
      <dgm:spPr/>
      <dgm:t>
        <a:bodyPr/>
        <a:lstStyle/>
        <a:p>
          <a:endParaRPr lang="en-US"/>
        </a:p>
      </dgm:t>
    </dgm:pt>
    <dgm:pt modelId="{704A964E-E6EB-4ADD-9A12-5D33454A438E}" type="sibTrans" cxnId="{A96774A3-E41B-4516-AAC9-3A1BFA943799}">
      <dgm:prSet/>
      <dgm:spPr/>
      <dgm:t>
        <a:bodyPr/>
        <a:lstStyle/>
        <a:p>
          <a:endParaRPr lang="en-US"/>
        </a:p>
      </dgm:t>
    </dgm:pt>
    <dgm:pt modelId="{F533CE83-9407-488E-A95E-43402E9AF770}">
      <dgm:prSet phldrT="[Text]" custT="1"/>
      <dgm:spPr/>
      <dgm:t>
        <a:bodyPr/>
        <a:lstStyle/>
        <a:p>
          <a:pPr algn="ctr"/>
          <a:r>
            <a:rPr lang="en-US" sz="1400" b="1" dirty="0">
              <a:latin typeface="Montserrat" panose="00000500000000000000" pitchFamily="2" charset="0"/>
            </a:rPr>
            <a:t>Restorative Justice Principles</a:t>
          </a:r>
        </a:p>
        <a:p>
          <a:pPr algn="ctr"/>
          <a:r>
            <a:rPr lang="en-US" sz="1400" dirty="0">
              <a:latin typeface="Montserrat" panose="00000500000000000000" pitchFamily="2" charset="0"/>
            </a:rPr>
            <a:t>Aligns with restorative justice principles, focus on repairing harm done to victims and communities. Encourages accountability among young offenders through constructive measures, fostering a sense of responsibility and promoting healing for parties involved</a:t>
          </a:r>
        </a:p>
      </dgm:t>
    </dgm:pt>
    <dgm:pt modelId="{EBF09278-0E7B-4DDD-8FAE-64008FC40E0D}" type="parTrans" cxnId="{BC63651F-23A8-4107-879F-664053AD1344}">
      <dgm:prSet/>
      <dgm:spPr/>
      <dgm:t>
        <a:bodyPr/>
        <a:lstStyle/>
        <a:p>
          <a:endParaRPr lang="en-US"/>
        </a:p>
      </dgm:t>
    </dgm:pt>
    <dgm:pt modelId="{4E86A434-EB57-41CC-8231-6F9DCBE20592}" type="sibTrans" cxnId="{BC63651F-23A8-4107-879F-664053AD1344}">
      <dgm:prSet/>
      <dgm:spPr/>
      <dgm:t>
        <a:bodyPr/>
        <a:lstStyle/>
        <a:p>
          <a:endParaRPr lang="en-US"/>
        </a:p>
      </dgm:t>
    </dgm:pt>
    <dgm:pt modelId="{9D08E61E-D96F-4664-9885-2F6542A61114}">
      <dgm:prSet phldrT="[Text]" custT="1"/>
      <dgm:spPr/>
      <dgm:t>
        <a:bodyPr/>
        <a:lstStyle/>
        <a:p>
          <a:pPr algn="ctr"/>
          <a:r>
            <a:rPr lang="en-US" sz="1500" b="1">
              <a:latin typeface="Montserrat" panose="00000500000000000000" pitchFamily="2" charset="0"/>
            </a:rPr>
            <a:t>Rehabilitation and Reintegration</a:t>
          </a:r>
        </a:p>
        <a:p>
          <a:pPr algn="ctr"/>
          <a:r>
            <a:rPr lang="en-US" sz="1500">
              <a:latin typeface="Montserrat" panose="00000500000000000000" pitchFamily="2" charset="0"/>
            </a:rPr>
            <a:t>Emphasis on rehabilitation rather than punishment (children are still developing and potential to change). Programs designed to rehabilitate children, equip them with skills and support necessary for successful reintegration into their communities- recidivism rates reduced</a:t>
          </a:r>
          <a:endParaRPr lang="en-US" sz="1500" dirty="0">
            <a:latin typeface="Montserrat" panose="00000500000000000000" pitchFamily="2" charset="0"/>
          </a:endParaRPr>
        </a:p>
      </dgm:t>
    </dgm:pt>
    <dgm:pt modelId="{992E06F9-B948-4080-94F7-43C8F74A28D8}" type="parTrans" cxnId="{6963732E-2883-4CAC-B042-F2BA75BB105B}">
      <dgm:prSet/>
      <dgm:spPr/>
      <dgm:t>
        <a:bodyPr/>
        <a:lstStyle/>
        <a:p>
          <a:endParaRPr lang="en-US"/>
        </a:p>
      </dgm:t>
    </dgm:pt>
    <dgm:pt modelId="{85F4C6CB-5CC0-4A64-AF03-B2729A0289AD}" type="sibTrans" cxnId="{6963732E-2883-4CAC-B042-F2BA75BB105B}">
      <dgm:prSet/>
      <dgm:spPr/>
      <dgm:t>
        <a:bodyPr/>
        <a:lstStyle/>
        <a:p>
          <a:endParaRPr lang="en-US"/>
        </a:p>
      </dgm:t>
    </dgm:pt>
    <dgm:pt modelId="{14595F09-79E2-4969-974D-17682951005F}">
      <dgm:prSet phldrT="[Text]" custT="1"/>
      <dgm:spPr/>
      <dgm:t>
        <a:bodyPr/>
        <a:lstStyle/>
        <a:p>
          <a:pPr algn="ctr">
            <a:buNone/>
          </a:pPr>
          <a:r>
            <a:rPr lang="en-US" sz="1500" b="1" dirty="0">
              <a:latin typeface="Montserrat" panose="00000500000000000000" pitchFamily="2" charset="0"/>
            </a:rPr>
            <a:t>Legal Protections and Rights</a:t>
          </a:r>
        </a:p>
        <a:p>
          <a:pPr algn="ctr">
            <a:buNone/>
          </a:pPr>
          <a:r>
            <a:rPr lang="en-US" sz="1500" dirty="0">
              <a:latin typeface="Montserrat" panose="00000500000000000000" pitchFamily="2" charset="0"/>
            </a:rPr>
            <a:t>Ensures that children receive the legal protections they are entitled to, facilitating access to justice and promoting their rights as outlined in the UN Convention on the Rights of the Child (UNCRC) and Zambian law.</a:t>
          </a:r>
        </a:p>
      </dgm:t>
    </dgm:pt>
    <dgm:pt modelId="{AE811C2D-E5BB-49C2-B64F-84402F81BECD}" type="parTrans" cxnId="{A6B16459-4227-4D1E-B332-9AC19F7C5951}">
      <dgm:prSet/>
      <dgm:spPr/>
      <dgm:t>
        <a:bodyPr/>
        <a:lstStyle/>
        <a:p>
          <a:endParaRPr lang="en-US"/>
        </a:p>
      </dgm:t>
    </dgm:pt>
    <dgm:pt modelId="{C40389B5-4370-465D-8E3E-BC5CEEDA8523}" type="sibTrans" cxnId="{A6B16459-4227-4D1E-B332-9AC19F7C5951}">
      <dgm:prSet/>
      <dgm:spPr/>
      <dgm:t>
        <a:bodyPr/>
        <a:lstStyle/>
        <a:p>
          <a:endParaRPr lang="en-US"/>
        </a:p>
      </dgm:t>
    </dgm:pt>
    <dgm:pt modelId="{590EDF61-9900-4612-8939-FECE560F3C91}">
      <dgm:prSet custT="1"/>
      <dgm:spPr/>
      <dgm:t>
        <a:bodyPr/>
        <a:lstStyle/>
        <a:p>
          <a:pPr algn="ctr"/>
          <a:r>
            <a:rPr lang="en-US" sz="1500" b="1" dirty="0">
              <a:latin typeface="Montserrat" panose="00000500000000000000" pitchFamily="2" charset="0"/>
            </a:rPr>
            <a:t>Prevention of Further Offending</a:t>
          </a:r>
        </a:p>
        <a:p>
          <a:pPr algn="ctr"/>
          <a:r>
            <a:rPr lang="en-US" sz="1500" dirty="0">
              <a:latin typeface="Montserrat" panose="00000500000000000000" pitchFamily="2" charset="0"/>
            </a:rPr>
            <a:t>Divert from the formal justice system, particularly for minor offenses</a:t>
          </a:r>
        </a:p>
        <a:p>
          <a:pPr algn="ctr"/>
          <a:r>
            <a:rPr lang="en-US" sz="1500" dirty="0">
              <a:latin typeface="Montserrat" panose="00000500000000000000" pitchFamily="2" charset="0"/>
            </a:rPr>
            <a:t>Prevents further criminal behavior address the root causes of offending provides support for successful reintegration into society. </a:t>
          </a:r>
        </a:p>
      </dgm:t>
    </dgm:pt>
    <dgm:pt modelId="{6AB41BD3-8C84-4437-B60B-EF5E9CFBF665}" type="parTrans" cxnId="{974EC924-02F6-42A5-B80E-A9EB56956896}">
      <dgm:prSet/>
      <dgm:spPr/>
      <dgm:t>
        <a:bodyPr/>
        <a:lstStyle/>
        <a:p>
          <a:endParaRPr lang="en-US"/>
        </a:p>
      </dgm:t>
    </dgm:pt>
    <dgm:pt modelId="{178B9B82-52E2-415F-8B37-2728C1DCA7E9}" type="sibTrans" cxnId="{974EC924-02F6-42A5-B80E-A9EB56956896}">
      <dgm:prSet/>
      <dgm:spPr/>
      <dgm:t>
        <a:bodyPr/>
        <a:lstStyle/>
        <a:p>
          <a:endParaRPr lang="en-US"/>
        </a:p>
      </dgm:t>
    </dgm:pt>
    <dgm:pt modelId="{89E5A4AB-7DA3-4A50-B8A5-2E4B2E23DC15}">
      <dgm:prSet phldrT="[Text]" custT="1"/>
      <dgm:spPr/>
      <dgm:t>
        <a:bodyPr/>
        <a:lstStyle/>
        <a:p>
          <a:pPr algn="ctr">
            <a:buNone/>
          </a:pPr>
          <a:r>
            <a:rPr lang="en-US" sz="1500" b="1">
              <a:latin typeface="Montserrat" panose="00000500000000000000" pitchFamily="2" charset="0"/>
            </a:rPr>
            <a:t>Community Safety and Support</a:t>
          </a:r>
        </a:p>
        <a:p>
          <a:pPr algn="ctr">
            <a:buNone/>
          </a:pPr>
          <a:r>
            <a:rPr lang="en-US" sz="1500">
              <a:latin typeface="Montserrat" panose="00000500000000000000" pitchFamily="2" charset="0"/>
            </a:rPr>
            <a:t>Focuses on rehabilitation and community reintegration and contributes to overall community safety. Helps build a supportive environment where children can thrive and reduces the stigma, fostering a more inclusive society. By promoting their rehabilitation and reintegration, ultimately contributing to safer communities. </a:t>
          </a:r>
          <a:endParaRPr lang="en-US" sz="1500" dirty="0">
            <a:latin typeface="Montserrat" panose="00000500000000000000" pitchFamily="2" charset="0"/>
          </a:endParaRPr>
        </a:p>
      </dgm:t>
    </dgm:pt>
    <dgm:pt modelId="{691FF20C-1F8D-4256-9863-9278801CC0A4}" type="parTrans" cxnId="{76982268-4D3C-4033-B5C6-B11FD2171601}">
      <dgm:prSet/>
      <dgm:spPr/>
      <dgm:t>
        <a:bodyPr/>
        <a:lstStyle/>
        <a:p>
          <a:endParaRPr lang="en-US"/>
        </a:p>
      </dgm:t>
    </dgm:pt>
    <dgm:pt modelId="{97B6A7BB-DEE7-4D51-B7CE-47362E0C3371}" type="sibTrans" cxnId="{76982268-4D3C-4033-B5C6-B11FD2171601}">
      <dgm:prSet/>
      <dgm:spPr/>
      <dgm:t>
        <a:bodyPr/>
        <a:lstStyle/>
        <a:p>
          <a:endParaRPr lang="en-US"/>
        </a:p>
      </dgm:t>
    </dgm:pt>
    <dgm:pt modelId="{D8FF65AA-9BED-4E68-9620-1E9DFE0649A6}" type="pres">
      <dgm:prSet presAssocID="{9A233BBA-C354-41AF-9B23-300FBC021881}" presName="diagram" presStyleCnt="0">
        <dgm:presLayoutVars>
          <dgm:dir/>
          <dgm:resizeHandles val="exact"/>
        </dgm:presLayoutVars>
      </dgm:prSet>
      <dgm:spPr/>
    </dgm:pt>
    <dgm:pt modelId="{782ACC9B-8D5E-41E9-BB9C-4C92F94310FF}" type="pres">
      <dgm:prSet presAssocID="{0249723E-02D9-428C-833B-1C8F1C0A17C6}" presName="node" presStyleLbl="node1" presStyleIdx="0" presStyleCnt="6" custScaleX="129637" custScaleY="137704" custLinFactNeighborX="5194" custLinFactNeighborY="966">
        <dgm:presLayoutVars>
          <dgm:bulletEnabled val="1"/>
        </dgm:presLayoutVars>
      </dgm:prSet>
      <dgm:spPr/>
    </dgm:pt>
    <dgm:pt modelId="{D1F557A6-7075-4189-B1A7-BB34B4E3BBED}" type="pres">
      <dgm:prSet presAssocID="{704A964E-E6EB-4ADD-9A12-5D33454A438E}" presName="sibTrans" presStyleCnt="0"/>
      <dgm:spPr/>
    </dgm:pt>
    <dgm:pt modelId="{1E3D7C68-9108-4A40-9925-25503B928AD5}" type="pres">
      <dgm:prSet presAssocID="{590EDF61-9900-4612-8939-FECE560F3C91}" presName="node" presStyleLbl="node1" presStyleIdx="1" presStyleCnt="6" custScaleX="118545" custScaleY="137864" custLinFactNeighborY="-969">
        <dgm:presLayoutVars>
          <dgm:bulletEnabled val="1"/>
        </dgm:presLayoutVars>
      </dgm:prSet>
      <dgm:spPr/>
    </dgm:pt>
    <dgm:pt modelId="{99427E8C-12AF-4DA3-9143-21C722BCCCCD}" type="pres">
      <dgm:prSet presAssocID="{178B9B82-52E2-415F-8B37-2728C1DCA7E9}" presName="sibTrans" presStyleCnt="0"/>
      <dgm:spPr/>
    </dgm:pt>
    <dgm:pt modelId="{53A84938-BD71-4A13-A9C7-8AF6E645C5AE}" type="pres">
      <dgm:prSet presAssocID="{F533CE83-9407-488E-A95E-43402E9AF770}" presName="node" presStyleLbl="node1" presStyleIdx="2" presStyleCnt="6" custScaleX="119243" custScaleY="135946" custLinFactNeighborX="-3570" custLinFactNeighborY="-1082">
        <dgm:presLayoutVars>
          <dgm:bulletEnabled val="1"/>
        </dgm:presLayoutVars>
      </dgm:prSet>
      <dgm:spPr/>
    </dgm:pt>
    <dgm:pt modelId="{20DFADFF-79F0-4C2C-85E0-AD9905F5EFB5}" type="pres">
      <dgm:prSet presAssocID="{4E86A434-EB57-41CC-8231-6F9DCBE20592}" presName="sibTrans" presStyleCnt="0"/>
      <dgm:spPr/>
    </dgm:pt>
    <dgm:pt modelId="{77F9EF94-B99C-47C3-80AE-A136A25817C9}" type="pres">
      <dgm:prSet presAssocID="{9D08E61E-D96F-4664-9885-2F6542A61114}" presName="node" presStyleLbl="node1" presStyleIdx="3" presStyleCnt="6" custScaleX="131001" custScaleY="151529" custLinFactNeighborX="839" custLinFactNeighborY="-6723">
        <dgm:presLayoutVars>
          <dgm:bulletEnabled val="1"/>
        </dgm:presLayoutVars>
      </dgm:prSet>
      <dgm:spPr/>
    </dgm:pt>
    <dgm:pt modelId="{161C12C7-8C6E-4933-91C0-3FFE389B00C7}" type="pres">
      <dgm:prSet presAssocID="{85F4C6CB-5CC0-4A64-AF03-B2729A0289AD}" presName="sibTrans" presStyleCnt="0"/>
      <dgm:spPr/>
    </dgm:pt>
    <dgm:pt modelId="{9F500FD3-E490-45E4-BA2D-654CFB13747A}" type="pres">
      <dgm:prSet presAssocID="{14595F09-79E2-4969-974D-17682951005F}" presName="node" presStyleLbl="node1" presStyleIdx="4" presStyleCnt="6" custScaleX="106681" custScaleY="150624" custLinFactNeighborX="-748" custLinFactNeighborY="-6689">
        <dgm:presLayoutVars>
          <dgm:bulletEnabled val="1"/>
        </dgm:presLayoutVars>
      </dgm:prSet>
      <dgm:spPr/>
    </dgm:pt>
    <dgm:pt modelId="{838CB3B3-9B34-4B31-8F6F-8BE7E2863723}" type="pres">
      <dgm:prSet presAssocID="{C40389B5-4370-465D-8E3E-BC5CEEDA8523}" presName="sibTrans" presStyleCnt="0"/>
      <dgm:spPr/>
    </dgm:pt>
    <dgm:pt modelId="{8921967A-D128-445F-B616-EAC9CF40E40A}" type="pres">
      <dgm:prSet presAssocID="{89E5A4AB-7DA3-4A50-B8A5-2E4B2E23DC15}" presName="node" presStyleLbl="node1" presStyleIdx="5" presStyleCnt="6" custScaleX="120839" custScaleY="146269" custLinFactNeighborX="-2519" custLinFactNeighborY="-6771">
        <dgm:presLayoutVars>
          <dgm:bulletEnabled val="1"/>
        </dgm:presLayoutVars>
      </dgm:prSet>
      <dgm:spPr/>
    </dgm:pt>
  </dgm:ptLst>
  <dgm:cxnLst>
    <dgm:cxn modelId="{71D01C12-C2F5-442E-9B86-003C137BBBE6}" type="presOf" srcId="{9A233BBA-C354-41AF-9B23-300FBC021881}" destId="{D8FF65AA-9BED-4E68-9620-1E9DFE0649A6}" srcOrd="0" destOrd="0" presId="urn:microsoft.com/office/officeart/2005/8/layout/default"/>
    <dgm:cxn modelId="{A9055A1A-D38C-4DAD-8B19-4678382E2C84}" type="presOf" srcId="{F533CE83-9407-488E-A95E-43402E9AF770}" destId="{53A84938-BD71-4A13-A9C7-8AF6E645C5AE}" srcOrd="0" destOrd="0" presId="urn:microsoft.com/office/officeart/2005/8/layout/default"/>
    <dgm:cxn modelId="{BC63651F-23A8-4107-879F-664053AD1344}" srcId="{9A233BBA-C354-41AF-9B23-300FBC021881}" destId="{F533CE83-9407-488E-A95E-43402E9AF770}" srcOrd="2" destOrd="0" parTransId="{EBF09278-0E7B-4DDD-8FAE-64008FC40E0D}" sibTransId="{4E86A434-EB57-41CC-8231-6F9DCBE20592}"/>
    <dgm:cxn modelId="{758AA520-67C0-4B78-9225-38B2D091C3D8}" type="presOf" srcId="{9D08E61E-D96F-4664-9885-2F6542A61114}" destId="{77F9EF94-B99C-47C3-80AE-A136A25817C9}" srcOrd="0" destOrd="0" presId="urn:microsoft.com/office/officeart/2005/8/layout/default"/>
    <dgm:cxn modelId="{974EC924-02F6-42A5-B80E-A9EB56956896}" srcId="{9A233BBA-C354-41AF-9B23-300FBC021881}" destId="{590EDF61-9900-4612-8939-FECE560F3C91}" srcOrd="1" destOrd="0" parTransId="{6AB41BD3-8C84-4437-B60B-EF5E9CFBF665}" sibTransId="{178B9B82-52E2-415F-8B37-2728C1DCA7E9}"/>
    <dgm:cxn modelId="{6963732E-2883-4CAC-B042-F2BA75BB105B}" srcId="{9A233BBA-C354-41AF-9B23-300FBC021881}" destId="{9D08E61E-D96F-4664-9885-2F6542A61114}" srcOrd="3" destOrd="0" parTransId="{992E06F9-B948-4080-94F7-43C8F74A28D8}" sibTransId="{85F4C6CB-5CC0-4A64-AF03-B2729A0289AD}"/>
    <dgm:cxn modelId="{D771D140-7E3E-413B-8157-54F09DC5585B}" type="presOf" srcId="{14595F09-79E2-4969-974D-17682951005F}" destId="{9F500FD3-E490-45E4-BA2D-654CFB13747A}" srcOrd="0" destOrd="0" presId="urn:microsoft.com/office/officeart/2005/8/layout/default"/>
    <dgm:cxn modelId="{76982268-4D3C-4033-B5C6-B11FD2171601}" srcId="{9A233BBA-C354-41AF-9B23-300FBC021881}" destId="{89E5A4AB-7DA3-4A50-B8A5-2E4B2E23DC15}" srcOrd="5" destOrd="0" parTransId="{691FF20C-1F8D-4256-9863-9278801CC0A4}" sibTransId="{97B6A7BB-DEE7-4D51-B7CE-47362E0C3371}"/>
    <dgm:cxn modelId="{A6B16459-4227-4D1E-B332-9AC19F7C5951}" srcId="{9A233BBA-C354-41AF-9B23-300FBC021881}" destId="{14595F09-79E2-4969-974D-17682951005F}" srcOrd="4" destOrd="0" parTransId="{AE811C2D-E5BB-49C2-B64F-84402F81BECD}" sibTransId="{C40389B5-4370-465D-8E3E-BC5CEEDA8523}"/>
    <dgm:cxn modelId="{A96774A3-E41B-4516-AAC9-3A1BFA943799}" srcId="{9A233BBA-C354-41AF-9B23-300FBC021881}" destId="{0249723E-02D9-428C-833B-1C8F1C0A17C6}" srcOrd="0" destOrd="0" parTransId="{2B7B1F15-16D4-47AE-9DC7-08147E9A116B}" sibTransId="{704A964E-E6EB-4ADD-9A12-5D33454A438E}"/>
    <dgm:cxn modelId="{082A07B6-583C-4519-9DD4-A5E2D1DDFB70}" type="presOf" srcId="{89E5A4AB-7DA3-4A50-B8A5-2E4B2E23DC15}" destId="{8921967A-D128-445F-B616-EAC9CF40E40A}" srcOrd="0" destOrd="0" presId="urn:microsoft.com/office/officeart/2005/8/layout/default"/>
    <dgm:cxn modelId="{00F937DB-D5C8-48AF-8BB2-717438B2492B}" type="presOf" srcId="{590EDF61-9900-4612-8939-FECE560F3C91}" destId="{1E3D7C68-9108-4A40-9925-25503B928AD5}" srcOrd="0" destOrd="0" presId="urn:microsoft.com/office/officeart/2005/8/layout/default"/>
    <dgm:cxn modelId="{66D097EF-1CEE-4B12-8BFF-0FF1A3D48ABC}" type="presOf" srcId="{0249723E-02D9-428C-833B-1C8F1C0A17C6}" destId="{782ACC9B-8D5E-41E9-BB9C-4C92F94310FF}" srcOrd="0" destOrd="0" presId="urn:microsoft.com/office/officeart/2005/8/layout/default"/>
    <dgm:cxn modelId="{DA398F24-3EE8-4414-9E51-420DCFEB7D67}" type="presParOf" srcId="{D8FF65AA-9BED-4E68-9620-1E9DFE0649A6}" destId="{782ACC9B-8D5E-41E9-BB9C-4C92F94310FF}" srcOrd="0" destOrd="0" presId="urn:microsoft.com/office/officeart/2005/8/layout/default"/>
    <dgm:cxn modelId="{1251440C-2FBD-470E-B88E-072DAF37449B}" type="presParOf" srcId="{D8FF65AA-9BED-4E68-9620-1E9DFE0649A6}" destId="{D1F557A6-7075-4189-B1A7-BB34B4E3BBED}" srcOrd="1" destOrd="0" presId="urn:microsoft.com/office/officeart/2005/8/layout/default"/>
    <dgm:cxn modelId="{77029C07-A836-4699-AA13-A0EA787294E8}" type="presParOf" srcId="{D8FF65AA-9BED-4E68-9620-1E9DFE0649A6}" destId="{1E3D7C68-9108-4A40-9925-25503B928AD5}" srcOrd="2" destOrd="0" presId="urn:microsoft.com/office/officeart/2005/8/layout/default"/>
    <dgm:cxn modelId="{97B577ED-4B9A-4CBC-9951-CAE9CD3C0176}" type="presParOf" srcId="{D8FF65AA-9BED-4E68-9620-1E9DFE0649A6}" destId="{99427E8C-12AF-4DA3-9143-21C722BCCCCD}" srcOrd="3" destOrd="0" presId="urn:microsoft.com/office/officeart/2005/8/layout/default"/>
    <dgm:cxn modelId="{9987EA80-DAEA-42A4-83A1-56A293596B7B}" type="presParOf" srcId="{D8FF65AA-9BED-4E68-9620-1E9DFE0649A6}" destId="{53A84938-BD71-4A13-A9C7-8AF6E645C5AE}" srcOrd="4" destOrd="0" presId="urn:microsoft.com/office/officeart/2005/8/layout/default"/>
    <dgm:cxn modelId="{E8DA3163-8733-4F2A-B20E-7A330CC0C678}" type="presParOf" srcId="{D8FF65AA-9BED-4E68-9620-1E9DFE0649A6}" destId="{20DFADFF-79F0-4C2C-85E0-AD9905F5EFB5}" srcOrd="5" destOrd="0" presId="urn:microsoft.com/office/officeart/2005/8/layout/default"/>
    <dgm:cxn modelId="{3AAE858A-973F-4309-9FAB-D5947083EF78}" type="presParOf" srcId="{D8FF65AA-9BED-4E68-9620-1E9DFE0649A6}" destId="{77F9EF94-B99C-47C3-80AE-A136A25817C9}" srcOrd="6" destOrd="0" presId="urn:microsoft.com/office/officeart/2005/8/layout/default"/>
    <dgm:cxn modelId="{839BAD5D-506A-46DD-8C1A-418FD3560CC7}" type="presParOf" srcId="{D8FF65AA-9BED-4E68-9620-1E9DFE0649A6}" destId="{161C12C7-8C6E-4933-91C0-3FFE389B00C7}" srcOrd="7" destOrd="0" presId="urn:microsoft.com/office/officeart/2005/8/layout/default"/>
    <dgm:cxn modelId="{3E52F6A5-2235-434D-9325-E7B09FEAB615}" type="presParOf" srcId="{D8FF65AA-9BED-4E68-9620-1E9DFE0649A6}" destId="{9F500FD3-E490-45E4-BA2D-654CFB13747A}" srcOrd="8" destOrd="0" presId="urn:microsoft.com/office/officeart/2005/8/layout/default"/>
    <dgm:cxn modelId="{0C4F37E8-9EC3-47B5-8F1C-9D9E48BFFC9F}" type="presParOf" srcId="{D8FF65AA-9BED-4E68-9620-1E9DFE0649A6}" destId="{838CB3B3-9B34-4B31-8F6F-8BE7E2863723}" srcOrd="9" destOrd="0" presId="urn:microsoft.com/office/officeart/2005/8/layout/default"/>
    <dgm:cxn modelId="{530CEA21-1A72-41B2-8632-F3BA37A1DB68}" type="presParOf" srcId="{D8FF65AA-9BED-4E68-9620-1E9DFE0649A6}" destId="{8921967A-D128-445F-B616-EAC9CF40E40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33BBA-C354-41AF-9B23-300FBC021881}"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F533CE83-9407-488E-A95E-43402E9AF770}">
      <dgm:prSet phldrT="[Text]" custT="1"/>
      <dgm:spPr/>
      <dgm:t>
        <a:bodyPr/>
        <a:lstStyle/>
        <a:p>
          <a:pPr algn="ctr"/>
          <a:r>
            <a:rPr lang="en-US" sz="2000" b="1">
              <a:solidFill>
                <a:schemeClr val="tx1"/>
              </a:solidFill>
              <a:latin typeface="Montserrat" panose="00000500000000000000" pitchFamily="2" charset="0"/>
              <a:cs typeface="Calibri" panose="020F0502020204030204" pitchFamily="34" charset="0"/>
            </a:rPr>
            <a:t>Article 40 (4) CRC </a:t>
          </a:r>
        </a:p>
        <a:p>
          <a:pPr algn="ctr"/>
          <a:r>
            <a:rPr lang="en-US" sz="2000">
              <a:solidFill>
                <a:schemeClr val="tx1"/>
              </a:solidFill>
              <a:latin typeface="Montserrat" panose="00000500000000000000" pitchFamily="2" charset="0"/>
              <a:cs typeface="Calibri" panose="020F0502020204030204" pitchFamily="34" charset="0"/>
            </a:rPr>
            <a:t>  A variety of dispositions, </a:t>
          </a:r>
        </a:p>
        <a:p>
          <a:pPr algn="ctr"/>
          <a:r>
            <a:rPr lang="en-US" sz="2000">
              <a:solidFill>
                <a:schemeClr val="tx1"/>
              </a:solidFill>
              <a:latin typeface="Montserrat" panose="00000500000000000000" pitchFamily="2" charset="0"/>
              <a:cs typeface="Calibri" panose="020F0502020204030204" pitchFamily="34" charset="0"/>
            </a:rPr>
            <a:t>care, guidance and supervision orders: counseling, probation, foster care, education and vocational training programmes</a:t>
          </a:r>
          <a:endParaRPr lang="en-US" sz="2000" dirty="0">
            <a:solidFill>
              <a:schemeClr val="tx1"/>
            </a:solidFill>
            <a:latin typeface="Montserrat" panose="00000500000000000000" pitchFamily="2" charset="0"/>
          </a:endParaRPr>
        </a:p>
      </dgm:t>
    </dgm:pt>
    <dgm:pt modelId="{EBF09278-0E7B-4DDD-8FAE-64008FC40E0D}" type="parTrans" cxnId="{BC63651F-23A8-4107-879F-664053AD1344}">
      <dgm:prSet/>
      <dgm:spPr/>
      <dgm:t>
        <a:bodyPr/>
        <a:lstStyle/>
        <a:p>
          <a:endParaRPr lang="en-US"/>
        </a:p>
      </dgm:t>
    </dgm:pt>
    <dgm:pt modelId="{4E86A434-EB57-41CC-8231-6F9DCBE20592}" type="sibTrans" cxnId="{BC63651F-23A8-4107-879F-664053AD1344}">
      <dgm:prSet/>
      <dgm:spPr/>
      <dgm:t>
        <a:bodyPr/>
        <a:lstStyle/>
        <a:p>
          <a:endParaRPr lang="en-US"/>
        </a:p>
      </dgm:t>
    </dgm:pt>
    <dgm:pt modelId="{9D08E61E-D96F-4664-9885-2F6542A61114}">
      <dgm:prSet phldrT="[Text]" custT="1"/>
      <dgm:spPr/>
      <dgm:t>
        <a:bodyPr/>
        <a:lstStyle/>
        <a:p>
          <a:pPr algn="ctr"/>
          <a:r>
            <a:rPr lang="en-US" sz="1800" b="1">
              <a:solidFill>
                <a:schemeClr val="tx1"/>
              </a:solidFill>
              <a:latin typeface="Montserrat" panose="00000500000000000000" pitchFamily="2" charset="0"/>
              <a:cs typeface="Calibri" panose="020F0502020204030204" pitchFamily="34" charset="0"/>
            </a:rPr>
            <a:t>Beijing Rules (Rule 1.11)</a:t>
          </a:r>
        </a:p>
        <a:p>
          <a:pPr algn="ctr"/>
          <a:r>
            <a:rPr lang="en-US" sz="1800">
              <a:solidFill>
                <a:schemeClr val="tx1"/>
              </a:solidFill>
              <a:latin typeface="Montserrat" panose="00000500000000000000" pitchFamily="2" charset="0"/>
            </a:rPr>
            <a:t>Advocates for a juvenile justice system that focuses on rehabilitation rather than punishment.</a:t>
          </a:r>
          <a:r>
            <a:rPr lang="en-US" sz="1800">
              <a:solidFill>
                <a:schemeClr val="tx1"/>
              </a:solidFill>
              <a:latin typeface="Montserrat" panose="00000500000000000000" pitchFamily="2" charset="0"/>
              <a:cs typeface="Calibri" panose="020F0502020204030204" pitchFamily="34" charset="0"/>
            </a:rPr>
            <a:t> </a:t>
          </a:r>
          <a:endParaRPr lang="en-US" sz="1800" dirty="0">
            <a:solidFill>
              <a:schemeClr val="tx1"/>
            </a:solidFill>
            <a:latin typeface="Montserrat" panose="00000500000000000000" pitchFamily="2" charset="0"/>
          </a:endParaRPr>
        </a:p>
      </dgm:t>
    </dgm:pt>
    <dgm:pt modelId="{992E06F9-B948-4080-94F7-43C8F74A28D8}" type="parTrans" cxnId="{6963732E-2883-4CAC-B042-F2BA75BB105B}">
      <dgm:prSet/>
      <dgm:spPr/>
      <dgm:t>
        <a:bodyPr/>
        <a:lstStyle/>
        <a:p>
          <a:endParaRPr lang="en-US"/>
        </a:p>
      </dgm:t>
    </dgm:pt>
    <dgm:pt modelId="{85F4C6CB-5CC0-4A64-AF03-B2729A0289AD}" type="sibTrans" cxnId="{6963732E-2883-4CAC-B042-F2BA75BB105B}">
      <dgm:prSet/>
      <dgm:spPr/>
      <dgm:t>
        <a:bodyPr/>
        <a:lstStyle/>
        <a:p>
          <a:endParaRPr lang="en-US"/>
        </a:p>
      </dgm:t>
    </dgm:pt>
    <dgm:pt modelId="{14595F09-79E2-4969-974D-17682951005F}">
      <dgm:prSet phldrT="[Text]" custT="1"/>
      <dgm:spPr/>
      <dgm:t>
        <a:bodyPr/>
        <a:lstStyle/>
        <a:p>
          <a:pPr algn="ctr"/>
          <a:r>
            <a:rPr lang="en-US" sz="1800" b="1" dirty="0">
              <a:solidFill>
                <a:schemeClr val="tx1"/>
              </a:solidFill>
              <a:latin typeface="Montserrat" panose="00000500000000000000" pitchFamily="2" charset="0"/>
            </a:rPr>
            <a:t>ACRWC</a:t>
          </a:r>
        </a:p>
        <a:p>
          <a:pPr algn="ctr"/>
          <a:r>
            <a:rPr lang="en-US" sz="1800" dirty="0">
              <a:solidFill>
                <a:schemeClr val="tx1"/>
              </a:solidFill>
              <a:latin typeface="Montserrat" panose="00000500000000000000" pitchFamily="2" charset="0"/>
            </a:rPr>
            <a:t>-unique position the child holds in their community;</a:t>
          </a:r>
        </a:p>
        <a:p>
          <a:pPr algn="ctr"/>
          <a:r>
            <a:rPr lang="en-US" sz="1800" dirty="0">
              <a:solidFill>
                <a:schemeClr val="tx1"/>
              </a:solidFill>
              <a:latin typeface="Montserrat" panose="00000500000000000000" pitchFamily="2" charset="0"/>
            </a:rPr>
            <a:t> -emphasizes principles tailored to African contexts</a:t>
          </a:r>
        </a:p>
        <a:p>
          <a:pPr algn="ctr"/>
          <a:r>
            <a:rPr lang="en-US" sz="1800" dirty="0">
              <a:solidFill>
                <a:schemeClr val="tx1"/>
              </a:solidFill>
              <a:latin typeface="Montserrat" panose="00000500000000000000" pitchFamily="2" charset="0"/>
            </a:rPr>
            <a:t>-importance of a family environment for the full and harmonious development of the child's personality</a:t>
          </a:r>
        </a:p>
      </dgm:t>
    </dgm:pt>
    <dgm:pt modelId="{AE811C2D-E5BB-49C2-B64F-84402F81BECD}" type="parTrans" cxnId="{A6B16459-4227-4D1E-B332-9AC19F7C5951}">
      <dgm:prSet/>
      <dgm:spPr/>
      <dgm:t>
        <a:bodyPr/>
        <a:lstStyle/>
        <a:p>
          <a:endParaRPr lang="en-US"/>
        </a:p>
      </dgm:t>
    </dgm:pt>
    <dgm:pt modelId="{C40389B5-4370-465D-8E3E-BC5CEEDA8523}" type="sibTrans" cxnId="{A6B16459-4227-4D1E-B332-9AC19F7C5951}">
      <dgm:prSet/>
      <dgm:spPr/>
      <dgm:t>
        <a:bodyPr/>
        <a:lstStyle/>
        <a:p>
          <a:endParaRPr lang="en-US"/>
        </a:p>
      </dgm:t>
    </dgm:pt>
    <dgm:pt modelId="{89E5A4AB-7DA3-4A50-B8A5-2E4B2E23DC15}">
      <dgm:prSet phldrT="[Text]" custT="1"/>
      <dgm:spPr/>
      <dgm:t>
        <a:bodyPr/>
        <a:lstStyle/>
        <a:p>
          <a:pPr algn="ctr">
            <a:buNone/>
          </a:pPr>
          <a:r>
            <a:rPr lang="en-US" sz="1800" b="1">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UNCRC Article 37(b)-</a:t>
          </a:r>
        </a:p>
        <a:p>
          <a:pPr algn="ctr">
            <a:buNone/>
          </a:pPr>
          <a:r>
            <a:rPr lang="en-US" sz="1800" b="1">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a:t>
          </a:r>
          <a:r>
            <a:rPr lang="en-US" sz="180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No child shall be deprived of his or her liberty unlawfully or arbitrarily. </a:t>
          </a:r>
          <a:r>
            <a:rPr lang="en-US" sz="18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The arrest, detention or imprisonment of a child shall be in conformity with the law and shall be used only as a measure of last resort and for the shortest appropriate period of time” </a:t>
          </a:r>
          <a:endParaRPr lang="en-US" sz="1800" dirty="0">
            <a:solidFill>
              <a:schemeClr val="tx1"/>
            </a:solidFill>
            <a:latin typeface="Montserrat" panose="00000500000000000000" pitchFamily="2" charset="0"/>
          </a:endParaRPr>
        </a:p>
      </dgm:t>
    </dgm:pt>
    <dgm:pt modelId="{691FF20C-1F8D-4256-9863-9278801CC0A4}" type="parTrans" cxnId="{76982268-4D3C-4033-B5C6-B11FD2171601}">
      <dgm:prSet/>
      <dgm:spPr/>
      <dgm:t>
        <a:bodyPr/>
        <a:lstStyle/>
        <a:p>
          <a:endParaRPr lang="en-US"/>
        </a:p>
      </dgm:t>
    </dgm:pt>
    <dgm:pt modelId="{97B6A7BB-DEE7-4D51-B7CE-47362E0C3371}" type="sibTrans" cxnId="{76982268-4D3C-4033-B5C6-B11FD2171601}">
      <dgm:prSet/>
      <dgm:spPr/>
      <dgm:t>
        <a:bodyPr/>
        <a:lstStyle/>
        <a:p>
          <a:endParaRPr lang="en-US"/>
        </a:p>
      </dgm:t>
    </dgm:pt>
    <dgm:pt modelId="{590EDF61-9900-4612-8939-FECE560F3C91}">
      <dgm:prSet custT="1"/>
      <dgm:spPr/>
      <dgm:t>
        <a:bodyPr/>
        <a:lstStyle/>
        <a:p>
          <a:pPr algn="ctr"/>
          <a:r>
            <a:rPr lang="en-US" sz="1700" b="1" dirty="0">
              <a:solidFill>
                <a:schemeClr val="tx1"/>
              </a:solidFill>
              <a:latin typeface="Montserrat" panose="00000500000000000000" pitchFamily="2" charset="0"/>
              <a:cs typeface="Calibri" panose="020F0502020204030204" pitchFamily="34" charset="0"/>
            </a:rPr>
            <a:t>Article 40 CRC </a:t>
          </a:r>
        </a:p>
        <a:p>
          <a:pPr algn="l"/>
          <a:r>
            <a:rPr lang="en-US" sz="1700">
              <a:solidFill>
                <a:schemeClr val="tx1"/>
              </a:solidFill>
              <a:latin typeface="Montserrat" panose="00000500000000000000" pitchFamily="2" charset="0"/>
            </a:rPr>
            <a:t>Treated </a:t>
          </a:r>
          <a:r>
            <a:rPr lang="en-US" sz="1700" dirty="0">
              <a:solidFill>
                <a:schemeClr val="tx1"/>
              </a:solidFill>
              <a:latin typeface="Montserrat" panose="00000500000000000000" pitchFamily="2" charset="0"/>
            </a:rPr>
            <a:t>with dignity and respect.</a:t>
          </a:r>
        </a:p>
        <a:p>
          <a:pPr algn="l"/>
          <a:r>
            <a:rPr lang="en-US" sz="1700" dirty="0">
              <a:solidFill>
                <a:schemeClr val="tx1"/>
              </a:solidFill>
              <a:latin typeface="Montserrat" panose="00000500000000000000" pitchFamily="2" charset="0"/>
            </a:rPr>
            <a:t>Access to legal assistance and a fair trial. </a:t>
          </a:r>
        </a:p>
        <a:p>
          <a:pPr algn="l"/>
          <a:r>
            <a:rPr lang="en-US" sz="1700" dirty="0">
              <a:solidFill>
                <a:schemeClr val="tx1"/>
              </a:solidFill>
              <a:latin typeface="Montserrat" panose="00000500000000000000" pitchFamily="2" charset="0"/>
              <a:cs typeface="Calibri" panose="020F0502020204030204" pitchFamily="34" charset="0"/>
            </a:rPr>
            <a:t>Minimum age of criminal responsibility</a:t>
          </a:r>
        </a:p>
        <a:p>
          <a:pPr algn="l"/>
          <a:r>
            <a:rPr lang="en-US" sz="1700" dirty="0">
              <a:solidFill>
                <a:schemeClr val="tx1"/>
              </a:solidFill>
              <a:latin typeface="Montserrat" panose="00000500000000000000" pitchFamily="2" charset="0"/>
              <a:cs typeface="Calibri" panose="020F0502020204030204" pitchFamily="34" charset="0"/>
            </a:rPr>
            <a:t>Alternative measures without resorting to judicial proceeding</a:t>
          </a:r>
          <a:endParaRPr lang="en-US" sz="1700" dirty="0">
            <a:solidFill>
              <a:schemeClr val="tx1"/>
            </a:solidFill>
            <a:latin typeface="Montserrat" panose="00000500000000000000" pitchFamily="2" charset="0"/>
          </a:endParaRPr>
        </a:p>
      </dgm:t>
    </dgm:pt>
    <dgm:pt modelId="{178B9B82-52E2-415F-8B37-2728C1DCA7E9}" type="sibTrans" cxnId="{974EC924-02F6-42A5-B80E-A9EB56956896}">
      <dgm:prSet/>
      <dgm:spPr/>
      <dgm:t>
        <a:bodyPr/>
        <a:lstStyle/>
        <a:p>
          <a:endParaRPr lang="en-US"/>
        </a:p>
      </dgm:t>
    </dgm:pt>
    <dgm:pt modelId="{6AB41BD3-8C84-4437-B60B-EF5E9CFBF665}" type="parTrans" cxnId="{974EC924-02F6-42A5-B80E-A9EB56956896}">
      <dgm:prSet/>
      <dgm:spPr/>
      <dgm:t>
        <a:bodyPr/>
        <a:lstStyle/>
        <a:p>
          <a:endParaRPr lang="en-US"/>
        </a:p>
      </dgm:t>
    </dgm:pt>
    <dgm:pt modelId="{0249723E-02D9-428C-833B-1C8F1C0A17C6}">
      <dgm:prSet phldrT="[Text]" custT="1"/>
      <dgm:spPr/>
      <dgm:t>
        <a:bodyPr/>
        <a:lstStyle/>
        <a:p>
          <a:pPr algn="ctr"/>
          <a:r>
            <a:rPr lang="en-US" sz="1800" b="1" u="sng" dirty="0">
              <a:solidFill>
                <a:schemeClr val="tx1"/>
              </a:solidFill>
              <a:latin typeface="Montserrat" panose="00000500000000000000" pitchFamily="2" charset="0"/>
            </a:rPr>
            <a:t>Guiding Principles UNCRC </a:t>
          </a:r>
        </a:p>
        <a:p>
          <a:pPr algn="ctr"/>
          <a:r>
            <a:rPr lang="en-US" sz="1800" b="1" dirty="0">
              <a:solidFill>
                <a:schemeClr val="tx1"/>
              </a:solidFill>
              <a:latin typeface="Montserrat" panose="00000500000000000000" pitchFamily="2" charset="0"/>
            </a:rPr>
            <a:t>Non-discrimination</a:t>
          </a:r>
          <a:r>
            <a:rPr lang="en-US" sz="1800" dirty="0">
              <a:solidFill>
                <a:schemeClr val="tx1"/>
              </a:solidFill>
              <a:latin typeface="Montserrat" panose="00000500000000000000" pitchFamily="2" charset="0"/>
            </a:rPr>
            <a:t> (Article 2)</a:t>
          </a:r>
        </a:p>
        <a:p>
          <a:pPr algn="ctr"/>
          <a:r>
            <a:rPr lang="en-US" sz="1800" b="1" dirty="0">
              <a:solidFill>
                <a:schemeClr val="tx1"/>
              </a:solidFill>
              <a:latin typeface="Montserrat" panose="00000500000000000000" pitchFamily="2" charset="0"/>
            </a:rPr>
            <a:t>Best interests of the child</a:t>
          </a:r>
          <a:r>
            <a:rPr lang="en-US" sz="1800" dirty="0">
              <a:solidFill>
                <a:schemeClr val="tx1"/>
              </a:solidFill>
              <a:latin typeface="Montserrat" panose="00000500000000000000" pitchFamily="2" charset="0"/>
            </a:rPr>
            <a:t> (Article 3)</a:t>
          </a:r>
        </a:p>
        <a:p>
          <a:pPr algn="ctr"/>
          <a:r>
            <a:rPr lang="en-US" sz="1800" b="1" dirty="0">
              <a:solidFill>
                <a:schemeClr val="tx1"/>
              </a:solidFill>
              <a:latin typeface="Montserrat" panose="00000500000000000000" pitchFamily="2" charset="0"/>
            </a:rPr>
            <a:t>Survival and development</a:t>
          </a:r>
          <a:r>
            <a:rPr lang="en-US" sz="1800" dirty="0">
              <a:solidFill>
                <a:schemeClr val="tx1"/>
              </a:solidFill>
              <a:latin typeface="Montserrat" panose="00000500000000000000" pitchFamily="2" charset="0"/>
            </a:rPr>
            <a:t> (Article 6)</a:t>
          </a:r>
        </a:p>
        <a:p>
          <a:pPr algn="ctr"/>
          <a:r>
            <a:rPr lang="en-US" sz="1800" b="1" dirty="0">
              <a:solidFill>
                <a:schemeClr val="tx1"/>
              </a:solidFill>
              <a:latin typeface="Montserrat" panose="00000500000000000000" pitchFamily="2" charset="0"/>
            </a:rPr>
            <a:t>Respect for the views of the child</a:t>
          </a:r>
          <a:r>
            <a:rPr lang="en-US" sz="1800" dirty="0">
              <a:solidFill>
                <a:schemeClr val="tx1"/>
              </a:solidFill>
              <a:latin typeface="Montserrat" panose="00000500000000000000" pitchFamily="2" charset="0"/>
            </a:rPr>
            <a:t> (Article 12)</a:t>
          </a:r>
          <a:endParaRPr lang="en-US" sz="1800" b="1" dirty="0">
            <a:solidFill>
              <a:schemeClr val="tx1"/>
            </a:solidFill>
            <a:latin typeface="Montserrat" panose="00000500000000000000" pitchFamily="2" charset="0"/>
          </a:endParaRPr>
        </a:p>
      </dgm:t>
    </dgm:pt>
    <dgm:pt modelId="{704A964E-E6EB-4ADD-9A12-5D33454A438E}" type="sibTrans" cxnId="{A96774A3-E41B-4516-AAC9-3A1BFA943799}">
      <dgm:prSet/>
      <dgm:spPr/>
      <dgm:t>
        <a:bodyPr/>
        <a:lstStyle/>
        <a:p>
          <a:endParaRPr lang="en-US"/>
        </a:p>
      </dgm:t>
    </dgm:pt>
    <dgm:pt modelId="{2B7B1F15-16D4-47AE-9DC7-08147E9A116B}" type="parTrans" cxnId="{A96774A3-E41B-4516-AAC9-3A1BFA943799}">
      <dgm:prSet/>
      <dgm:spPr/>
      <dgm:t>
        <a:bodyPr/>
        <a:lstStyle/>
        <a:p>
          <a:endParaRPr lang="en-US"/>
        </a:p>
      </dgm:t>
    </dgm:pt>
    <dgm:pt modelId="{D8FF65AA-9BED-4E68-9620-1E9DFE0649A6}" type="pres">
      <dgm:prSet presAssocID="{9A233BBA-C354-41AF-9B23-300FBC021881}" presName="diagram" presStyleCnt="0">
        <dgm:presLayoutVars>
          <dgm:dir/>
          <dgm:resizeHandles val="exact"/>
        </dgm:presLayoutVars>
      </dgm:prSet>
      <dgm:spPr/>
    </dgm:pt>
    <dgm:pt modelId="{782ACC9B-8D5E-41E9-BB9C-4C92F94310FF}" type="pres">
      <dgm:prSet presAssocID="{0249723E-02D9-428C-833B-1C8F1C0A17C6}" presName="node" presStyleLbl="node1" presStyleIdx="0" presStyleCnt="6" custScaleX="129637" custScaleY="137704" custLinFactNeighborX="5194" custLinFactNeighborY="966">
        <dgm:presLayoutVars>
          <dgm:bulletEnabled val="1"/>
        </dgm:presLayoutVars>
      </dgm:prSet>
      <dgm:spPr/>
    </dgm:pt>
    <dgm:pt modelId="{D1F557A6-7075-4189-B1A7-BB34B4E3BBED}" type="pres">
      <dgm:prSet presAssocID="{704A964E-E6EB-4ADD-9A12-5D33454A438E}" presName="sibTrans" presStyleCnt="0"/>
      <dgm:spPr/>
    </dgm:pt>
    <dgm:pt modelId="{1E3D7C68-9108-4A40-9925-25503B928AD5}" type="pres">
      <dgm:prSet presAssocID="{590EDF61-9900-4612-8939-FECE560F3C91}" presName="node" presStyleLbl="node1" presStyleIdx="1" presStyleCnt="6" custScaleX="127864" custScaleY="137864" custLinFactNeighborY="-969">
        <dgm:presLayoutVars>
          <dgm:bulletEnabled val="1"/>
        </dgm:presLayoutVars>
      </dgm:prSet>
      <dgm:spPr/>
    </dgm:pt>
    <dgm:pt modelId="{99427E8C-12AF-4DA3-9143-21C722BCCCCD}" type="pres">
      <dgm:prSet presAssocID="{178B9B82-52E2-415F-8B37-2728C1DCA7E9}" presName="sibTrans" presStyleCnt="0"/>
      <dgm:spPr/>
    </dgm:pt>
    <dgm:pt modelId="{53A84938-BD71-4A13-A9C7-8AF6E645C5AE}" type="pres">
      <dgm:prSet presAssocID="{F533CE83-9407-488E-A95E-43402E9AF770}" presName="node" presStyleLbl="node1" presStyleIdx="2" presStyleCnt="6" custScaleX="119243" custScaleY="135946" custLinFactNeighborX="-3570" custLinFactNeighborY="-1082">
        <dgm:presLayoutVars>
          <dgm:bulletEnabled val="1"/>
        </dgm:presLayoutVars>
      </dgm:prSet>
      <dgm:spPr/>
    </dgm:pt>
    <dgm:pt modelId="{20DFADFF-79F0-4C2C-85E0-AD9905F5EFB5}" type="pres">
      <dgm:prSet presAssocID="{4E86A434-EB57-41CC-8231-6F9DCBE20592}" presName="sibTrans" presStyleCnt="0"/>
      <dgm:spPr/>
    </dgm:pt>
    <dgm:pt modelId="{77F9EF94-B99C-47C3-80AE-A136A25817C9}" type="pres">
      <dgm:prSet presAssocID="{9D08E61E-D96F-4664-9885-2F6542A61114}" presName="node" presStyleLbl="node1" presStyleIdx="3" presStyleCnt="6" custScaleX="131001" custScaleY="151529" custLinFactNeighborX="839" custLinFactNeighborY="-6723">
        <dgm:presLayoutVars>
          <dgm:bulletEnabled val="1"/>
        </dgm:presLayoutVars>
      </dgm:prSet>
      <dgm:spPr/>
    </dgm:pt>
    <dgm:pt modelId="{161C12C7-8C6E-4933-91C0-3FFE389B00C7}" type="pres">
      <dgm:prSet presAssocID="{85F4C6CB-5CC0-4A64-AF03-B2729A0289AD}" presName="sibTrans" presStyleCnt="0"/>
      <dgm:spPr/>
    </dgm:pt>
    <dgm:pt modelId="{9F500FD3-E490-45E4-BA2D-654CFB13747A}" type="pres">
      <dgm:prSet presAssocID="{14595F09-79E2-4969-974D-17682951005F}" presName="node" presStyleLbl="node1" presStyleIdx="4" presStyleCnt="6" custScaleX="106681" custScaleY="150624" custLinFactNeighborX="-748" custLinFactNeighborY="-6689">
        <dgm:presLayoutVars>
          <dgm:bulletEnabled val="1"/>
        </dgm:presLayoutVars>
      </dgm:prSet>
      <dgm:spPr/>
    </dgm:pt>
    <dgm:pt modelId="{838CB3B3-9B34-4B31-8F6F-8BE7E2863723}" type="pres">
      <dgm:prSet presAssocID="{C40389B5-4370-465D-8E3E-BC5CEEDA8523}" presName="sibTrans" presStyleCnt="0"/>
      <dgm:spPr/>
    </dgm:pt>
    <dgm:pt modelId="{8921967A-D128-445F-B616-EAC9CF40E40A}" type="pres">
      <dgm:prSet presAssocID="{89E5A4AB-7DA3-4A50-B8A5-2E4B2E23DC15}" presName="node" presStyleLbl="node1" presStyleIdx="5" presStyleCnt="6" custScaleX="120839" custScaleY="146269" custLinFactNeighborX="-2519" custLinFactNeighborY="-6771">
        <dgm:presLayoutVars>
          <dgm:bulletEnabled val="1"/>
        </dgm:presLayoutVars>
      </dgm:prSet>
      <dgm:spPr/>
    </dgm:pt>
  </dgm:ptLst>
  <dgm:cxnLst>
    <dgm:cxn modelId="{71D01C12-C2F5-442E-9B86-003C137BBBE6}" type="presOf" srcId="{9A233BBA-C354-41AF-9B23-300FBC021881}" destId="{D8FF65AA-9BED-4E68-9620-1E9DFE0649A6}" srcOrd="0" destOrd="0" presId="urn:microsoft.com/office/officeart/2005/8/layout/default"/>
    <dgm:cxn modelId="{A9055A1A-D38C-4DAD-8B19-4678382E2C84}" type="presOf" srcId="{F533CE83-9407-488E-A95E-43402E9AF770}" destId="{53A84938-BD71-4A13-A9C7-8AF6E645C5AE}" srcOrd="0" destOrd="0" presId="urn:microsoft.com/office/officeart/2005/8/layout/default"/>
    <dgm:cxn modelId="{BC63651F-23A8-4107-879F-664053AD1344}" srcId="{9A233BBA-C354-41AF-9B23-300FBC021881}" destId="{F533CE83-9407-488E-A95E-43402E9AF770}" srcOrd="2" destOrd="0" parTransId="{EBF09278-0E7B-4DDD-8FAE-64008FC40E0D}" sibTransId="{4E86A434-EB57-41CC-8231-6F9DCBE20592}"/>
    <dgm:cxn modelId="{758AA520-67C0-4B78-9225-38B2D091C3D8}" type="presOf" srcId="{9D08E61E-D96F-4664-9885-2F6542A61114}" destId="{77F9EF94-B99C-47C3-80AE-A136A25817C9}" srcOrd="0" destOrd="0" presId="urn:microsoft.com/office/officeart/2005/8/layout/default"/>
    <dgm:cxn modelId="{974EC924-02F6-42A5-B80E-A9EB56956896}" srcId="{9A233BBA-C354-41AF-9B23-300FBC021881}" destId="{590EDF61-9900-4612-8939-FECE560F3C91}" srcOrd="1" destOrd="0" parTransId="{6AB41BD3-8C84-4437-B60B-EF5E9CFBF665}" sibTransId="{178B9B82-52E2-415F-8B37-2728C1DCA7E9}"/>
    <dgm:cxn modelId="{6963732E-2883-4CAC-B042-F2BA75BB105B}" srcId="{9A233BBA-C354-41AF-9B23-300FBC021881}" destId="{9D08E61E-D96F-4664-9885-2F6542A61114}" srcOrd="3" destOrd="0" parTransId="{992E06F9-B948-4080-94F7-43C8F74A28D8}" sibTransId="{85F4C6CB-5CC0-4A64-AF03-B2729A0289AD}"/>
    <dgm:cxn modelId="{D771D140-7E3E-413B-8157-54F09DC5585B}" type="presOf" srcId="{14595F09-79E2-4969-974D-17682951005F}" destId="{9F500FD3-E490-45E4-BA2D-654CFB13747A}" srcOrd="0" destOrd="0" presId="urn:microsoft.com/office/officeart/2005/8/layout/default"/>
    <dgm:cxn modelId="{76982268-4D3C-4033-B5C6-B11FD2171601}" srcId="{9A233BBA-C354-41AF-9B23-300FBC021881}" destId="{89E5A4AB-7DA3-4A50-B8A5-2E4B2E23DC15}" srcOrd="5" destOrd="0" parTransId="{691FF20C-1F8D-4256-9863-9278801CC0A4}" sibTransId="{97B6A7BB-DEE7-4D51-B7CE-47362E0C3371}"/>
    <dgm:cxn modelId="{A6B16459-4227-4D1E-B332-9AC19F7C5951}" srcId="{9A233BBA-C354-41AF-9B23-300FBC021881}" destId="{14595F09-79E2-4969-974D-17682951005F}" srcOrd="4" destOrd="0" parTransId="{AE811C2D-E5BB-49C2-B64F-84402F81BECD}" sibTransId="{C40389B5-4370-465D-8E3E-BC5CEEDA8523}"/>
    <dgm:cxn modelId="{A96774A3-E41B-4516-AAC9-3A1BFA943799}" srcId="{9A233BBA-C354-41AF-9B23-300FBC021881}" destId="{0249723E-02D9-428C-833B-1C8F1C0A17C6}" srcOrd="0" destOrd="0" parTransId="{2B7B1F15-16D4-47AE-9DC7-08147E9A116B}" sibTransId="{704A964E-E6EB-4ADD-9A12-5D33454A438E}"/>
    <dgm:cxn modelId="{082A07B6-583C-4519-9DD4-A5E2D1DDFB70}" type="presOf" srcId="{89E5A4AB-7DA3-4A50-B8A5-2E4B2E23DC15}" destId="{8921967A-D128-445F-B616-EAC9CF40E40A}" srcOrd="0" destOrd="0" presId="urn:microsoft.com/office/officeart/2005/8/layout/default"/>
    <dgm:cxn modelId="{00F937DB-D5C8-48AF-8BB2-717438B2492B}" type="presOf" srcId="{590EDF61-9900-4612-8939-FECE560F3C91}" destId="{1E3D7C68-9108-4A40-9925-25503B928AD5}" srcOrd="0" destOrd="0" presId="urn:microsoft.com/office/officeart/2005/8/layout/default"/>
    <dgm:cxn modelId="{66D097EF-1CEE-4B12-8BFF-0FF1A3D48ABC}" type="presOf" srcId="{0249723E-02D9-428C-833B-1C8F1C0A17C6}" destId="{782ACC9B-8D5E-41E9-BB9C-4C92F94310FF}" srcOrd="0" destOrd="0" presId="urn:microsoft.com/office/officeart/2005/8/layout/default"/>
    <dgm:cxn modelId="{DA398F24-3EE8-4414-9E51-420DCFEB7D67}" type="presParOf" srcId="{D8FF65AA-9BED-4E68-9620-1E9DFE0649A6}" destId="{782ACC9B-8D5E-41E9-BB9C-4C92F94310FF}" srcOrd="0" destOrd="0" presId="urn:microsoft.com/office/officeart/2005/8/layout/default"/>
    <dgm:cxn modelId="{1251440C-2FBD-470E-B88E-072DAF37449B}" type="presParOf" srcId="{D8FF65AA-9BED-4E68-9620-1E9DFE0649A6}" destId="{D1F557A6-7075-4189-B1A7-BB34B4E3BBED}" srcOrd="1" destOrd="0" presId="urn:microsoft.com/office/officeart/2005/8/layout/default"/>
    <dgm:cxn modelId="{77029C07-A836-4699-AA13-A0EA787294E8}" type="presParOf" srcId="{D8FF65AA-9BED-4E68-9620-1E9DFE0649A6}" destId="{1E3D7C68-9108-4A40-9925-25503B928AD5}" srcOrd="2" destOrd="0" presId="urn:microsoft.com/office/officeart/2005/8/layout/default"/>
    <dgm:cxn modelId="{97B577ED-4B9A-4CBC-9951-CAE9CD3C0176}" type="presParOf" srcId="{D8FF65AA-9BED-4E68-9620-1E9DFE0649A6}" destId="{99427E8C-12AF-4DA3-9143-21C722BCCCCD}" srcOrd="3" destOrd="0" presId="urn:microsoft.com/office/officeart/2005/8/layout/default"/>
    <dgm:cxn modelId="{9987EA80-DAEA-42A4-83A1-56A293596B7B}" type="presParOf" srcId="{D8FF65AA-9BED-4E68-9620-1E9DFE0649A6}" destId="{53A84938-BD71-4A13-A9C7-8AF6E645C5AE}" srcOrd="4" destOrd="0" presId="urn:microsoft.com/office/officeart/2005/8/layout/default"/>
    <dgm:cxn modelId="{E8DA3163-8733-4F2A-B20E-7A330CC0C678}" type="presParOf" srcId="{D8FF65AA-9BED-4E68-9620-1E9DFE0649A6}" destId="{20DFADFF-79F0-4C2C-85E0-AD9905F5EFB5}" srcOrd="5" destOrd="0" presId="urn:microsoft.com/office/officeart/2005/8/layout/default"/>
    <dgm:cxn modelId="{3AAE858A-973F-4309-9FAB-D5947083EF78}" type="presParOf" srcId="{D8FF65AA-9BED-4E68-9620-1E9DFE0649A6}" destId="{77F9EF94-B99C-47C3-80AE-A136A25817C9}" srcOrd="6" destOrd="0" presId="urn:microsoft.com/office/officeart/2005/8/layout/default"/>
    <dgm:cxn modelId="{839BAD5D-506A-46DD-8C1A-418FD3560CC7}" type="presParOf" srcId="{D8FF65AA-9BED-4E68-9620-1E9DFE0649A6}" destId="{161C12C7-8C6E-4933-91C0-3FFE389B00C7}" srcOrd="7" destOrd="0" presId="urn:microsoft.com/office/officeart/2005/8/layout/default"/>
    <dgm:cxn modelId="{3E52F6A5-2235-434D-9325-E7B09FEAB615}" type="presParOf" srcId="{D8FF65AA-9BED-4E68-9620-1E9DFE0649A6}" destId="{9F500FD3-E490-45E4-BA2D-654CFB13747A}" srcOrd="8" destOrd="0" presId="urn:microsoft.com/office/officeart/2005/8/layout/default"/>
    <dgm:cxn modelId="{0C4F37E8-9EC3-47B5-8F1C-9D9E48BFFC9F}" type="presParOf" srcId="{D8FF65AA-9BED-4E68-9620-1E9DFE0649A6}" destId="{838CB3B3-9B34-4B31-8F6F-8BE7E2863723}" srcOrd="9" destOrd="0" presId="urn:microsoft.com/office/officeart/2005/8/layout/default"/>
    <dgm:cxn modelId="{530CEA21-1A72-41B2-8632-F3BA37A1DB68}" type="presParOf" srcId="{D8FF65AA-9BED-4E68-9620-1E9DFE0649A6}" destId="{8921967A-D128-445F-B616-EAC9CF40E40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ACC9B-8D5E-41E9-BB9C-4C92F94310FF}">
      <dsp:nvSpPr>
        <dsp:cNvPr id="0" name=""/>
        <dsp:cNvSpPr/>
      </dsp:nvSpPr>
      <dsp:spPr>
        <a:xfrm>
          <a:off x="165993" y="25399"/>
          <a:ext cx="3969622" cy="25299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Montserrat" panose="00000500000000000000" pitchFamily="2" charset="0"/>
            </a:rPr>
            <a:t>Best Interests of the Child</a:t>
          </a:r>
        </a:p>
        <a:p>
          <a:pPr marL="0" lvl="0" indent="0" algn="ctr" defTabSz="666750">
            <a:lnSpc>
              <a:spcPct val="90000"/>
            </a:lnSpc>
            <a:spcBef>
              <a:spcPct val="0"/>
            </a:spcBef>
            <a:spcAft>
              <a:spcPct val="35000"/>
            </a:spcAft>
            <a:buNone/>
          </a:pPr>
          <a:r>
            <a:rPr lang="en-US" sz="1500" kern="1200">
              <a:latin typeface="Montserrat" panose="00000500000000000000" pitchFamily="2" charset="0"/>
            </a:rPr>
            <a:t>Foundational in international and Zambian law. CCA emphasizes all actions concerning children must prioritize their best interests, ensuring that their rights are respected and protected at every stage of the justice process. </a:t>
          </a:r>
          <a:endParaRPr lang="en-US" sz="1500" kern="1200" dirty="0">
            <a:latin typeface="Montserrat" panose="00000500000000000000" pitchFamily="2" charset="0"/>
          </a:endParaRPr>
        </a:p>
      </dsp:txBody>
      <dsp:txXfrm>
        <a:off x="165993" y="25399"/>
        <a:ext cx="3969622" cy="2529985"/>
      </dsp:txXfrm>
    </dsp:sp>
    <dsp:sp modelId="{1E3D7C68-9108-4A40-9925-25503B928AD5}">
      <dsp:nvSpPr>
        <dsp:cNvPr id="0" name=""/>
        <dsp:cNvSpPr/>
      </dsp:nvSpPr>
      <dsp:spPr>
        <a:xfrm>
          <a:off x="4282781" y="0"/>
          <a:ext cx="3629973" cy="25329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Montserrat" panose="00000500000000000000" pitchFamily="2" charset="0"/>
            </a:rPr>
            <a:t>Prevention of Further Offending</a:t>
          </a:r>
        </a:p>
        <a:p>
          <a:pPr marL="0" lvl="0" indent="0" algn="ctr" defTabSz="666750">
            <a:lnSpc>
              <a:spcPct val="90000"/>
            </a:lnSpc>
            <a:spcBef>
              <a:spcPct val="0"/>
            </a:spcBef>
            <a:spcAft>
              <a:spcPct val="35000"/>
            </a:spcAft>
            <a:buNone/>
          </a:pPr>
          <a:r>
            <a:rPr lang="en-US" sz="1500" kern="1200" dirty="0">
              <a:latin typeface="Montserrat" panose="00000500000000000000" pitchFamily="2" charset="0"/>
            </a:rPr>
            <a:t>Divert from the formal justice system, particularly for minor offenses</a:t>
          </a:r>
        </a:p>
        <a:p>
          <a:pPr marL="0" lvl="0" indent="0" algn="ctr" defTabSz="666750">
            <a:lnSpc>
              <a:spcPct val="90000"/>
            </a:lnSpc>
            <a:spcBef>
              <a:spcPct val="0"/>
            </a:spcBef>
            <a:spcAft>
              <a:spcPct val="35000"/>
            </a:spcAft>
            <a:buNone/>
          </a:pPr>
          <a:r>
            <a:rPr lang="en-US" sz="1500" kern="1200" dirty="0">
              <a:latin typeface="Montserrat" panose="00000500000000000000" pitchFamily="2" charset="0"/>
            </a:rPr>
            <a:t>Prevents further criminal behavior address the root causes of offending provides support for successful reintegration into society. </a:t>
          </a:r>
        </a:p>
      </dsp:txBody>
      <dsp:txXfrm>
        <a:off x="4282781" y="0"/>
        <a:ext cx="3629973" cy="2532925"/>
      </dsp:txXfrm>
    </dsp:sp>
    <dsp:sp modelId="{53A84938-BD71-4A13-A9C7-8AF6E645C5AE}">
      <dsp:nvSpPr>
        <dsp:cNvPr id="0" name=""/>
        <dsp:cNvSpPr/>
      </dsp:nvSpPr>
      <dsp:spPr>
        <a:xfrm>
          <a:off x="8109648" y="3921"/>
          <a:ext cx="3651347" cy="249768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Restorative Justice Principles</a:t>
          </a:r>
        </a:p>
        <a:p>
          <a:pPr marL="0" lvl="0" indent="0" algn="ctr" defTabSz="622300">
            <a:lnSpc>
              <a:spcPct val="90000"/>
            </a:lnSpc>
            <a:spcBef>
              <a:spcPct val="0"/>
            </a:spcBef>
            <a:spcAft>
              <a:spcPct val="35000"/>
            </a:spcAft>
            <a:buNone/>
          </a:pPr>
          <a:r>
            <a:rPr lang="en-US" sz="1400" kern="1200" dirty="0">
              <a:latin typeface="Montserrat" panose="00000500000000000000" pitchFamily="2" charset="0"/>
            </a:rPr>
            <a:t>Aligns with restorative justice principles, focus on repairing harm done to victims and communities. Encourages accountability among young offenders through constructive measures, fostering a sense of responsibility and promoting healing for parties involved</a:t>
          </a:r>
        </a:p>
      </dsp:txBody>
      <dsp:txXfrm>
        <a:off x="8109648" y="3921"/>
        <a:ext cx="3651347" cy="2497686"/>
      </dsp:txXfrm>
    </dsp:sp>
    <dsp:sp modelId="{77F9EF94-B99C-47C3-80AE-A136A25817C9}">
      <dsp:nvSpPr>
        <dsp:cNvPr id="0" name=""/>
        <dsp:cNvSpPr/>
      </dsp:nvSpPr>
      <dsp:spPr>
        <a:xfrm>
          <a:off x="168963" y="2721798"/>
          <a:ext cx="4011389" cy="27839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Montserrat" panose="00000500000000000000" pitchFamily="2" charset="0"/>
            </a:rPr>
            <a:t>Rehabilitation and Reintegration</a:t>
          </a:r>
        </a:p>
        <a:p>
          <a:pPr marL="0" lvl="0" indent="0" algn="ctr" defTabSz="666750">
            <a:lnSpc>
              <a:spcPct val="90000"/>
            </a:lnSpc>
            <a:spcBef>
              <a:spcPct val="0"/>
            </a:spcBef>
            <a:spcAft>
              <a:spcPct val="35000"/>
            </a:spcAft>
            <a:buNone/>
          </a:pPr>
          <a:r>
            <a:rPr lang="en-US" sz="1500" kern="1200">
              <a:latin typeface="Montserrat" panose="00000500000000000000" pitchFamily="2" charset="0"/>
            </a:rPr>
            <a:t>Emphasis on rehabilitation rather than punishment (children are still developing and potential to change). Programs designed to rehabilitate children, equip them with skills and support necessary for successful reintegration into their communities- recidivism rates reduced</a:t>
          </a:r>
          <a:endParaRPr lang="en-US" sz="1500" kern="1200" dirty="0">
            <a:latin typeface="Montserrat" panose="00000500000000000000" pitchFamily="2" charset="0"/>
          </a:endParaRPr>
        </a:p>
      </dsp:txBody>
      <dsp:txXfrm>
        <a:off x="168963" y="2721798"/>
        <a:ext cx="4011389" cy="2783987"/>
      </dsp:txXfrm>
    </dsp:sp>
    <dsp:sp modelId="{9F500FD3-E490-45E4-BA2D-654CFB13747A}">
      <dsp:nvSpPr>
        <dsp:cNvPr id="0" name=""/>
        <dsp:cNvSpPr/>
      </dsp:nvSpPr>
      <dsp:spPr>
        <a:xfrm>
          <a:off x="4437968" y="2730736"/>
          <a:ext cx="3266685" cy="27673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Montserrat" panose="00000500000000000000" pitchFamily="2" charset="0"/>
            </a:rPr>
            <a:t>Legal Protections and Rights</a:t>
          </a:r>
        </a:p>
        <a:p>
          <a:pPr marL="0" lvl="0" indent="0" algn="ctr" defTabSz="666750">
            <a:lnSpc>
              <a:spcPct val="90000"/>
            </a:lnSpc>
            <a:spcBef>
              <a:spcPct val="0"/>
            </a:spcBef>
            <a:spcAft>
              <a:spcPct val="35000"/>
            </a:spcAft>
            <a:buNone/>
          </a:pPr>
          <a:r>
            <a:rPr lang="en-US" sz="1500" kern="1200" dirty="0">
              <a:latin typeface="Montserrat" panose="00000500000000000000" pitchFamily="2" charset="0"/>
            </a:rPr>
            <a:t>Ensures that children receive the legal protections they are entitled to, facilitating access to justice and promoting their rights as outlined in the UN Convention on the Rights of the Child (UNCRC) and Zambian law.</a:t>
          </a:r>
        </a:p>
      </dsp:txBody>
      <dsp:txXfrm>
        <a:off x="4437968" y="2730736"/>
        <a:ext cx="3266685" cy="2767360"/>
      </dsp:txXfrm>
    </dsp:sp>
    <dsp:sp modelId="{8921967A-D128-445F-B616-EAC9CF40E40A}">
      <dsp:nvSpPr>
        <dsp:cNvPr id="0" name=""/>
        <dsp:cNvSpPr/>
      </dsp:nvSpPr>
      <dsp:spPr>
        <a:xfrm>
          <a:off x="7956635" y="2769236"/>
          <a:ext cx="3700218" cy="26873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Montserrat" panose="00000500000000000000" pitchFamily="2" charset="0"/>
            </a:rPr>
            <a:t>Community Safety and Support</a:t>
          </a:r>
        </a:p>
        <a:p>
          <a:pPr marL="0" lvl="0" indent="0" algn="ctr" defTabSz="666750">
            <a:lnSpc>
              <a:spcPct val="90000"/>
            </a:lnSpc>
            <a:spcBef>
              <a:spcPct val="0"/>
            </a:spcBef>
            <a:spcAft>
              <a:spcPct val="35000"/>
            </a:spcAft>
            <a:buNone/>
          </a:pPr>
          <a:r>
            <a:rPr lang="en-US" sz="1500" kern="1200">
              <a:latin typeface="Montserrat" panose="00000500000000000000" pitchFamily="2" charset="0"/>
            </a:rPr>
            <a:t>Focuses on rehabilitation and community reintegration and contributes to overall community safety. Helps build a supportive environment where children can thrive and reduces the stigma, fostering a more inclusive society. By promoting their rehabilitation and reintegration, ultimately contributing to safer communities. </a:t>
          </a:r>
          <a:endParaRPr lang="en-US" sz="1500" kern="1200" dirty="0">
            <a:latin typeface="Montserrat" panose="00000500000000000000" pitchFamily="2" charset="0"/>
          </a:endParaRPr>
        </a:p>
      </dsp:txBody>
      <dsp:txXfrm>
        <a:off x="7956635" y="2769236"/>
        <a:ext cx="3700218" cy="2687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ACC9B-8D5E-41E9-BB9C-4C92F94310FF}">
      <dsp:nvSpPr>
        <dsp:cNvPr id="0" name=""/>
        <dsp:cNvSpPr/>
      </dsp:nvSpPr>
      <dsp:spPr>
        <a:xfrm>
          <a:off x="157753" y="88861"/>
          <a:ext cx="3879404" cy="247248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latin typeface="Montserrat" panose="00000500000000000000" pitchFamily="2" charset="0"/>
            </a:rPr>
            <a:t>Guiding Principles UNCRC </a:t>
          </a:r>
        </a:p>
        <a:p>
          <a:pPr marL="0" lvl="0" indent="0" algn="ctr" defTabSz="800100">
            <a:lnSpc>
              <a:spcPct val="90000"/>
            </a:lnSpc>
            <a:spcBef>
              <a:spcPct val="0"/>
            </a:spcBef>
            <a:spcAft>
              <a:spcPct val="35000"/>
            </a:spcAft>
            <a:buNone/>
          </a:pPr>
          <a:r>
            <a:rPr lang="en-US" sz="1800" b="1" kern="1200" dirty="0">
              <a:solidFill>
                <a:schemeClr val="tx1"/>
              </a:solidFill>
              <a:latin typeface="Montserrat" panose="00000500000000000000" pitchFamily="2" charset="0"/>
            </a:rPr>
            <a:t>Non-discrimination</a:t>
          </a:r>
          <a:r>
            <a:rPr lang="en-US" sz="1800" kern="1200" dirty="0">
              <a:solidFill>
                <a:schemeClr val="tx1"/>
              </a:solidFill>
              <a:latin typeface="Montserrat" panose="00000500000000000000" pitchFamily="2" charset="0"/>
            </a:rPr>
            <a:t> (Article 2)</a:t>
          </a:r>
        </a:p>
        <a:p>
          <a:pPr marL="0" lvl="0" indent="0" algn="ctr" defTabSz="800100">
            <a:lnSpc>
              <a:spcPct val="90000"/>
            </a:lnSpc>
            <a:spcBef>
              <a:spcPct val="0"/>
            </a:spcBef>
            <a:spcAft>
              <a:spcPct val="35000"/>
            </a:spcAft>
            <a:buNone/>
          </a:pPr>
          <a:r>
            <a:rPr lang="en-US" sz="1800" b="1" kern="1200" dirty="0">
              <a:solidFill>
                <a:schemeClr val="tx1"/>
              </a:solidFill>
              <a:latin typeface="Montserrat" panose="00000500000000000000" pitchFamily="2" charset="0"/>
            </a:rPr>
            <a:t>Best interests of the child</a:t>
          </a:r>
          <a:r>
            <a:rPr lang="en-US" sz="1800" kern="1200" dirty="0">
              <a:solidFill>
                <a:schemeClr val="tx1"/>
              </a:solidFill>
              <a:latin typeface="Montserrat" panose="00000500000000000000" pitchFamily="2" charset="0"/>
            </a:rPr>
            <a:t> (Article 3)</a:t>
          </a:r>
        </a:p>
        <a:p>
          <a:pPr marL="0" lvl="0" indent="0" algn="ctr" defTabSz="800100">
            <a:lnSpc>
              <a:spcPct val="90000"/>
            </a:lnSpc>
            <a:spcBef>
              <a:spcPct val="0"/>
            </a:spcBef>
            <a:spcAft>
              <a:spcPct val="35000"/>
            </a:spcAft>
            <a:buNone/>
          </a:pPr>
          <a:r>
            <a:rPr lang="en-US" sz="1800" b="1" kern="1200" dirty="0">
              <a:solidFill>
                <a:schemeClr val="tx1"/>
              </a:solidFill>
              <a:latin typeface="Montserrat" panose="00000500000000000000" pitchFamily="2" charset="0"/>
            </a:rPr>
            <a:t>Survival and development</a:t>
          </a:r>
          <a:r>
            <a:rPr lang="en-US" sz="1800" kern="1200" dirty="0">
              <a:solidFill>
                <a:schemeClr val="tx1"/>
              </a:solidFill>
              <a:latin typeface="Montserrat" panose="00000500000000000000" pitchFamily="2" charset="0"/>
            </a:rPr>
            <a:t> (Article 6)</a:t>
          </a:r>
        </a:p>
        <a:p>
          <a:pPr marL="0" lvl="0" indent="0" algn="ctr" defTabSz="800100">
            <a:lnSpc>
              <a:spcPct val="90000"/>
            </a:lnSpc>
            <a:spcBef>
              <a:spcPct val="0"/>
            </a:spcBef>
            <a:spcAft>
              <a:spcPct val="35000"/>
            </a:spcAft>
            <a:buNone/>
          </a:pPr>
          <a:r>
            <a:rPr lang="en-US" sz="1800" b="1" kern="1200" dirty="0">
              <a:solidFill>
                <a:schemeClr val="tx1"/>
              </a:solidFill>
              <a:latin typeface="Montserrat" panose="00000500000000000000" pitchFamily="2" charset="0"/>
            </a:rPr>
            <a:t>Respect for the views of the child</a:t>
          </a:r>
          <a:r>
            <a:rPr lang="en-US" sz="1800" kern="1200" dirty="0">
              <a:solidFill>
                <a:schemeClr val="tx1"/>
              </a:solidFill>
              <a:latin typeface="Montserrat" panose="00000500000000000000" pitchFamily="2" charset="0"/>
            </a:rPr>
            <a:t> (Article 12)</a:t>
          </a:r>
          <a:endParaRPr lang="en-US" sz="1800" b="1" kern="1200" dirty="0">
            <a:solidFill>
              <a:schemeClr val="tx1"/>
            </a:solidFill>
            <a:latin typeface="Montserrat" panose="00000500000000000000" pitchFamily="2" charset="0"/>
          </a:endParaRPr>
        </a:p>
      </dsp:txBody>
      <dsp:txXfrm>
        <a:off x="157753" y="88861"/>
        <a:ext cx="3879404" cy="2472486"/>
      </dsp:txXfrm>
    </dsp:sp>
    <dsp:sp modelId="{1E3D7C68-9108-4A40-9925-25503B928AD5}">
      <dsp:nvSpPr>
        <dsp:cNvPr id="0" name=""/>
        <dsp:cNvSpPr/>
      </dsp:nvSpPr>
      <dsp:spPr>
        <a:xfrm>
          <a:off x="4180977" y="52682"/>
          <a:ext cx="3826346" cy="24753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latin typeface="Montserrat" panose="00000500000000000000" pitchFamily="2" charset="0"/>
              <a:cs typeface="Calibri" panose="020F0502020204030204" pitchFamily="34" charset="0"/>
            </a:rPr>
            <a:t>Article 40 CRC </a:t>
          </a:r>
        </a:p>
        <a:p>
          <a:pPr marL="0" lvl="0" indent="0" algn="l" defTabSz="755650">
            <a:lnSpc>
              <a:spcPct val="90000"/>
            </a:lnSpc>
            <a:spcBef>
              <a:spcPct val="0"/>
            </a:spcBef>
            <a:spcAft>
              <a:spcPct val="35000"/>
            </a:spcAft>
            <a:buNone/>
          </a:pPr>
          <a:r>
            <a:rPr lang="en-US" sz="1700" kern="1200">
              <a:solidFill>
                <a:schemeClr val="tx1"/>
              </a:solidFill>
              <a:latin typeface="Montserrat" panose="00000500000000000000" pitchFamily="2" charset="0"/>
            </a:rPr>
            <a:t>Treated </a:t>
          </a:r>
          <a:r>
            <a:rPr lang="en-US" sz="1700" kern="1200" dirty="0">
              <a:solidFill>
                <a:schemeClr val="tx1"/>
              </a:solidFill>
              <a:latin typeface="Montserrat" panose="00000500000000000000" pitchFamily="2" charset="0"/>
            </a:rPr>
            <a:t>with dignity and respect.</a:t>
          </a:r>
        </a:p>
        <a:p>
          <a:pPr marL="0" lvl="0" indent="0" algn="l" defTabSz="755650">
            <a:lnSpc>
              <a:spcPct val="90000"/>
            </a:lnSpc>
            <a:spcBef>
              <a:spcPct val="0"/>
            </a:spcBef>
            <a:spcAft>
              <a:spcPct val="35000"/>
            </a:spcAft>
            <a:buNone/>
          </a:pPr>
          <a:r>
            <a:rPr lang="en-US" sz="1700" kern="1200" dirty="0">
              <a:solidFill>
                <a:schemeClr val="tx1"/>
              </a:solidFill>
              <a:latin typeface="Montserrat" panose="00000500000000000000" pitchFamily="2" charset="0"/>
            </a:rPr>
            <a:t>Access to legal assistance and a fair trial. </a:t>
          </a:r>
        </a:p>
        <a:p>
          <a:pPr marL="0" lvl="0" indent="0" algn="l" defTabSz="755650">
            <a:lnSpc>
              <a:spcPct val="90000"/>
            </a:lnSpc>
            <a:spcBef>
              <a:spcPct val="0"/>
            </a:spcBef>
            <a:spcAft>
              <a:spcPct val="35000"/>
            </a:spcAft>
            <a:buNone/>
          </a:pPr>
          <a:r>
            <a:rPr lang="en-US" sz="1700" kern="1200" dirty="0">
              <a:solidFill>
                <a:schemeClr val="tx1"/>
              </a:solidFill>
              <a:latin typeface="Montserrat" panose="00000500000000000000" pitchFamily="2" charset="0"/>
              <a:cs typeface="Calibri" panose="020F0502020204030204" pitchFamily="34" charset="0"/>
            </a:rPr>
            <a:t>Minimum age of criminal responsibility</a:t>
          </a:r>
        </a:p>
        <a:p>
          <a:pPr marL="0" lvl="0" indent="0" algn="l" defTabSz="755650">
            <a:lnSpc>
              <a:spcPct val="90000"/>
            </a:lnSpc>
            <a:spcBef>
              <a:spcPct val="0"/>
            </a:spcBef>
            <a:spcAft>
              <a:spcPct val="35000"/>
            </a:spcAft>
            <a:buNone/>
          </a:pPr>
          <a:r>
            <a:rPr lang="en-US" sz="1700" kern="1200" dirty="0">
              <a:solidFill>
                <a:schemeClr val="tx1"/>
              </a:solidFill>
              <a:latin typeface="Montserrat" panose="00000500000000000000" pitchFamily="2" charset="0"/>
              <a:cs typeface="Calibri" panose="020F0502020204030204" pitchFamily="34" charset="0"/>
            </a:rPr>
            <a:t>Alternative measures without resorting to judicial proceeding</a:t>
          </a:r>
          <a:endParaRPr lang="en-US" sz="1700" kern="1200" dirty="0">
            <a:solidFill>
              <a:schemeClr val="tx1"/>
            </a:solidFill>
            <a:latin typeface="Montserrat" panose="00000500000000000000" pitchFamily="2" charset="0"/>
          </a:endParaRPr>
        </a:p>
      </dsp:txBody>
      <dsp:txXfrm>
        <a:off x="4180977" y="52682"/>
        <a:ext cx="3826346" cy="2475358"/>
      </dsp:txXfrm>
    </dsp:sp>
    <dsp:sp modelId="{53A84938-BD71-4A13-A9C7-8AF6E645C5AE}">
      <dsp:nvSpPr>
        <dsp:cNvPr id="0" name=""/>
        <dsp:cNvSpPr/>
      </dsp:nvSpPr>
      <dsp:spPr>
        <a:xfrm>
          <a:off x="8199743" y="67872"/>
          <a:ext cx="3568362" cy="24409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ontserrat" panose="00000500000000000000" pitchFamily="2" charset="0"/>
              <a:cs typeface="Calibri" panose="020F0502020204030204" pitchFamily="34" charset="0"/>
            </a:rPr>
            <a:t>Article 40 (4) CRC </a:t>
          </a:r>
        </a:p>
        <a:p>
          <a:pPr marL="0" lvl="0" indent="0" algn="ctr" defTabSz="889000">
            <a:lnSpc>
              <a:spcPct val="90000"/>
            </a:lnSpc>
            <a:spcBef>
              <a:spcPct val="0"/>
            </a:spcBef>
            <a:spcAft>
              <a:spcPct val="35000"/>
            </a:spcAft>
            <a:buNone/>
          </a:pPr>
          <a:r>
            <a:rPr lang="en-US" sz="2000" kern="1200">
              <a:solidFill>
                <a:schemeClr val="tx1"/>
              </a:solidFill>
              <a:latin typeface="Montserrat" panose="00000500000000000000" pitchFamily="2" charset="0"/>
              <a:cs typeface="Calibri" panose="020F0502020204030204" pitchFamily="34" charset="0"/>
            </a:rPr>
            <a:t>  A variety of dispositions, </a:t>
          </a:r>
        </a:p>
        <a:p>
          <a:pPr marL="0" lvl="0" indent="0" algn="ctr" defTabSz="889000">
            <a:lnSpc>
              <a:spcPct val="90000"/>
            </a:lnSpc>
            <a:spcBef>
              <a:spcPct val="0"/>
            </a:spcBef>
            <a:spcAft>
              <a:spcPct val="35000"/>
            </a:spcAft>
            <a:buNone/>
          </a:pPr>
          <a:r>
            <a:rPr lang="en-US" sz="2000" kern="1200">
              <a:solidFill>
                <a:schemeClr val="tx1"/>
              </a:solidFill>
              <a:latin typeface="Montserrat" panose="00000500000000000000" pitchFamily="2" charset="0"/>
              <a:cs typeface="Calibri" panose="020F0502020204030204" pitchFamily="34" charset="0"/>
            </a:rPr>
            <a:t>care, guidance and supervision orders: counseling, probation, foster care, education and vocational training programmes</a:t>
          </a:r>
          <a:endParaRPr lang="en-US" sz="2000" kern="1200" dirty="0">
            <a:solidFill>
              <a:schemeClr val="tx1"/>
            </a:solidFill>
            <a:latin typeface="Montserrat" panose="00000500000000000000" pitchFamily="2" charset="0"/>
          </a:endParaRPr>
        </a:p>
      </dsp:txBody>
      <dsp:txXfrm>
        <a:off x="8199743" y="67872"/>
        <a:ext cx="3568362" cy="2440921"/>
      </dsp:txXfrm>
    </dsp:sp>
    <dsp:sp modelId="{77F9EF94-B99C-47C3-80AE-A136A25817C9}">
      <dsp:nvSpPr>
        <dsp:cNvPr id="0" name=""/>
        <dsp:cNvSpPr/>
      </dsp:nvSpPr>
      <dsp:spPr>
        <a:xfrm>
          <a:off x="300092" y="2723979"/>
          <a:ext cx="3920221" cy="272071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Montserrat" panose="00000500000000000000" pitchFamily="2" charset="0"/>
              <a:cs typeface="Calibri" panose="020F0502020204030204" pitchFamily="34" charset="0"/>
            </a:rPr>
            <a:t>Beijing Rules (Rule 1.11)</a:t>
          </a:r>
        </a:p>
        <a:p>
          <a:pPr marL="0" lvl="0" indent="0" algn="ctr" defTabSz="800100">
            <a:lnSpc>
              <a:spcPct val="90000"/>
            </a:lnSpc>
            <a:spcBef>
              <a:spcPct val="0"/>
            </a:spcBef>
            <a:spcAft>
              <a:spcPct val="35000"/>
            </a:spcAft>
            <a:buNone/>
          </a:pPr>
          <a:r>
            <a:rPr lang="en-US" sz="1800" kern="1200">
              <a:solidFill>
                <a:schemeClr val="tx1"/>
              </a:solidFill>
              <a:latin typeface="Montserrat" panose="00000500000000000000" pitchFamily="2" charset="0"/>
            </a:rPr>
            <a:t>Advocates for a juvenile justice system that focuses on rehabilitation rather than punishment.</a:t>
          </a:r>
          <a:r>
            <a:rPr lang="en-US" sz="1800" kern="1200">
              <a:solidFill>
                <a:schemeClr val="tx1"/>
              </a:solidFill>
              <a:latin typeface="Montserrat" panose="00000500000000000000" pitchFamily="2" charset="0"/>
              <a:cs typeface="Calibri" panose="020F0502020204030204" pitchFamily="34" charset="0"/>
            </a:rPr>
            <a:t> </a:t>
          </a:r>
          <a:endParaRPr lang="en-US" sz="1800" kern="1200" dirty="0">
            <a:solidFill>
              <a:schemeClr val="tx1"/>
            </a:solidFill>
            <a:latin typeface="Montserrat" panose="00000500000000000000" pitchFamily="2" charset="0"/>
          </a:endParaRPr>
        </a:p>
      </dsp:txBody>
      <dsp:txXfrm>
        <a:off x="300092" y="2723979"/>
        <a:ext cx="3920221" cy="2720715"/>
      </dsp:txXfrm>
    </dsp:sp>
    <dsp:sp modelId="{9F500FD3-E490-45E4-BA2D-654CFB13747A}">
      <dsp:nvSpPr>
        <dsp:cNvPr id="0" name=""/>
        <dsp:cNvSpPr/>
      </dsp:nvSpPr>
      <dsp:spPr>
        <a:xfrm>
          <a:off x="4472074" y="2732714"/>
          <a:ext cx="3192442" cy="270446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ontserrat" panose="00000500000000000000" pitchFamily="2" charset="0"/>
            </a:rPr>
            <a:t>ACRWC</a:t>
          </a:r>
        </a:p>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rPr>
            <a:t>-unique position the child holds in their community;</a:t>
          </a:r>
        </a:p>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rPr>
            <a:t> -emphasizes principles tailored to African contexts</a:t>
          </a:r>
        </a:p>
        <a:p>
          <a:pPr marL="0" lvl="0" indent="0" algn="ctr" defTabSz="800100">
            <a:lnSpc>
              <a:spcPct val="90000"/>
            </a:lnSpc>
            <a:spcBef>
              <a:spcPct val="0"/>
            </a:spcBef>
            <a:spcAft>
              <a:spcPct val="35000"/>
            </a:spcAft>
            <a:buNone/>
          </a:pPr>
          <a:r>
            <a:rPr lang="en-US" sz="1800" kern="1200" dirty="0">
              <a:solidFill>
                <a:schemeClr val="tx1"/>
              </a:solidFill>
              <a:latin typeface="Montserrat" panose="00000500000000000000" pitchFamily="2" charset="0"/>
            </a:rPr>
            <a:t>-importance of a family environment for the full and harmonious development of the child's personality</a:t>
          </a:r>
        </a:p>
      </dsp:txBody>
      <dsp:txXfrm>
        <a:off x="4472074" y="2732714"/>
        <a:ext cx="3192442" cy="2704465"/>
      </dsp:txXfrm>
    </dsp:sp>
    <dsp:sp modelId="{8921967A-D128-445F-B616-EAC9CF40E40A}">
      <dsp:nvSpPr>
        <dsp:cNvPr id="0" name=""/>
        <dsp:cNvSpPr/>
      </dsp:nvSpPr>
      <dsp:spPr>
        <a:xfrm>
          <a:off x="7910771" y="2770339"/>
          <a:ext cx="3616122" cy="262627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UNCRC Article 37(b)-</a:t>
          </a:r>
        </a:p>
        <a:p>
          <a:pPr marL="0" lvl="0" indent="0" algn="ctr" defTabSz="800100">
            <a:lnSpc>
              <a:spcPct val="90000"/>
            </a:lnSpc>
            <a:spcBef>
              <a:spcPct val="0"/>
            </a:spcBef>
            <a:spcAft>
              <a:spcPct val="35000"/>
            </a:spcAft>
            <a:buNone/>
          </a:pPr>
          <a:r>
            <a:rPr lang="en-US" sz="1800" b="1" kern="120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a:t>
          </a:r>
          <a:r>
            <a:rPr lang="en-US" sz="1800" kern="120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No child shall be deprived of his or her liberty unlawfully or arbitrarily. </a:t>
          </a:r>
          <a:r>
            <a:rPr lang="en-US" sz="1800" kern="12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The arrest, detention or imprisonment of a child shall be in conformity with the law and shall be used only as a measure of last resort and for the shortest appropriate period of time” </a:t>
          </a:r>
          <a:endParaRPr lang="en-US" sz="1800" kern="1200" dirty="0">
            <a:solidFill>
              <a:schemeClr val="tx1"/>
            </a:solidFill>
            <a:latin typeface="Montserrat" panose="00000500000000000000" pitchFamily="2" charset="0"/>
          </a:endParaRPr>
        </a:p>
      </dsp:txBody>
      <dsp:txXfrm>
        <a:off x="7910771" y="2770339"/>
        <a:ext cx="3616122" cy="262627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49AE-1D66-4E83-998A-FC2F18E914BC}"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C277A-3057-4F21-AAD1-5BD6E239B8B8}" type="slidenum">
              <a:rPr lang="en-US" smtClean="0"/>
              <a:t>‹#›</a:t>
            </a:fld>
            <a:endParaRPr lang="en-US"/>
          </a:p>
        </p:txBody>
      </p:sp>
    </p:spTree>
    <p:extLst>
      <p:ext uri="{BB962C8B-B14F-4D97-AF65-F5344CB8AC3E}">
        <p14:creationId xmlns:p14="http://schemas.microsoft.com/office/powerpoint/2010/main" val="215236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a7115de646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a7115de646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None/>
            </a:pPr>
            <a:r>
              <a:rPr lang="en-US" b="1" dirty="0"/>
              <a:t>"There can be no keener revelation of a society’s soul than the way in which it treats its children."</a:t>
            </a:r>
            <a:r>
              <a:rPr lang="en-US" dirty="0"/>
              <a:t> This quote emphasizes the importance of how society engages with its youth, aligning well with restorative justice principles that focus on rehabilitation rather than punishment</a:t>
            </a:r>
          </a:p>
          <a:p>
            <a:pPr>
              <a:buFont typeface="+mj-lt"/>
              <a:buNone/>
            </a:pPr>
            <a:r>
              <a:rPr lang="en-US" dirty="0"/>
              <a:t>Nelson Mandela’s the late revolutionary, political leader, and philanthropist: His quote reflect his profound wisdom and commitment to justice, equality, and the empowerment of individuals. Here are a few notable quotes that resonate particularly well with themes of restorative justice and a child-centered approach</a:t>
            </a:r>
          </a:p>
          <a:p>
            <a:r>
              <a:rPr lang="en-US" dirty="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liable, on conviction—</a:t>
            </a:r>
          </a:p>
          <a:p>
            <a:r>
              <a:rPr lang="en-US" dirty="0"/>
              <a:t>(a) to a fine not exceeding one million penalty units or to imprisonment for a term not exceeding ten years, or to</a:t>
            </a:r>
          </a:p>
          <a:p>
            <a:r>
              <a:rPr lang="en-US" dirty="0"/>
              <a:t>both; or (b) depending on the facts of the case, to community service.</a:t>
            </a:r>
          </a:p>
          <a:p>
            <a:r>
              <a:rPr lang="en-US" dirty="0"/>
              <a:t>28. A person who alleges that a provision of this Act is being or is likely to be contravened in relation to a child, may petition the</a:t>
            </a:r>
          </a:p>
          <a:p>
            <a:r>
              <a:rPr lang="en-US" dirty="0"/>
              <a:t>Children’s Court for redress, on behalf of the child, without prejudice to any other action with respect to the same matter which is lawfully</a:t>
            </a:r>
          </a:p>
          <a:p>
            <a:r>
              <a:rPr lang="en-US" dirty="0"/>
              <a:t>Available</a:t>
            </a:r>
          </a:p>
        </p:txBody>
      </p:sp>
      <p:sp>
        <p:nvSpPr>
          <p:cNvPr id="4" name="Slide Number Placeholder 3"/>
          <p:cNvSpPr>
            <a:spLocks noGrp="1"/>
          </p:cNvSpPr>
          <p:nvPr>
            <p:ph type="sldNum" sz="quarter" idx="5"/>
          </p:nvPr>
        </p:nvSpPr>
        <p:spPr/>
        <p:txBody>
          <a:bodyPr/>
          <a:lstStyle/>
          <a:p>
            <a:fld id="{08FC277A-3057-4F21-AAD1-5BD6E239B8B8}" type="slidenum">
              <a:rPr lang="en-US" smtClean="0"/>
              <a:t>13</a:t>
            </a:fld>
            <a:endParaRPr lang="en-US"/>
          </a:p>
        </p:txBody>
      </p:sp>
    </p:spTree>
    <p:extLst>
      <p:ext uri="{BB962C8B-B14F-4D97-AF65-F5344CB8AC3E}">
        <p14:creationId xmlns:p14="http://schemas.microsoft.com/office/powerpoint/2010/main" val="238787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57. (1) A child shall not be taken into custody— for a period of more than forty-eight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Bookman Old Style" panose="02050604050505020204" pitchFamily="18" charset="0"/>
                <a:ea typeface="Calibri" panose="020F0502020204030204" pitchFamily="34" charset="0"/>
                <a:cs typeface="Arial" panose="020B0604020202020204" pitchFamily="34" charset="0"/>
              </a:rPr>
              <a:t>arrest-</a:t>
            </a:r>
            <a:r>
              <a:rPr lang="en-GB" sz="1200" dirty="0" err="1">
                <a:effectLst/>
                <a:latin typeface="Bookman Old Style" panose="02050604050505020204" pitchFamily="18" charset="0"/>
                <a:ea typeface="Calibri" panose="020F0502020204030204" pitchFamily="34" charset="0"/>
                <a:cs typeface="Arial" panose="020B0604020202020204" pitchFamily="34" charset="0"/>
              </a:rPr>
              <a:t>e.g</a:t>
            </a:r>
            <a:r>
              <a:rPr lang="en-GB" sz="1200" dirty="0">
                <a:effectLst/>
                <a:latin typeface="Bookman Old Style" panose="02050604050505020204" pitchFamily="18" charset="0"/>
                <a:ea typeface="Calibri" panose="020F0502020204030204" pitchFamily="34" charset="0"/>
                <a:cs typeface="Arial" panose="020B0604020202020204" pitchFamily="34" charset="0"/>
              </a:rPr>
              <a:t> </a:t>
            </a:r>
            <a:r>
              <a:rPr lang="en-GB" sz="1200" dirty="0">
                <a:effectLst/>
                <a:latin typeface="Bookman Old Style" panose="02050604050505020204" pitchFamily="18" charset="0"/>
                <a:ea typeface="Calibri" panose="020F0502020204030204" pitchFamily="34" charset="0"/>
                <a:cs typeface="Times New Roman" panose="02020603050405020304" pitchFamily="18" charset="0"/>
              </a:rPr>
              <a:t>privacy and protection of the child’s identity from exposure by the media, </a:t>
            </a:r>
            <a:r>
              <a:rPr lang="en-US" sz="1200" dirty="0">
                <a:effectLst/>
                <a:latin typeface="Bookman Old Style" panose="02050604050505020204" pitchFamily="18" charset="0"/>
                <a:ea typeface="Calibri" panose="020F0502020204030204" pitchFamily="34" charset="0"/>
                <a:cs typeface="Arial" panose="020B0604020202020204" pitchFamily="34" charset="0"/>
              </a:rPr>
              <a:t>Prohibition</a:t>
            </a:r>
            <a:r>
              <a:rPr lang="en-GB" sz="1200" dirty="0">
                <a:effectLst/>
                <a:latin typeface="Bookman Old Style" panose="02050604050505020204" pitchFamily="18" charset="0"/>
                <a:ea typeface="Calibri" panose="020F0502020204030204" pitchFamily="34" charset="0"/>
                <a:cs typeface="Arial" panose="020B0604020202020204" pitchFamily="34" charset="0"/>
              </a:rPr>
              <a:t> of violence and abuse(Minimization of force and restraint)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Bookman Old Style" panose="02050604050505020204" pitchFamily="18" charset="0"/>
                <a:ea typeface="Calibri" panose="020F0502020204030204" pitchFamily="34" charset="0"/>
                <a:cs typeface="Arial" panose="020B0604020202020204" pitchFamily="34" charset="0"/>
              </a:rPr>
              <a:t>it is recognized that in some circumstances, a small amount of force and restraint may be necessary during an  arrest where a child is placing himself or others in danger, there is a threat to life on an officer or the child is attempting to escape . However, the use of force and violence on a child is never acceptable under any circumstance </a:t>
            </a:r>
            <a:r>
              <a:rPr lang="en-GB" sz="1200" dirty="0" err="1">
                <a:effectLst/>
                <a:latin typeface="Bookman Old Style" panose="02050604050505020204" pitchFamily="18" charset="0"/>
                <a:ea typeface="Calibri" panose="020F0502020204030204" pitchFamily="34" charset="0"/>
                <a:cs typeface="Arial" panose="020B0604020202020204" pitchFamily="34" charset="0"/>
              </a:rPr>
              <a:t>andrestraint</a:t>
            </a:r>
            <a:r>
              <a:rPr lang="en-GB" sz="1200" dirty="0">
                <a:effectLst/>
                <a:latin typeface="Bookman Old Style" panose="02050604050505020204" pitchFamily="18" charset="0"/>
                <a:ea typeface="Calibri" panose="020F0502020204030204" pitchFamily="34" charset="0"/>
                <a:cs typeface="Arial" panose="020B0604020202020204" pitchFamily="34" charset="0"/>
              </a:rPr>
              <a:t> should be exercised . This includes forceful language, use of handcuffs, physical violence or threatening language.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FC277A-3057-4F21-AAD1-5BD6E239B8B8}" type="slidenum">
              <a:rPr lang="en-US" smtClean="0"/>
              <a:t>14</a:t>
            </a:fld>
            <a:endParaRPr lang="en-US"/>
          </a:p>
        </p:txBody>
      </p:sp>
    </p:spTree>
    <p:extLst>
      <p:ext uri="{BB962C8B-B14F-4D97-AF65-F5344CB8AC3E}">
        <p14:creationId xmlns:p14="http://schemas.microsoft.com/office/powerpoint/2010/main" val="129755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ookman Old Style" panose="02050604050505020204" pitchFamily="18" charset="0"/>
                <a:ea typeface="Calibri" panose="020F0502020204030204" pitchFamily="34" charset="0"/>
                <a:cs typeface="Times New Roman" panose="02020603050405020304" pitchFamily="18" charset="0"/>
              </a:rPr>
              <a:t>The Prosecutor can apply to have the person claiming to be a child under-go medical examination to determine the 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ookman Old Style" panose="02050604050505020204" pitchFamily="18" charset="0"/>
                <a:ea typeface="Calibri" panose="020F0502020204030204" pitchFamily="34" charset="0"/>
                <a:cs typeface="Times New Roman" panose="02020603050405020304" pitchFamily="18" charset="0"/>
              </a:rPr>
              <a:t>The presence of the Child Welfare Inspector. This is a mandatory requirement, the Court cannot proceed without the Child Welfare </a:t>
            </a:r>
            <a:r>
              <a:rPr lang="en-US" sz="1200" dirty="0" err="1">
                <a:effectLst/>
                <a:latin typeface="Bookman Old Style" panose="02050604050505020204" pitchFamily="18" charset="0"/>
                <a:ea typeface="Calibri" panose="020F0502020204030204" pitchFamily="34" charset="0"/>
                <a:cs typeface="Times New Roman" panose="02020603050405020304" pitchFamily="18" charset="0"/>
              </a:rPr>
              <a:t>Inspector,therefore</a:t>
            </a:r>
            <a:r>
              <a:rPr lang="en-US" sz="1200" dirty="0">
                <a:effectLst/>
                <a:latin typeface="Bookman Old Style" panose="02050604050505020204" pitchFamily="18" charset="0"/>
                <a:ea typeface="Calibri" panose="020F0502020204030204" pitchFamily="34" charset="0"/>
                <a:cs typeface="Times New Roman" panose="02020603050405020304" pitchFamily="18" charset="0"/>
              </a:rPr>
              <a:t>, a Prosecutor must ensure that a Child Welfare Inspector is always present when dealing with a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ookman Old Style" panose="02050604050505020204" pitchFamily="18" charset="0"/>
                <a:ea typeface="Calibri" panose="020F0502020204030204" pitchFamily="34" charset="0"/>
                <a:cs typeface="Times New Roman" panose="02020603050405020304" pitchFamily="18" charset="0"/>
              </a:rPr>
              <a:t>Court proceeding </a:t>
            </a:r>
            <a:r>
              <a:rPr lang="en-US" sz="1200" b="1" dirty="0">
                <a:effectLst/>
                <a:latin typeface="Bookman Old Style" panose="02050604050505020204" pitchFamily="18" charset="0"/>
                <a:ea typeface="Calibri" panose="020F0502020204030204" pitchFamily="34" charset="0"/>
                <a:cs typeface="Times New Roman" panose="02020603050405020304" pitchFamily="18" charset="0"/>
              </a:rPr>
              <a:t>CANNOT </a:t>
            </a:r>
            <a:r>
              <a:rPr lang="en-US" sz="1200" dirty="0">
                <a:effectLst/>
                <a:latin typeface="Bookman Old Style" panose="02050604050505020204" pitchFamily="18" charset="0"/>
                <a:ea typeface="Calibri" panose="020F0502020204030204" pitchFamily="34" charset="0"/>
                <a:cs typeface="Times New Roman" panose="02020603050405020304" pitchFamily="18" charset="0"/>
              </a:rPr>
              <a:t>proceed without the presence of a child welfare inspector.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ookman Old Style" panose="02050604050505020204" pitchFamily="18" charset="0"/>
                <a:ea typeface="Calibri" panose="020F0502020204030204" pitchFamily="34" charset="0"/>
                <a:cs typeface="Times New Roman" panose="02020603050405020304" pitchFamily="18" charset="0"/>
              </a:rPr>
              <a:t>(no uniformed officers, no fire arms and handcuffs)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ookman Old Style" panose="02050604050505020204" pitchFamily="18" charset="0"/>
                <a:ea typeface="Calibri" panose="020F0502020204030204" pitchFamily="34" charset="0"/>
                <a:cs typeface="Times New Roman" panose="02020603050405020304" pitchFamily="18" charset="0"/>
              </a:rPr>
              <a:t>There is a requirement that matters relating to children are disposed off within 6 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s. 79 </a:t>
            </a:r>
            <a:r>
              <a:rPr lang="en-US" dirty="0"/>
              <a:t>make a restorative justice order in accordance with </a:t>
            </a:r>
            <a:r>
              <a:rPr lang="en-US" dirty="0" err="1"/>
              <a:t>programmes</a:t>
            </a:r>
            <a:r>
              <a:rPr lang="en-US" dirty="0"/>
              <a:t> established under section 84; or in any other manner that the juvenile court or Children’s Court determines in the administration of justice.</a:t>
            </a:r>
          </a:p>
        </p:txBody>
      </p:sp>
      <p:sp>
        <p:nvSpPr>
          <p:cNvPr id="4" name="Slide Number Placeholder 3"/>
          <p:cNvSpPr>
            <a:spLocks noGrp="1"/>
          </p:cNvSpPr>
          <p:nvPr>
            <p:ph type="sldNum" sz="quarter" idx="5"/>
          </p:nvPr>
        </p:nvSpPr>
        <p:spPr/>
        <p:txBody>
          <a:bodyPr/>
          <a:lstStyle/>
          <a:p>
            <a:fld id="{08FC277A-3057-4F21-AAD1-5BD6E239B8B8}" type="slidenum">
              <a:rPr lang="en-US" smtClean="0"/>
              <a:t>15</a:t>
            </a:fld>
            <a:endParaRPr lang="en-US"/>
          </a:p>
        </p:txBody>
      </p:sp>
    </p:spTree>
    <p:extLst>
      <p:ext uri="{BB962C8B-B14F-4D97-AF65-F5344CB8AC3E}">
        <p14:creationId xmlns:p14="http://schemas.microsoft.com/office/powerpoint/2010/main" val="198405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sending them to any form of detention (serving </a:t>
            </a:r>
            <a:r>
              <a:rPr lang="en-US" dirty="0" err="1"/>
              <a:t>ones’s</a:t>
            </a:r>
            <a:r>
              <a:rPr lang="en-US" dirty="0"/>
              <a:t> order in the community) </a:t>
            </a:r>
          </a:p>
        </p:txBody>
      </p:sp>
      <p:sp>
        <p:nvSpPr>
          <p:cNvPr id="4" name="Slide Number Placeholder 3"/>
          <p:cNvSpPr>
            <a:spLocks noGrp="1"/>
          </p:cNvSpPr>
          <p:nvPr>
            <p:ph type="sldNum" sz="quarter" idx="5"/>
          </p:nvPr>
        </p:nvSpPr>
        <p:spPr/>
        <p:txBody>
          <a:bodyPr/>
          <a:lstStyle/>
          <a:p>
            <a:fld id="{08FC277A-3057-4F21-AAD1-5BD6E239B8B8}" type="slidenum">
              <a:rPr lang="en-US" smtClean="0"/>
              <a:t>16</a:t>
            </a:fld>
            <a:endParaRPr lang="en-US"/>
          </a:p>
        </p:txBody>
      </p:sp>
    </p:spTree>
    <p:extLst>
      <p:ext uri="{BB962C8B-B14F-4D97-AF65-F5344CB8AC3E}">
        <p14:creationId xmlns:p14="http://schemas.microsoft.com/office/powerpoint/2010/main" val="165183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Across the world, millions of children interact with justice systems every year.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could be victims or witnesses to a crime. They could be alleged, accused or recognized as having broken the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spc="0" normalizeH="0" baseline="0" noProof="0" dirty="0">
                <a:ln>
                  <a:noFill/>
                </a:ln>
                <a:effectLst/>
                <a:uLnTx/>
                <a:uFillTx/>
              </a:rPr>
              <a:t>Children often held in police custody, pretrial detention, imprisonment; and other custodial settings in violation of international treaties, norms and standards.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Children in conflict with the law –are guaranteed protection and fundamental human rights through several international and regional instruments concerned with child justice.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Yet, children are often held in police custody, detention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prisons and other custodial settings in violation of international treaties, norms and standards.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Devastating impact</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even one day in detention and incarceration has on a child’s physical, emotional and mental development ; to psychological, physical and sexual violence during arrest and interrogation, or while being held in police custody; at the hands of staff and adult detainees in detention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they also endure violence as a form of punishment or sentencing.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severe mental health issues, including anxiety, depression, and post-traumatic stress disorder (PTSD). acute distress, with symptoms like nightmares, withdrawal, and developmental regression being common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Convention on the Rights of the Child (CRC), they have the right to treatment that promotes their sense of dignity and worth, considers their age and aims at their reintegration into society (articles 37 and 40).</a:t>
            </a:r>
          </a:p>
          <a:p>
            <a:endParaRPr lang="en-US" dirty="0"/>
          </a:p>
        </p:txBody>
      </p:sp>
      <p:sp>
        <p:nvSpPr>
          <p:cNvPr id="4" name="Slide Number Placeholder 3"/>
          <p:cNvSpPr>
            <a:spLocks noGrp="1"/>
          </p:cNvSpPr>
          <p:nvPr>
            <p:ph type="sldNum" sz="quarter" idx="5"/>
          </p:nvPr>
        </p:nvSpPr>
        <p:spPr/>
        <p:txBody>
          <a:bodyPr/>
          <a:lstStyle/>
          <a:p>
            <a:fld id="{08FC277A-3057-4F21-AAD1-5BD6E239B8B8}" type="slidenum">
              <a:rPr lang="en-US" smtClean="0"/>
              <a:t>4</a:t>
            </a:fld>
            <a:endParaRPr lang="en-US"/>
          </a:p>
        </p:txBody>
      </p:sp>
    </p:spTree>
    <p:extLst>
      <p:ext uri="{BB962C8B-B14F-4D97-AF65-F5344CB8AC3E}">
        <p14:creationId xmlns:p14="http://schemas.microsoft.com/office/powerpoint/2010/main" val="279007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represent a unique category within the justice system, </a:t>
            </a:r>
            <a:r>
              <a:rPr lang="en-US" sz="1200" dirty="0"/>
              <a:t>unique vulnerabilities and potential of children in conflict with the law-</a:t>
            </a:r>
            <a:r>
              <a:rPr lang="en-US" dirty="0"/>
              <a:t>and a child-centered approach emphasizes their rehabilitation rather than punishment. This perspective is grounded in several principles of child development, which highlight the importance of understanding children's behavior in the context of their growth and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Investing in rehabilitation rather than punishment can lead to better long-term outcomes for children. </a:t>
            </a:r>
            <a:r>
              <a:rPr lang="en-US" sz="1800" dirty="0">
                <a:effectLst/>
                <a:latin typeface="Calibri" panose="020F0502020204030204" pitchFamily="34" charset="0"/>
                <a:ea typeface="Calibri" panose="020F0502020204030204" pitchFamily="34" charset="0"/>
                <a:cs typeface="Times New Roman" panose="02020603050405020304" pitchFamily="18" charset="0"/>
              </a:rPr>
              <a:t>Children who receive support and guidance are more likely to reintegrate successfully into society, reducing recidivism and promoting positive contributions to their communities</a:t>
            </a:r>
          </a:p>
          <a:p>
            <a:r>
              <a:rPr lang="en-US" dirty="0"/>
              <a:t>This approach prioritizes the well-being and rights of children involved in the justice system, focusing on rehabilitation rather than punishment. Here are the key reasons why this approach is advocated:</a:t>
            </a:r>
          </a:p>
        </p:txBody>
      </p:sp>
      <p:sp>
        <p:nvSpPr>
          <p:cNvPr id="4" name="Slide Number Placeholder 3"/>
          <p:cNvSpPr>
            <a:spLocks noGrp="1"/>
          </p:cNvSpPr>
          <p:nvPr>
            <p:ph type="sldNum" sz="quarter" idx="5"/>
          </p:nvPr>
        </p:nvSpPr>
        <p:spPr/>
        <p:txBody>
          <a:bodyPr/>
          <a:lstStyle/>
          <a:p>
            <a:fld id="{08FC277A-3057-4F21-AAD1-5BD6E239B8B8}" type="slidenum">
              <a:rPr lang="en-US" smtClean="0"/>
              <a:t>5</a:t>
            </a:fld>
            <a:endParaRPr lang="en-US"/>
          </a:p>
        </p:txBody>
      </p:sp>
    </p:spTree>
    <p:extLst>
      <p:ext uri="{BB962C8B-B14F-4D97-AF65-F5344CB8AC3E}">
        <p14:creationId xmlns:p14="http://schemas.microsoft.com/office/powerpoint/2010/main" val="81041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Every child has rights regardless of their background.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child's best interests must be a primary consideration in all actions concerning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Children have the inherent right to life, and states must ensure their survival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Minimum age below which children cannot be tried as criminals. The Committee on the Rights of the Child recommends this age to be no lower than 12 years, advocating for higher standards 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Calibri" panose="020F0502020204030204" pitchFamily="34" charset="0"/>
                <a:cs typeface="Calibri" panose="020F0502020204030204" pitchFamily="34" charset="0"/>
              </a:rPr>
              <a:t>and other alternatives to institutional care should be available to ensure children are dealt with a manner appropriate to their wellbeing and proportionate both to their circumstances and the offence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Calibri" panose="020F0502020204030204" pitchFamily="34" charset="0"/>
                <a:cs typeface="Calibri" panose="020F0502020204030204" pitchFamily="34" charset="0"/>
              </a:rPr>
              <a:t>consideration shall be given, where appropriate, to dealing with Juvenile offenders without resorting to formal trial by the competent authority.</a:t>
            </a:r>
            <a:r>
              <a:rPr lang="en-US" sz="120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FC277A-3057-4F21-AAD1-5BD6E239B8B8}" type="slidenum">
              <a:rPr lang="en-US" smtClean="0"/>
              <a:t>6</a:t>
            </a:fld>
            <a:endParaRPr lang="en-US"/>
          </a:p>
        </p:txBody>
      </p:sp>
    </p:spTree>
    <p:extLst>
      <p:ext uri="{BB962C8B-B14F-4D97-AF65-F5344CB8AC3E}">
        <p14:creationId xmlns:p14="http://schemas.microsoft.com/office/powerpoint/2010/main" val="167311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Zambian child justice system is guided by principles that focus on the best interests of the child, ensuring that children's rights are respected at every stage of the justice process. The main objectives include: </a:t>
            </a:r>
            <a:r>
              <a:rPr lang="en-US" b="1" dirty="0"/>
              <a:t>Diversion from the Formal Justice System</a:t>
            </a:r>
            <a:r>
              <a:rPr lang="en-US" dirty="0"/>
              <a:t>: Efforts are made to channel children away from traditional judicial proceedings, particularly for minor offenses. This is facilitated through various diversion programs that aim to address the underlying issues leading to offending behavior without resorting to detention</a:t>
            </a:r>
          </a:p>
          <a:p>
            <a:r>
              <a:rPr lang="en-US" dirty="0"/>
              <a:t>The system emphasizes repairing harm done to victims and communities, promoting accountability among young offenders through constructive measures rather than punitive ones. This approach is designed to foster rehabilitation and community reintegration, enabling children to become responsible citizens</a:t>
            </a:r>
          </a:p>
          <a:p>
            <a:r>
              <a:rPr lang="en-US" sz="1200" b="1" dirty="0"/>
              <a:t>Law Enforcement Agencies and the National Prosecution authority are the two diverting bodies and work in collaboration with the Department of Social Welfare which provides frontline assessment, intervention and support to diverting bodies and Diversion Service Providers. </a:t>
            </a:r>
          </a:p>
          <a:p>
            <a:r>
              <a:rPr lang="en-US" sz="1200" b="1" dirty="0"/>
              <a:t>The Department of Social Welfare organizes diversion, taking the responsibility for selecting the most appropriate programme or setting, and assisting the child to complete the diversionary measure successfully.</a:t>
            </a:r>
          </a:p>
          <a:p>
            <a:r>
              <a:rPr lang="en-US" sz="1200" b="1" dirty="0"/>
              <a:t>Law Enforcement officers shall consider Diversion as a measure of   first resort   for a child in conflict with the law. </a:t>
            </a:r>
          </a:p>
          <a:p>
            <a:r>
              <a:rPr lang="en-US" sz="1200" b="1" dirty="0"/>
              <a:t>The Director of Public Prosecutions (DPP) has the mandate to divert cases involving a child in conflict with law as a measure of first resort</a:t>
            </a:r>
          </a:p>
          <a:p>
            <a:endParaRPr lang="en-US" dirty="0"/>
          </a:p>
        </p:txBody>
      </p:sp>
      <p:sp>
        <p:nvSpPr>
          <p:cNvPr id="4" name="Slide Number Placeholder 3"/>
          <p:cNvSpPr>
            <a:spLocks noGrp="1"/>
          </p:cNvSpPr>
          <p:nvPr>
            <p:ph type="sldNum" sz="quarter" idx="5"/>
          </p:nvPr>
        </p:nvSpPr>
        <p:spPr/>
        <p:txBody>
          <a:bodyPr/>
          <a:lstStyle/>
          <a:p>
            <a:fld id="{08FC277A-3057-4F21-AAD1-5BD6E239B8B8}" type="slidenum">
              <a:rPr lang="en-US" smtClean="0"/>
              <a:t>7</a:t>
            </a:fld>
            <a:endParaRPr lang="en-US"/>
          </a:p>
        </p:txBody>
      </p:sp>
    </p:spTree>
    <p:extLst>
      <p:ext uri="{BB962C8B-B14F-4D97-AF65-F5344CB8AC3E}">
        <p14:creationId xmlns:p14="http://schemas.microsoft.com/office/powerpoint/2010/main" val="320925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 child’s duties to their parent, guardian, person having parental responsibility, elders, community members . </a:t>
            </a:r>
            <a:r>
              <a:rPr lang="en-US" dirty="0"/>
              <a:t>When taking into account the duty and responsibility of a child, a person shall have due regard to the age, maturity and ability of that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Old serif"/>
                <a:ea typeface="Calibri" panose="020F0502020204030204" pitchFamily="34" charset="0"/>
                <a:cs typeface="Times New Roman" panose="02020603050405020304" pitchFamily="18" charset="0"/>
              </a:rPr>
              <a:t>Deprivation of liberty of children should be a measure of last resort. </a:t>
            </a:r>
            <a:r>
              <a:rPr lang="en-US" dirty="0">
                <a:solidFill>
                  <a:schemeClr val="tx1"/>
                </a:solidFill>
                <a:latin typeface="Old serif"/>
                <a:ea typeface="Calibri" panose="020F0502020204030204" pitchFamily="34" charset="0"/>
                <a:cs typeface="Times New Roman" panose="02020603050405020304" pitchFamily="18" charset="0"/>
              </a:rPr>
              <a:t>W</a:t>
            </a:r>
            <a:r>
              <a:rPr lang="en-US" sz="1200" dirty="0">
                <a:solidFill>
                  <a:schemeClr val="tx1"/>
                </a:solidFill>
                <a:effectLst/>
                <a:latin typeface="Old serif"/>
                <a:ea typeface="Calibri" panose="020F0502020204030204" pitchFamily="34" charset="0"/>
                <a:cs typeface="Times New Roman" panose="02020603050405020304" pitchFamily="18" charset="0"/>
              </a:rPr>
              <a:t>here necessary, deprivation of liberty of a child  must be for the shortest appropriate period of time</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8FC277A-3057-4F21-AAD1-5BD6E239B8B8}" type="slidenum">
              <a:rPr lang="en-US" smtClean="0"/>
              <a:t>8</a:t>
            </a:fld>
            <a:endParaRPr lang="en-US"/>
          </a:p>
        </p:txBody>
      </p:sp>
    </p:spTree>
    <p:extLst>
      <p:ext uri="{BB962C8B-B14F-4D97-AF65-F5344CB8AC3E}">
        <p14:creationId xmlns:p14="http://schemas.microsoft.com/office/powerpoint/2010/main" val="65199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Old serif"/>
                <a:ea typeface="Calibri" panose="020F0502020204030204" pitchFamily="34" charset="0"/>
                <a:cs typeface="Times New Roman" panose="02020603050405020304" pitchFamily="18" charset="0"/>
              </a:rPr>
              <a:t>Protection from torture and deprivation of liberty; Consideration should be made for restorative justice, diversion mechanisms and alternatives to the deprivation of liberty. </a:t>
            </a:r>
          </a:p>
          <a:p>
            <a:pPr marL="0" marR="0">
              <a:spcBef>
                <a:spcPts val="0"/>
              </a:spcBef>
              <a:spcAft>
                <a:spcPts val="0"/>
              </a:spcAft>
            </a:pPr>
            <a:r>
              <a:rPr lang="en-US" sz="1200" dirty="0">
                <a:effectLst/>
                <a:latin typeface="Old serif"/>
                <a:ea typeface="Calibri" panose="020F0502020204030204" pitchFamily="34" charset="0"/>
                <a:cs typeface="Times New Roman" panose="02020603050405020304" pitchFamily="18" charset="0"/>
              </a:rPr>
              <a:t>To uphold this right, when a child is apprehended, a Police officer shall consider releasing a child on bond with reasonable bond conditions.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Old serif"/>
                <a:ea typeface="Calibri" panose="020F0502020204030204" pitchFamily="34" charset="0"/>
                <a:cs typeface="Times New Roman" panose="02020603050405020304" pitchFamily="18" charset="0"/>
              </a:rPr>
              <a:t>in cases where prosecution is deemed necessary and bond has not been granted to the child, it is crucial to expedite the processing of the docket. The prompt submission of the docket to the National Prosecution Authority ensures the child's timely appearance before the court and facilitates a speedy trial.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FC277A-3057-4F21-AAD1-5BD6E239B8B8}" type="slidenum">
              <a:rPr lang="en-US" smtClean="0"/>
              <a:t>9</a:t>
            </a:fld>
            <a:endParaRPr lang="en-US"/>
          </a:p>
        </p:txBody>
      </p:sp>
    </p:spTree>
    <p:extLst>
      <p:ext uri="{BB962C8B-B14F-4D97-AF65-F5344CB8AC3E}">
        <p14:creationId xmlns:p14="http://schemas.microsoft.com/office/powerpoint/2010/main" val="28381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Children’s Code Act, 2022 necessitated the need to amend two existing pieces of legislation on the Statute Book, namely </a:t>
            </a:r>
          </a:p>
          <a:p>
            <a:endParaRPr lang="en-US" dirty="0"/>
          </a:p>
        </p:txBody>
      </p:sp>
      <p:sp>
        <p:nvSpPr>
          <p:cNvPr id="4" name="Slide Number Placeholder 3"/>
          <p:cNvSpPr>
            <a:spLocks noGrp="1"/>
          </p:cNvSpPr>
          <p:nvPr>
            <p:ph type="sldNum" sz="quarter" idx="5"/>
          </p:nvPr>
        </p:nvSpPr>
        <p:spPr/>
        <p:txBody>
          <a:bodyPr/>
          <a:lstStyle/>
          <a:p>
            <a:fld id="{08FC277A-3057-4F21-AAD1-5BD6E239B8B8}" type="slidenum">
              <a:rPr lang="en-US" smtClean="0"/>
              <a:t>10</a:t>
            </a:fld>
            <a:endParaRPr lang="en-US"/>
          </a:p>
        </p:txBody>
      </p:sp>
    </p:spTree>
    <p:extLst>
      <p:ext uri="{BB962C8B-B14F-4D97-AF65-F5344CB8AC3E}">
        <p14:creationId xmlns:p14="http://schemas.microsoft.com/office/powerpoint/2010/main" val="189031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there is a serious danger to the child or the community, the court shall release the child on bail after giving security or accepting specified conditions.</a:t>
            </a:r>
          </a:p>
          <a:p>
            <a:r>
              <a:rPr lang="en-US" dirty="0"/>
              <a:t>If it appears to the court that a prima facie case is established, the evidence of any witness for the </a:t>
            </a:r>
            <a:r>
              <a:rPr lang="en-US" dirty="0" err="1"/>
              <a:t>defence</a:t>
            </a:r>
            <a:r>
              <a:rPr lang="en-US" dirty="0"/>
              <a:t> shall be heard and the child shall have a right to remain silent or be allowed to give evidence or make a statement.</a:t>
            </a:r>
          </a:p>
          <a:p>
            <a:pPr marL="0" indent="0">
              <a:buFont typeface="Wingdings" panose="05000000000000000000" pitchFamily="2" charset="2"/>
              <a:buNone/>
            </a:pPr>
            <a:r>
              <a:rPr lang="en-US" dirty="0"/>
              <a:t>reasonable visits from the child’s parent, guardian, legal</a:t>
            </a:r>
          </a:p>
          <a:p>
            <a:pPr marL="285750" indent="-285750">
              <a:buFont typeface="Wingdings" panose="05000000000000000000" pitchFamily="2" charset="2"/>
              <a:buChar char="§"/>
            </a:pPr>
            <a:r>
              <a:rPr lang="en-US" dirty="0"/>
              <a:t>representative, close relative of the child or the person</a:t>
            </a:r>
          </a:p>
          <a:p>
            <a:pPr marL="285750" indent="-285750">
              <a:buFont typeface="Wingdings" panose="05000000000000000000" pitchFamily="2" charset="2"/>
              <a:buChar char="§"/>
            </a:pPr>
            <a:r>
              <a:rPr lang="en-US" dirty="0"/>
              <a:t>having parental responsibility for the child; and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FC277A-3057-4F21-AAD1-5BD6E239B8B8}" type="slidenum">
              <a:rPr lang="en-US" smtClean="0"/>
              <a:t>12</a:t>
            </a:fld>
            <a:endParaRPr lang="en-US"/>
          </a:p>
        </p:txBody>
      </p:sp>
    </p:spTree>
    <p:extLst>
      <p:ext uri="{BB962C8B-B14F-4D97-AF65-F5344CB8AC3E}">
        <p14:creationId xmlns:p14="http://schemas.microsoft.com/office/powerpoint/2010/main" val="260054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BC81-40E0-4A8E-908E-C617241831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5F223C-81B6-4CD6-B680-2C574C574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D69BAB-C3B9-4983-A7B7-FD8EE844CAF7}"/>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5" name="Footer Placeholder 4">
            <a:extLst>
              <a:ext uri="{FF2B5EF4-FFF2-40B4-BE49-F238E27FC236}">
                <a16:creationId xmlns:a16="http://schemas.microsoft.com/office/drawing/2014/main" id="{1BDED88F-1BF5-433B-A730-B6A19B317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0D783-8335-491E-8EE4-FC5BE98B7EE4}"/>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76098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3FCE-3A79-493E-A21C-7053DDFB3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B16D8C-CB94-471E-A8D4-3ADE666C24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B3FBB-8EFD-4B5C-B7A3-FB6045FF9411}"/>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5" name="Footer Placeholder 4">
            <a:extLst>
              <a:ext uri="{FF2B5EF4-FFF2-40B4-BE49-F238E27FC236}">
                <a16:creationId xmlns:a16="http://schemas.microsoft.com/office/drawing/2014/main" id="{9EFDBBC5-748A-4D74-B6F8-9BD02FAB8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077D7-EB58-4D12-AFEC-E76EF2589777}"/>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83640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0AEF08-3E0B-4F38-B9DE-E8BCFEAD25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9C376-F8A5-4768-AB2D-579DF8A18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705E9-4E4B-4027-9106-17AD056FAEEA}"/>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5" name="Footer Placeholder 4">
            <a:extLst>
              <a:ext uri="{FF2B5EF4-FFF2-40B4-BE49-F238E27FC236}">
                <a16:creationId xmlns:a16="http://schemas.microsoft.com/office/drawing/2014/main" id="{75A59670-E017-4C41-8BBC-C0437C44A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51186-284C-40A0-A6B8-FCCC22CA632F}"/>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522376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1386100" y="2268300"/>
            <a:ext cx="6123200" cy="237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Clr>
                <a:srgbClr val="434343"/>
              </a:buClr>
              <a:buSzPts val="4800"/>
              <a:buNone/>
              <a:defRPr sz="6400">
                <a:solidFill>
                  <a:srgbClr val="434343"/>
                </a:solidFill>
              </a:defRPr>
            </a:lvl2pPr>
            <a:lvl3pPr lvl="2" rtl="0">
              <a:spcBef>
                <a:spcPts val="0"/>
              </a:spcBef>
              <a:spcAft>
                <a:spcPts val="0"/>
              </a:spcAft>
              <a:buClr>
                <a:srgbClr val="434343"/>
              </a:buClr>
              <a:buSzPts val="4800"/>
              <a:buNone/>
              <a:defRPr sz="6400">
                <a:solidFill>
                  <a:srgbClr val="434343"/>
                </a:solidFill>
              </a:defRPr>
            </a:lvl3pPr>
            <a:lvl4pPr lvl="3" rtl="0">
              <a:spcBef>
                <a:spcPts val="0"/>
              </a:spcBef>
              <a:spcAft>
                <a:spcPts val="0"/>
              </a:spcAft>
              <a:buClr>
                <a:srgbClr val="434343"/>
              </a:buClr>
              <a:buSzPts val="4800"/>
              <a:buNone/>
              <a:defRPr sz="6400">
                <a:solidFill>
                  <a:srgbClr val="434343"/>
                </a:solidFill>
              </a:defRPr>
            </a:lvl4pPr>
            <a:lvl5pPr lvl="4" rtl="0">
              <a:spcBef>
                <a:spcPts val="0"/>
              </a:spcBef>
              <a:spcAft>
                <a:spcPts val="0"/>
              </a:spcAft>
              <a:buClr>
                <a:srgbClr val="434343"/>
              </a:buClr>
              <a:buSzPts val="4800"/>
              <a:buNone/>
              <a:defRPr sz="6400">
                <a:solidFill>
                  <a:srgbClr val="434343"/>
                </a:solidFill>
              </a:defRPr>
            </a:lvl5pPr>
            <a:lvl6pPr lvl="5" rtl="0">
              <a:spcBef>
                <a:spcPts val="0"/>
              </a:spcBef>
              <a:spcAft>
                <a:spcPts val="0"/>
              </a:spcAft>
              <a:buClr>
                <a:srgbClr val="434343"/>
              </a:buClr>
              <a:buSzPts val="4800"/>
              <a:buNone/>
              <a:defRPr sz="6400">
                <a:solidFill>
                  <a:srgbClr val="434343"/>
                </a:solidFill>
              </a:defRPr>
            </a:lvl6pPr>
            <a:lvl7pPr lvl="6" rtl="0">
              <a:spcBef>
                <a:spcPts val="0"/>
              </a:spcBef>
              <a:spcAft>
                <a:spcPts val="0"/>
              </a:spcAft>
              <a:buClr>
                <a:srgbClr val="434343"/>
              </a:buClr>
              <a:buSzPts val="4800"/>
              <a:buNone/>
              <a:defRPr sz="6400">
                <a:solidFill>
                  <a:srgbClr val="434343"/>
                </a:solidFill>
              </a:defRPr>
            </a:lvl7pPr>
            <a:lvl8pPr lvl="7" rtl="0">
              <a:spcBef>
                <a:spcPts val="0"/>
              </a:spcBef>
              <a:spcAft>
                <a:spcPts val="0"/>
              </a:spcAft>
              <a:buClr>
                <a:srgbClr val="434343"/>
              </a:buClr>
              <a:buSzPts val="4800"/>
              <a:buNone/>
              <a:defRPr sz="6400">
                <a:solidFill>
                  <a:srgbClr val="434343"/>
                </a:solidFill>
              </a:defRPr>
            </a:lvl8pPr>
            <a:lvl9pPr lvl="8" rtl="0">
              <a:spcBef>
                <a:spcPts val="0"/>
              </a:spcBef>
              <a:spcAft>
                <a:spcPts val="0"/>
              </a:spcAft>
              <a:buClr>
                <a:srgbClr val="434343"/>
              </a:buClr>
              <a:buSzPts val="4800"/>
              <a:buNone/>
              <a:defRPr sz="6400">
                <a:solidFill>
                  <a:srgbClr val="434343"/>
                </a:solidFill>
              </a:defRPr>
            </a:lvl9pPr>
          </a:lstStyle>
          <a:p>
            <a:endParaRPr/>
          </a:p>
        </p:txBody>
      </p:sp>
      <p:sp>
        <p:nvSpPr>
          <p:cNvPr id="55" name="Google Shape;55;p14"/>
          <p:cNvSpPr txBox="1">
            <a:spLocks noGrp="1"/>
          </p:cNvSpPr>
          <p:nvPr>
            <p:ph type="subTitle" idx="1"/>
          </p:nvPr>
        </p:nvSpPr>
        <p:spPr>
          <a:xfrm>
            <a:off x="1386100" y="4275200"/>
            <a:ext cx="3202800" cy="95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3733">
                <a:solidFill>
                  <a:srgbClr val="434343"/>
                </a:solidFill>
              </a:defRPr>
            </a:lvl2pPr>
            <a:lvl3pPr lvl="2" rtl="0">
              <a:lnSpc>
                <a:spcPct val="100000"/>
              </a:lnSpc>
              <a:spcBef>
                <a:spcPts val="0"/>
              </a:spcBef>
              <a:spcAft>
                <a:spcPts val="0"/>
              </a:spcAft>
              <a:buClr>
                <a:srgbClr val="434343"/>
              </a:buClr>
              <a:buSzPts val="2800"/>
              <a:buNone/>
              <a:defRPr sz="3733">
                <a:solidFill>
                  <a:srgbClr val="434343"/>
                </a:solidFill>
              </a:defRPr>
            </a:lvl3pPr>
            <a:lvl4pPr lvl="3" rtl="0">
              <a:lnSpc>
                <a:spcPct val="100000"/>
              </a:lnSpc>
              <a:spcBef>
                <a:spcPts val="0"/>
              </a:spcBef>
              <a:spcAft>
                <a:spcPts val="0"/>
              </a:spcAft>
              <a:buClr>
                <a:srgbClr val="434343"/>
              </a:buClr>
              <a:buSzPts val="2800"/>
              <a:buNone/>
              <a:defRPr sz="3733">
                <a:solidFill>
                  <a:srgbClr val="434343"/>
                </a:solidFill>
              </a:defRPr>
            </a:lvl4pPr>
            <a:lvl5pPr lvl="4" rtl="0">
              <a:lnSpc>
                <a:spcPct val="100000"/>
              </a:lnSpc>
              <a:spcBef>
                <a:spcPts val="0"/>
              </a:spcBef>
              <a:spcAft>
                <a:spcPts val="0"/>
              </a:spcAft>
              <a:buClr>
                <a:srgbClr val="434343"/>
              </a:buClr>
              <a:buSzPts val="2800"/>
              <a:buNone/>
              <a:defRPr sz="3733">
                <a:solidFill>
                  <a:srgbClr val="434343"/>
                </a:solidFill>
              </a:defRPr>
            </a:lvl5pPr>
            <a:lvl6pPr lvl="5" rtl="0">
              <a:lnSpc>
                <a:spcPct val="100000"/>
              </a:lnSpc>
              <a:spcBef>
                <a:spcPts val="0"/>
              </a:spcBef>
              <a:spcAft>
                <a:spcPts val="0"/>
              </a:spcAft>
              <a:buClr>
                <a:srgbClr val="434343"/>
              </a:buClr>
              <a:buSzPts val="2800"/>
              <a:buNone/>
              <a:defRPr sz="3733">
                <a:solidFill>
                  <a:srgbClr val="434343"/>
                </a:solidFill>
              </a:defRPr>
            </a:lvl6pPr>
            <a:lvl7pPr lvl="6" rtl="0">
              <a:lnSpc>
                <a:spcPct val="100000"/>
              </a:lnSpc>
              <a:spcBef>
                <a:spcPts val="0"/>
              </a:spcBef>
              <a:spcAft>
                <a:spcPts val="0"/>
              </a:spcAft>
              <a:buClr>
                <a:srgbClr val="434343"/>
              </a:buClr>
              <a:buSzPts val="2800"/>
              <a:buNone/>
              <a:defRPr sz="3733">
                <a:solidFill>
                  <a:srgbClr val="434343"/>
                </a:solidFill>
              </a:defRPr>
            </a:lvl7pPr>
            <a:lvl8pPr lvl="7" rtl="0">
              <a:lnSpc>
                <a:spcPct val="100000"/>
              </a:lnSpc>
              <a:spcBef>
                <a:spcPts val="0"/>
              </a:spcBef>
              <a:spcAft>
                <a:spcPts val="0"/>
              </a:spcAft>
              <a:buClr>
                <a:srgbClr val="434343"/>
              </a:buClr>
              <a:buSzPts val="2800"/>
              <a:buNone/>
              <a:defRPr sz="3733">
                <a:solidFill>
                  <a:srgbClr val="434343"/>
                </a:solidFill>
              </a:defRPr>
            </a:lvl8pPr>
            <a:lvl9pPr lvl="8" rtl="0">
              <a:lnSpc>
                <a:spcPct val="100000"/>
              </a:lnSpc>
              <a:spcBef>
                <a:spcPts val="0"/>
              </a:spcBef>
              <a:spcAft>
                <a:spcPts val="0"/>
              </a:spcAft>
              <a:buClr>
                <a:srgbClr val="434343"/>
              </a:buClr>
              <a:buSzPts val="2800"/>
              <a:buNone/>
              <a:defRPr sz="3733">
                <a:solidFill>
                  <a:srgbClr val="434343"/>
                </a:solidFill>
              </a:defRPr>
            </a:lvl9pPr>
          </a:lstStyle>
          <a:p>
            <a:endParaRPr/>
          </a:p>
        </p:txBody>
      </p:sp>
    </p:spTree>
    <p:extLst>
      <p:ext uri="{BB962C8B-B14F-4D97-AF65-F5344CB8AC3E}">
        <p14:creationId xmlns:p14="http://schemas.microsoft.com/office/powerpoint/2010/main" val="265135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BFF3-1E0D-4C06-9E2C-EB2E861E7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244B2-6E5F-49C9-A1F7-0388C9F39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DC2E6-BEE1-4AE3-9CEB-8C22C7DE987A}"/>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5" name="Footer Placeholder 4">
            <a:extLst>
              <a:ext uri="{FF2B5EF4-FFF2-40B4-BE49-F238E27FC236}">
                <a16:creationId xmlns:a16="http://schemas.microsoft.com/office/drawing/2014/main" id="{C936FD58-9CE2-43E1-9441-67D450E8A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ABF22-C97A-4F5B-9A59-49C2BD5DB358}"/>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32886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AD23-50E9-41E9-9394-419D594C5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082283-6740-46D1-832F-91710CACC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C927AA-CC0F-464A-B879-3C53B0D1EAF3}"/>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5" name="Footer Placeholder 4">
            <a:extLst>
              <a:ext uri="{FF2B5EF4-FFF2-40B4-BE49-F238E27FC236}">
                <a16:creationId xmlns:a16="http://schemas.microsoft.com/office/drawing/2014/main" id="{04A177EB-46F2-4FD4-994F-72824DC64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F7816-EFD1-4221-B995-16E4A7B9F19A}"/>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376890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DADE-7621-4999-B246-A5120BAFF1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C771A-0313-4676-819B-A8DE7D7B6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8249CD-E5B6-4C71-90D9-A6C2D83C3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FD922-D1E1-4E6D-A367-60AE42738BE6}"/>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6" name="Footer Placeholder 5">
            <a:extLst>
              <a:ext uri="{FF2B5EF4-FFF2-40B4-BE49-F238E27FC236}">
                <a16:creationId xmlns:a16="http://schemas.microsoft.com/office/drawing/2014/main" id="{CF7D37DC-936B-4F79-B449-BA8AA80B2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A8299-6309-4369-AFE8-102D7275A798}"/>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79090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9EE2-99FB-444A-B7CC-9FE4C2997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5220-4DAB-4591-A255-CB47CDB3D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7579A-C892-4740-BCB8-63CF78CBD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CAF83-BED4-4A25-B5E2-0386AC168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6BDA48-2975-47A2-9CEF-CBB72D2E1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6D5541-FA9B-40E1-8D11-DB3247D247C3}"/>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8" name="Footer Placeholder 7">
            <a:extLst>
              <a:ext uri="{FF2B5EF4-FFF2-40B4-BE49-F238E27FC236}">
                <a16:creationId xmlns:a16="http://schemas.microsoft.com/office/drawing/2014/main" id="{3F515C00-E005-4EDD-987C-C13FFD684F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6149FA-9564-435B-8CD2-79C118088C65}"/>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21524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C4A6-0B65-4CE6-B7CE-2A40A9640F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9C6A2-6EF3-4CDB-A33A-89404B59A0AE}"/>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4" name="Footer Placeholder 3">
            <a:extLst>
              <a:ext uri="{FF2B5EF4-FFF2-40B4-BE49-F238E27FC236}">
                <a16:creationId xmlns:a16="http://schemas.microsoft.com/office/drawing/2014/main" id="{725524AB-2C6D-41D7-8E2B-A50D2B7C91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A24E3-FD34-4765-9D7E-9048DDB36445}"/>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177182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107C8-F457-4A63-BCA6-62FB9011BE2D}"/>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3" name="Footer Placeholder 2">
            <a:extLst>
              <a:ext uri="{FF2B5EF4-FFF2-40B4-BE49-F238E27FC236}">
                <a16:creationId xmlns:a16="http://schemas.microsoft.com/office/drawing/2014/main" id="{CA405D97-AD48-4E82-BFB1-3E76CCD3A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29D48-7280-4AF3-938E-9BA1C6214CCE}"/>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194928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57B0-1558-43D2-92D7-A783B10F0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BED6B0-CBDE-4F49-B48F-29241202A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1BC4C3-A525-4744-98ED-98B3646E7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2C1A9-2A5D-458A-8E64-2E58B011EE47}"/>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6" name="Footer Placeholder 5">
            <a:extLst>
              <a:ext uri="{FF2B5EF4-FFF2-40B4-BE49-F238E27FC236}">
                <a16:creationId xmlns:a16="http://schemas.microsoft.com/office/drawing/2014/main" id="{021057A7-615F-441E-87DA-F3EB5401A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44AF2-735A-4B75-A0D5-AAA0E77ADD9A}"/>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307218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82A8-28C3-4432-9E26-F30D1E55F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51988C-E0BE-4282-97B2-D53712731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921718-5969-4FA1-809F-31CEF2E83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D075F-485D-4EAD-9B70-F5C6F872440C}"/>
              </a:ext>
            </a:extLst>
          </p:cNvPr>
          <p:cNvSpPr>
            <a:spLocks noGrp="1"/>
          </p:cNvSpPr>
          <p:nvPr>
            <p:ph type="dt" sz="half" idx="10"/>
          </p:nvPr>
        </p:nvSpPr>
        <p:spPr/>
        <p:txBody>
          <a:bodyPr/>
          <a:lstStyle/>
          <a:p>
            <a:fld id="{96FB5376-5510-4F0D-B715-D0BE646A1F89}" type="datetimeFigureOut">
              <a:rPr lang="en-US" smtClean="0"/>
              <a:t>9/18/2024</a:t>
            </a:fld>
            <a:endParaRPr lang="en-US"/>
          </a:p>
        </p:txBody>
      </p:sp>
      <p:sp>
        <p:nvSpPr>
          <p:cNvPr id="6" name="Footer Placeholder 5">
            <a:extLst>
              <a:ext uri="{FF2B5EF4-FFF2-40B4-BE49-F238E27FC236}">
                <a16:creationId xmlns:a16="http://schemas.microsoft.com/office/drawing/2014/main" id="{DF3A20B8-CEDB-431D-8133-719FE71D6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1A203-3CC9-4D1E-AB11-3AB5AEF06843}"/>
              </a:ext>
            </a:extLst>
          </p:cNvPr>
          <p:cNvSpPr>
            <a:spLocks noGrp="1"/>
          </p:cNvSpPr>
          <p:nvPr>
            <p:ph type="sldNum" sz="quarter" idx="12"/>
          </p:nvPr>
        </p:nvSpPr>
        <p:spPr/>
        <p:txBody>
          <a:bodyPr/>
          <a:lstStyle/>
          <a:p>
            <a:fld id="{0B81842B-8EA5-4BC1-AAB2-1D3FC106F05B}" type="slidenum">
              <a:rPr lang="en-US" smtClean="0"/>
              <a:t>‹#›</a:t>
            </a:fld>
            <a:endParaRPr lang="en-US"/>
          </a:p>
        </p:txBody>
      </p:sp>
    </p:spTree>
    <p:extLst>
      <p:ext uri="{BB962C8B-B14F-4D97-AF65-F5344CB8AC3E}">
        <p14:creationId xmlns:p14="http://schemas.microsoft.com/office/powerpoint/2010/main" val="268994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2D7B46-CB1A-45D0-883A-CE05C604B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A5DEF-8418-41F0-A9CB-79AA22767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EE0F4-CB51-484C-96B5-3D1DDDA59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B5376-5510-4F0D-B715-D0BE646A1F89}" type="datetimeFigureOut">
              <a:rPr lang="en-US" smtClean="0"/>
              <a:t>9/18/2024</a:t>
            </a:fld>
            <a:endParaRPr lang="en-US"/>
          </a:p>
        </p:txBody>
      </p:sp>
      <p:sp>
        <p:nvSpPr>
          <p:cNvPr id="5" name="Footer Placeholder 4">
            <a:extLst>
              <a:ext uri="{FF2B5EF4-FFF2-40B4-BE49-F238E27FC236}">
                <a16:creationId xmlns:a16="http://schemas.microsoft.com/office/drawing/2014/main" id="{2F309044-E683-4006-90E1-E6B603B70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F0380B-B37D-41FA-A164-665FAE87B7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1842B-8EA5-4BC1-AAB2-1D3FC106F05B}" type="slidenum">
              <a:rPr lang="en-US" smtClean="0"/>
              <a:t>‹#›</a:t>
            </a:fld>
            <a:endParaRPr lang="en-US"/>
          </a:p>
        </p:txBody>
      </p:sp>
    </p:spTree>
    <p:extLst>
      <p:ext uri="{BB962C8B-B14F-4D97-AF65-F5344CB8AC3E}">
        <p14:creationId xmlns:p14="http://schemas.microsoft.com/office/powerpoint/2010/main" val="3664820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7" name="Picture Placeholder 2">
            <a:extLst>
              <a:ext uri="{FF2B5EF4-FFF2-40B4-BE49-F238E27FC236}">
                <a16:creationId xmlns:a16="http://schemas.microsoft.com/office/drawing/2014/main" id="{889E4BDA-E1DA-456D-8DB4-23EC4FAD02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125" t="9091" r="24238"/>
          <a:stretch/>
        </p:blipFill>
        <p:spPr>
          <a:xfrm>
            <a:off x="5677826" y="1"/>
            <a:ext cx="6501384" cy="58046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5" name="Google Shape;165;p34"/>
          <p:cNvSpPr/>
          <p:nvPr/>
        </p:nvSpPr>
        <p:spPr>
          <a:xfrm rot="5400000">
            <a:off x="2125677" y="-503190"/>
            <a:ext cx="5098513" cy="751717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2400"/>
          </a:p>
        </p:txBody>
      </p:sp>
      <p:sp>
        <p:nvSpPr>
          <p:cNvPr id="166" name="Google Shape;166;p34"/>
          <p:cNvSpPr txBox="1">
            <a:spLocks noGrp="1"/>
          </p:cNvSpPr>
          <p:nvPr>
            <p:ph type="subTitle" idx="1"/>
          </p:nvPr>
        </p:nvSpPr>
        <p:spPr>
          <a:xfrm>
            <a:off x="-552398" y="5320812"/>
            <a:ext cx="10533509" cy="1998418"/>
          </a:xfrm>
          <a:prstGeom prst="rect">
            <a:avLst/>
          </a:prstGeom>
          <a:ln>
            <a:noFill/>
          </a:ln>
          <a:effectLst/>
          <a:scene3d>
            <a:camera prst="orthographicFront">
              <a:rot lat="0" lon="0" rev="0"/>
            </a:camera>
            <a:lightRig rig="contrasting" dir="t">
              <a:rot lat="0" lon="0" rev="7800000"/>
            </a:lightRig>
          </a:scene3d>
          <a:sp3d>
            <a:bevelT w="139700" h="139700"/>
          </a:sp3d>
        </p:spPr>
        <p:txBody>
          <a:bodyPr spcFirstLastPara="1" vert="horz" wrap="square" lIns="121900" tIns="121900" rIns="121900" bIns="121900" rtlCol="0" anchor="b" anchorCtr="0">
            <a:noAutofit/>
            <a:scene3d>
              <a:camera prst="orthographicFront"/>
              <a:lightRig rig="harsh" dir="t"/>
            </a:scene3d>
            <a:sp3d extrusionH="57150" prstMaterial="matte">
              <a:bevelT w="63500" h="12700" prst="angle"/>
              <a:contourClr>
                <a:schemeClr val="bg1">
                  <a:lumMod val="65000"/>
                </a:schemeClr>
              </a:contourClr>
            </a:sp3d>
          </a:bodyPr>
          <a:lstStyle/>
          <a:p>
            <a:pPr marL="0" indent="0"/>
            <a:endParaRPr lang="en-US" sz="2800" b="1"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endParaRPr>
          </a:p>
          <a:p>
            <a:pPr marL="0" indent="0"/>
            <a:endParaRPr lang="en-US" b="1"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endParaRPr>
          </a:p>
          <a:p>
            <a:pPr marL="0" indent="0"/>
            <a:endParaRPr lang="en-US" sz="2800" b="1"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r>
              <a:rPr lang="en-US" sz="2800" b="1" dirty="0">
                <a:ln/>
                <a:solidFill>
                  <a:schemeClr val="tx2">
                    <a:lumMod val="50000"/>
                  </a:schemeClr>
                </a:soli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Presented by </a:t>
            </a:r>
          </a:p>
          <a:p>
            <a:pPr marL="0" indent="0" algn="ctr"/>
            <a:r>
              <a:rPr lang="en-US" sz="2800" b="1" dirty="0">
                <a:ln/>
                <a:solidFill>
                  <a:schemeClr val="tx2">
                    <a:lumMod val="50000"/>
                  </a:schemeClr>
                </a:soli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Nandipha </a:t>
            </a:r>
            <a:r>
              <a:rPr lang="en-US" sz="2800" b="1" dirty="0" err="1">
                <a:ln/>
                <a:solidFill>
                  <a:schemeClr val="tx2">
                    <a:lumMod val="50000"/>
                  </a:schemeClr>
                </a:soli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Ngulube</a:t>
            </a:r>
            <a:r>
              <a:rPr lang="en-US" sz="2800" b="1" dirty="0">
                <a:ln/>
                <a:solidFill>
                  <a:schemeClr val="tx2">
                    <a:lumMod val="50000"/>
                  </a:schemeClr>
                </a:soli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t>-Chikobo</a:t>
            </a:r>
            <a:br>
              <a:rPr lang="en-US" sz="2800" b="1" dirty="0">
                <a:ln/>
                <a:solidFill>
                  <a:schemeClr val="tx2">
                    <a:lumMod val="50000"/>
                  </a:schemeClr>
                </a:solidFill>
                <a:effectLst>
                  <a:outerShdw blurRad="50800" dist="38100" dir="2700000" algn="tl" rotWithShape="0">
                    <a:prstClr val="black">
                      <a:alpha val="40000"/>
                    </a:prst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ln/>
                <a:solidFill>
                  <a:schemeClr val="tx2">
                    <a:lumMod val="50000"/>
                  </a:schemeClr>
                </a:solidFill>
                <a:effectLst>
                  <a:outerShdw blurRad="50800" dist="38100" dir="2700000" algn="tl" rotWithShape="0">
                    <a:prstClr val="black">
                      <a:alpha val="40000"/>
                    </a:prstClr>
                  </a:outerShdw>
                </a:effectLst>
                <a:latin typeface="Calibri" panose="020F0502020204030204" pitchFamily="34" charset="0"/>
              </a:rPr>
              <a:t>THE NATIONAL INAUGURAL PROSECTOR’S CONFERENCE</a:t>
            </a:r>
          </a:p>
          <a:p>
            <a:pPr marL="0" indent="0" algn="ctr"/>
            <a:r>
              <a:rPr lang="en-US" sz="2800" b="1" dirty="0">
                <a:ln/>
                <a:solidFill>
                  <a:schemeClr val="tx2">
                    <a:lumMod val="50000"/>
                  </a:schemeClr>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18th September, 2024</a:t>
            </a:r>
            <a:br>
              <a:rPr lang="en-US"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br>
            <a:endParaRPr lang="en-US" b="1" dirty="0">
              <a:ln/>
              <a:solidFill>
                <a:schemeClr val="accent3"/>
              </a:solidFill>
              <a:latin typeface="Calibri" panose="020F0502020204030204" pitchFamily="34" charset="0"/>
            </a:endParaRPr>
          </a:p>
          <a:p>
            <a:pPr marL="0" indent="0" algn="ctr"/>
            <a:endParaRPr b="1" dirty="0">
              <a:ln/>
              <a:solidFill>
                <a:schemeClr val="accent3"/>
              </a:solidFill>
              <a:latin typeface="Arial"/>
              <a:ea typeface="Arial"/>
              <a:cs typeface="Arial"/>
              <a:sym typeface="Arial"/>
            </a:endParaRPr>
          </a:p>
        </p:txBody>
      </p:sp>
      <p:sp>
        <p:nvSpPr>
          <p:cNvPr id="167" name="Google Shape;167;p34"/>
          <p:cNvSpPr txBox="1">
            <a:spLocks noGrp="1"/>
          </p:cNvSpPr>
          <p:nvPr>
            <p:ph type="ctrTitle"/>
          </p:nvPr>
        </p:nvSpPr>
        <p:spPr>
          <a:xfrm>
            <a:off x="1386100" y="1541930"/>
            <a:ext cx="6123200" cy="2474258"/>
          </a:xfrm>
          <a:prstGeom prst="rect">
            <a:avLst/>
          </a:prstGeom>
        </p:spPr>
        <p:txBody>
          <a:bodyPr spcFirstLastPara="1" vert="horz" wrap="square" lIns="121900" tIns="121900" rIns="121900" bIns="121900" rtlCol="0" anchor="b" anchorCtr="0">
            <a:noAutofit/>
          </a:bodyPr>
          <a:lstStyle/>
          <a:p>
            <a:pPr algn="ctr"/>
            <a:r>
              <a:rPr lang="en-US" sz="3200" dirty="0">
                <a:effectLst/>
                <a:latin typeface="Stencil" panose="040409050D0802020404" pitchFamily="82" charset="0"/>
                <a:ea typeface="Times New Roman" panose="02020603050405020304" pitchFamily="18" charset="0"/>
                <a:cs typeface="Times New Roman" panose="02020603050405020304" pitchFamily="18" charset="0"/>
              </a:rPr>
              <a:t>EFFECTIVE Management of Children in Conflict with the Law</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Insights from the Children’s Code Act No. 12 of 2022</a:t>
            </a:r>
            <a:endParaRPr sz="3200" dirty="0">
              <a:solidFill>
                <a:schemeClr val="lt1"/>
              </a:solidFill>
              <a:latin typeface="Arial"/>
              <a:ea typeface="Arial"/>
              <a:cs typeface="Arial"/>
              <a:sym typeface="Arial"/>
            </a:endParaRPr>
          </a:p>
        </p:txBody>
      </p:sp>
      <p:sp>
        <p:nvSpPr>
          <p:cNvPr id="168" name="Google Shape;168;p34"/>
          <p:cNvSpPr/>
          <p:nvPr/>
        </p:nvSpPr>
        <p:spPr>
          <a:xfrm rot="-5400000" flipH="1">
            <a:off x="9805600" y="3222067"/>
            <a:ext cx="4478400" cy="294800"/>
          </a:xfrm>
          <a:prstGeom prst="rect">
            <a:avLst/>
          </a:prstGeom>
          <a:solidFill>
            <a:srgbClr val="1579DD">
              <a:alpha val="72960"/>
            </a:srgbClr>
          </a:solidFill>
          <a:ln>
            <a:noFill/>
          </a:ln>
        </p:spPr>
        <p:txBody>
          <a:bodyPr spcFirstLastPara="1" wrap="square" lIns="121900" tIns="121900" rIns="121900" bIns="121900" anchor="ctr" anchorCtr="0">
            <a:noAutofit/>
          </a:bodyPr>
          <a:lstStyle/>
          <a:p>
            <a:endParaRPr sz="2400"/>
          </a:p>
        </p:txBody>
      </p:sp>
      <p:pic>
        <p:nvPicPr>
          <p:cNvPr id="8" name="Picture 7">
            <a:extLst>
              <a:ext uri="{FF2B5EF4-FFF2-40B4-BE49-F238E27FC236}">
                <a16:creationId xmlns:a16="http://schemas.microsoft.com/office/drawing/2014/main" id="{1D8A6F1F-62F4-4C3D-B562-7163C7733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811" y="4859580"/>
            <a:ext cx="2133399" cy="19984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E9FA-B1BD-4307-822B-5DBFDCA79FD9}"/>
              </a:ext>
            </a:extLst>
          </p:cNvPr>
          <p:cNvSpPr>
            <a:spLocks noGrp="1"/>
          </p:cNvSpPr>
          <p:nvPr>
            <p:ph type="title"/>
          </p:nvPr>
        </p:nvSpPr>
        <p:spPr>
          <a:xfrm>
            <a:off x="838200" y="365125"/>
            <a:ext cx="10515600" cy="987425"/>
          </a:xfrm>
        </p:spPr>
        <p:txBody>
          <a:bodyPr>
            <a:noAutofit/>
          </a:bodyPr>
          <a:lstStyle/>
          <a:p>
            <a:r>
              <a:rPr lang="en-US" sz="3600" dirty="0">
                <a:latin typeface="Stencil" panose="040409050D0802020404" pitchFamily="82" charset="0"/>
              </a:rPr>
              <a:t>CONSEQUENTIAL LEGISLATIVE CHANGES</a:t>
            </a:r>
            <a:br>
              <a:rPr lang="en-US" sz="3600" dirty="0">
                <a:latin typeface="Stencil" panose="040409050D0802020404" pitchFamily="82" charset="0"/>
              </a:rPr>
            </a:br>
            <a:endParaRPr lang="en-US" sz="3600" dirty="0">
              <a:latin typeface="Stencil" panose="040409050D0802020404" pitchFamily="82" charset="0"/>
            </a:endParaRPr>
          </a:p>
        </p:txBody>
      </p:sp>
      <p:sp>
        <p:nvSpPr>
          <p:cNvPr id="3" name="Content Placeholder 2">
            <a:extLst>
              <a:ext uri="{FF2B5EF4-FFF2-40B4-BE49-F238E27FC236}">
                <a16:creationId xmlns:a16="http://schemas.microsoft.com/office/drawing/2014/main" id="{ECFB15EB-089B-45DE-A2AF-90AE8A3DD62C}"/>
              </a:ext>
            </a:extLst>
          </p:cNvPr>
          <p:cNvSpPr>
            <a:spLocks noGrp="1"/>
          </p:cNvSpPr>
          <p:nvPr>
            <p:ph idx="1"/>
          </p:nvPr>
        </p:nvSpPr>
        <p:spPr>
          <a:xfrm>
            <a:off x="475129" y="1246094"/>
            <a:ext cx="11322423" cy="5378824"/>
          </a:xfrm>
        </p:spPr>
        <p:txBody>
          <a:bodyPr>
            <a:normAutofit/>
          </a:bodyPr>
          <a:lstStyle/>
          <a:p>
            <a:pPr marL="0" indent="0">
              <a:buNone/>
            </a:pPr>
            <a:endParaRPr lang="en-US" sz="2000" dirty="0"/>
          </a:p>
        </p:txBody>
      </p:sp>
      <p:sp>
        <p:nvSpPr>
          <p:cNvPr id="5" name="Rectangle: Folded Corner 4">
            <a:extLst>
              <a:ext uri="{FF2B5EF4-FFF2-40B4-BE49-F238E27FC236}">
                <a16:creationId xmlns:a16="http://schemas.microsoft.com/office/drawing/2014/main" id="{BF176EFF-A1B4-47BD-B41E-DA8D41F61FC9}"/>
              </a:ext>
            </a:extLst>
          </p:cNvPr>
          <p:cNvSpPr/>
          <p:nvPr/>
        </p:nvSpPr>
        <p:spPr>
          <a:xfrm>
            <a:off x="475128" y="1246094"/>
            <a:ext cx="4693219" cy="5378823"/>
          </a:xfrm>
          <a:prstGeom prst="foldedCorner">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endParaRPr lang="en-US" sz="2000" dirty="0">
              <a:solidFill>
                <a:schemeClr val="tx1"/>
              </a:solidFill>
            </a:endParaRPr>
          </a:p>
          <a:p>
            <a:pPr marL="0" indent="0">
              <a:buNone/>
            </a:pPr>
            <a:endParaRPr lang="en-US" sz="2500" dirty="0">
              <a:solidFill>
                <a:schemeClr val="tx1"/>
              </a:solidFill>
            </a:endParaRPr>
          </a:p>
          <a:p>
            <a:pPr marL="0" indent="0">
              <a:buNone/>
            </a:pPr>
            <a:endParaRPr lang="en-US" sz="2500" dirty="0">
              <a:solidFill>
                <a:schemeClr val="tx1"/>
              </a:solidFill>
            </a:endParaRPr>
          </a:p>
          <a:p>
            <a:pPr marL="0" indent="0">
              <a:buNone/>
            </a:pPr>
            <a:endParaRPr lang="en-US" sz="2500" dirty="0">
              <a:solidFill>
                <a:schemeClr val="tx1"/>
              </a:solidFill>
            </a:endParaRPr>
          </a:p>
          <a:p>
            <a:pPr marL="0" indent="0">
              <a:buNone/>
            </a:pPr>
            <a:endParaRPr lang="en-US" sz="2500" dirty="0">
              <a:solidFill>
                <a:schemeClr val="tx1"/>
              </a:solidFill>
            </a:endParaRPr>
          </a:p>
          <a:p>
            <a:pPr marL="0" indent="0">
              <a:buNone/>
            </a:pPr>
            <a:r>
              <a:rPr lang="en-US" sz="2500" b="1" dirty="0">
                <a:solidFill>
                  <a:schemeClr val="tx1"/>
                </a:solidFill>
              </a:rPr>
              <a:t>The Penal Code (Amendment) Act No. 13 of 2022</a:t>
            </a:r>
            <a:r>
              <a:rPr lang="en-US" sz="2500" dirty="0">
                <a:solidFill>
                  <a:schemeClr val="tx1"/>
                </a:solidFill>
              </a:rPr>
              <a:t>, Cap 87</a:t>
            </a:r>
          </a:p>
          <a:p>
            <a:pPr marL="0" indent="0">
              <a:buNone/>
            </a:pPr>
            <a:endParaRPr lang="en-US" sz="2500" dirty="0">
              <a:solidFill>
                <a:schemeClr val="tx1"/>
              </a:solidFill>
            </a:endParaRPr>
          </a:p>
          <a:p>
            <a:pPr marL="0" indent="0">
              <a:buNone/>
            </a:pPr>
            <a:r>
              <a:rPr lang="en-US" sz="2500" dirty="0">
                <a:solidFill>
                  <a:schemeClr val="tx1"/>
                </a:solidFill>
              </a:rPr>
              <a:t>section 14 repealed and substituted </a:t>
            </a:r>
          </a:p>
          <a:p>
            <a:pPr marL="0" indent="0">
              <a:buNone/>
            </a:pPr>
            <a:endParaRPr lang="en-US" sz="2500" dirty="0">
              <a:solidFill>
                <a:schemeClr val="tx1"/>
              </a:solidFill>
            </a:endParaRPr>
          </a:p>
          <a:p>
            <a:pPr marL="0" indent="0">
              <a:buNone/>
            </a:pPr>
            <a:r>
              <a:rPr lang="en-US" sz="2500" dirty="0">
                <a:solidFill>
                  <a:schemeClr val="tx1"/>
                </a:solidFill>
              </a:rPr>
              <a:t>“ A child under the age of twelve years is not criminally responsible for an act or omission.”</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p:txBody>
      </p:sp>
      <p:sp>
        <p:nvSpPr>
          <p:cNvPr id="6" name="Rectangle: Folded Corner 5">
            <a:extLst>
              <a:ext uri="{FF2B5EF4-FFF2-40B4-BE49-F238E27FC236}">
                <a16:creationId xmlns:a16="http://schemas.microsoft.com/office/drawing/2014/main" id="{B68899FF-C269-4443-BDED-1BE252A9754F}"/>
              </a:ext>
            </a:extLst>
          </p:cNvPr>
          <p:cNvSpPr/>
          <p:nvPr/>
        </p:nvSpPr>
        <p:spPr>
          <a:xfrm>
            <a:off x="6302966" y="1246093"/>
            <a:ext cx="5050833" cy="5378824"/>
          </a:xfrm>
          <a:prstGeom prst="foldedCorner">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endParaRPr lang="en-US" sz="2200" dirty="0">
              <a:solidFill>
                <a:schemeClr val="tx1"/>
              </a:solidFill>
            </a:endParaRPr>
          </a:p>
          <a:p>
            <a:pPr marL="0" indent="0">
              <a:buNone/>
            </a:pPr>
            <a:endParaRPr lang="en-US" sz="2200" dirty="0">
              <a:solidFill>
                <a:schemeClr val="tx1"/>
              </a:solidFill>
            </a:endParaRPr>
          </a:p>
          <a:p>
            <a:pPr marL="0" indent="0">
              <a:buNone/>
            </a:pPr>
            <a:r>
              <a:rPr lang="en-US" sz="2200" b="1" dirty="0">
                <a:solidFill>
                  <a:schemeClr val="tx1"/>
                </a:solidFill>
              </a:rPr>
              <a:t>The Probation of Offenders Act, No. 14 of 2022, Cap 93</a:t>
            </a:r>
            <a:r>
              <a:rPr lang="en-US" sz="2200" dirty="0">
                <a:solidFill>
                  <a:schemeClr val="tx1"/>
                </a:solidFill>
              </a:rPr>
              <a:t>, </a:t>
            </a:r>
          </a:p>
          <a:p>
            <a:pPr marL="0" indent="0">
              <a:buNone/>
            </a:pPr>
            <a:endParaRPr lang="en-US" sz="2200" dirty="0">
              <a:solidFill>
                <a:schemeClr val="tx1"/>
              </a:solidFill>
            </a:endParaRPr>
          </a:p>
          <a:p>
            <a:pPr marL="0" indent="0">
              <a:buNone/>
            </a:pPr>
            <a:r>
              <a:rPr lang="en-US" sz="2200" dirty="0">
                <a:solidFill>
                  <a:schemeClr val="tx1"/>
                </a:solidFill>
              </a:rPr>
              <a:t>To align with provisions of CCA; by the inclusion of the definitions of a child and child in conflict with the law and the inclusion of the following:</a:t>
            </a:r>
          </a:p>
          <a:p>
            <a:pPr marL="0" indent="0">
              <a:buNone/>
            </a:pPr>
            <a:endParaRPr lang="en-US" sz="2200" dirty="0">
              <a:solidFill>
                <a:schemeClr val="tx1"/>
              </a:solidFill>
            </a:endParaRPr>
          </a:p>
          <a:p>
            <a:pPr marL="0" indent="0">
              <a:buNone/>
            </a:pPr>
            <a:r>
              <a:rPr lang="en-US" sz="2200" dirty="0">
                <a:solidFill>
                  <a:schemeClr val="tx1"/>
                </a:solidFill>
              </a:rPr>
              <a:t>s. 3A. “This Act does not apply to the probation of a child in conflict with the law.”</a:t>
            </a:r>
          </a:p>
          <a:p>
            <a:pPr marL="0" indent="0">
              <a:buNone/>
            </a:pPr>
            <a:endParaRPr lang="en-US" sz="2200" dirty="0">
              <a:solidFill>
                <a:schemeClr val="tx1"/>
              </a:solidFill>
            </a:endParaRPr>
          </a:p>
          <a:p>
            <a:r>
              <a:rPr lang="en-US" sz="2200" dirty="0">
                <a:solidFill>
                  <a:schemeClr val="tx1"/>
                </a:solidFill>
              </a:rPr>
              <a:t>CCA applies to probation of children- (sections 85 to 95, 97)</a:t>
            </a:r>
          </a:p>
          <a:p>
            <a:pPr marL="0" indent="0">
              <a:buNone/>
            </a:pPr>
            <a:endParaRPr lang="en-US" sz="2200" dirty="0">
              <a:solidFill>
                <a:schemeClr val="tx1"/>
              </a:solidFill>
            </a:endParaRPr>
          </a:p>
        </p:txBody>
      </p:sp>
    </p:spTree>
    <p:extLst>
      <p:ext uri="{BB962C8B-B14F-4D97-AF65-F5344CB8AC3E}">
        <p14:creationId xmlns:p14="http://schemas.microsoft.com/office/powerpoint/2010/main" val="261880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150B-8517-4F2A-8704-F9D2F1855DB5}"/>
              </a:ext>
            </a:extLst>
          </p:cNvPr>
          <p:cNvSpPr>
            <a:spLocks noGrp="1"/>
          </p:cNvSpPr>
          <p:nvPr>
            <p:ph type="title"/>
          </p:nvPr>
        </p:nvSpPr>
        <p:spPr/>
        <p:txBody>
          <a:bodyPr>
            <a:normAutofit/>
          </a:bodyPr>
          <a:lstStyle/>
          <a:p>
            <a:r>
              <a:rPr lang="en-US" sz="2800" b="1" dirty="0">
                <a:effectLst/>
                <a:latin typeface="Stencil" panose="040409050D0802020404" pitchFamily="82" charset="0"/>
                <a:ea typeface="Times New Roman" panose="02020603050405020304" pitchFamily="18" charset="0"/>
                <a:cs typeface="Times New Roman" panose="02020603050405020304" pitchFamily="18" charset="0"/>
              </a:rPr>
              <a:t>The Shift from Retributive to Restorative Justice</a:t>
            </a:r>
            <a:br>
              <a:rPr lang="en-US" sz="2800" dirty="0">
                <a:effectLst/>
                <a:latin typeface="Stencil" panose="040409050D0802020404" pitchFamily="82" charset="0"/>
                <a:ea typeface="Calibri" panose="020F0502020204030204" pitchFamily="34" charset="0"/>
                <a:cs typeface="Times New Roman" panose="02020603050405020304" pitchFamily="18" charset="0"/>
              </a:rPr>
            </a:br>
            <a:endParaRPr lang="en-US" sz="2800" dirty="0">
              <a:latin typeface="Stencil" panose="040409050D0802020404" pitchFamily="82" charset="0"/>
            </a:endParaRPr>
          </a:p>
        </p:txBody>
      </p:sp>
      <p:graphicFrame>
        <p:nvGraphicFramePr>
          <p:cNvPr id="4" name="Content Placeholder 3">
            <a:extLst>
              <a:ext uri="{FF2B5EF4-FFF2-40B4-BE49-F238E27FC236}">
                <a16:creationId xmlns:a16="http://schemas.microsoft.com/office/drawing/2014/main" id="{9C2BD8F0-7316-4C06-8879-7061F6B9913B}"/>
              </a:ext>
            </a:extLst>
          </p:cNvPr>
          <p:cNvGraphicFramePr>
            <a:graphicFrameLocks noGrp="1"/>
          </p:cNvGraphicFramePr>
          <p:nvPr>
            <p:ph idx="1"/>
            <p:extLst>
              <p:ext uri="{D42A27DB-BD31-4B8C-83A1-F6EECF244321}">
                <p14:modId xmlns:p14="http://schemas.microsoft.com/office/powerpoint/2010/main" val="2466232047"/>
              </p:ext>
            </p:extLst>
          </p:nvPr>
        </p:nvGraphicFramePr>
        <p:xfrm>
          <a:off x="521109" y="1263879"/>
          <a:ext cx="11031793" cy="5422056"/>
        </p:xfrm>
        <a:graphic>
          <a:graphicData uri="http://schemas.openxmlformats.org/drawingml/2006/table">
            <a:tbl>
              <a:tblPr firstRow="1" firstCol="1" bandRow="1">
                <a:tableStyleId>{35758FB7-9AC5-4552-8A53-C91805E547FA}</a:tableStyleId>
              </a:tblPr>
              <a:tblGrid>
                <a:gridCol w="5008311">
                  <a:extLst>
                    <a:ext uri="{9D8B030D-6E8A-4147-A177-3AD203B41FA5}">
                      <a16:colId xmlns:a16="http://schemas.microsoft.com/office/drawing/2014/main" val="461203707"/>
                    </a:ext>
                  </a:extLst>
                </a:gridCol>
                <a:gridCol w="6023482">
                  <a:extLst>
                    <a:ext uri="{9D8B030D-6E8A-4147-A177-3AD203B41FA5}">
                      <a16:colId xmlns:a16="http://schemas.microsoft.com/office/drawing/2014/main" val="806745174"/>
                    </a:ext>
                  </a:extLst>
                </a:gridCol>
              </a:tblGrid>
              <a:tr h="1106745">
                <a:tc>
                  <a:txBody>
                    <a:bodyPr/>
                    <a:lstStyle/>
                    <a:p>
                      <a:pPr marL="0" marR="0">
                        <a:lnSpc>
                          <a:spcPct val="107000"/>
                        </a:lnSpc>
                        <a:spcBef>
                          <a:spcPts val="0"/>
                        </a:spcBef>
                        <a:spcAft>
                          <a:spcPts val="0"/>
                        </a:spcAft>
                      </a:pPr>
                      <a:r>
                        <a:rPr lang="en-US" sz="2000" dirty="0">
                          <a:effectLst/>
                        </a:rPr>
                        <a:t>Old Paradigm- Retributive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New Paradigm-Restorative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351502"/>
                  </a:ext>
                </a:extLst>
              </a:tr>
              <a:tr h="1090962">
                <a:tc>
                  <a:txBody>
                    <a:bodyPr/>
                    <a:lstStyle/>
                    <a:p>
                      <a:pPr marL="0" marR="0">
                        <a:lnSpc>
                          <a:spcPct val="107000"/>
                        </a:lnSpc>
                        <a:spcBef>
                          <a:spcPts val="0"/>
                        </a:spcBef>
                        <a:spcAft>
                          <a:spcPts val="0"/>
                        </a:spcAft>
                      </a:pPr>
                      <a:r>
                        <a:rPr lang="en-US" sz="2000" dirty="0">
                          <a:effectLst/>
                        </a:rPr>
                        <a:t>Imposition of pain to punish offenders through incarceration or other penalties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Viewing crime as harm done to victims and communities thus requiring restitution as a means to restore, reconcile parties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036437"/>
                  </a:ext>
                </a:extLst>
              </a:tr>
              <a:tr h="845967">
                <a:tc>
                  <a:txBody>
                    <a:bodyPr/>
                    <a:lstStyle/>
                    <a:p>
                      <a:pPr marL="0" marR="0">
                        <a:lnSpc>
                          <a:spcPct val="107000"/>
                        </a:lnSpc>
                        <a:spcBef>
                          <a:spcPts val="0"/>
                        </a:spcBef>
                        <a:spcAft>
                          <a:spcPts val="0"/>
                        </a:spcAft>
                      </a:pPr>
                      <a:r>
                        <a:rPr lang="en-US" sz="2000" dirty="0">
                          <a:effectLst/>
                        </a:rPr>
                        <a:t>Proportionality between crime and punishment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Active involvement of victims, offenders and communities in the justice process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1797633"/>
                  </a:ext>
                </a:extLst>
              </a:tr>
              <a:tr h="721847">
                <a:tc>
                  <a:txBody>
                    <a:bodyPr/>
                    <a:lstStyle/>
                    <a:p>
                      <a:pPr marL="0" marR="0">
                        <a:lnSpc>
                          <a:spcPct val="107000"/>
                        </a:lnSpc>
                        <a:spcBef>
                          <a:spcPts val="0"/>
                        </a:spcBef>
                        <a:spcAft>
                          <a:spcPts val="0"/>
                        </a:spcAft>
                      </a:pPr>
                      <a:r>
                        <a:rPr lang="en-US" sz="2000">
                          <a:effectLst/>
                        </a:rPr>
                        <a:t>Offenders being passive recipients of punishment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Focus on repairing the harm and restoring relationships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9629676"/>
                  </a:ext>
                </a:extLst>
              </a:tr>
              <a:tr h="1090962">
                <a:tc>
                  <a:txBody>
                    <a:bodyPr/>
                    <a:lstStyle/>
                    <a:p>
                      <a:pPr marL="0" marR="0">
                        <a:lnSpc>
                          <a:spcPct val="107000"/>
                        </a:lnSpc>
                        <a:spcBef>
                          <a:spcPts val="0"/>
                        </a:spcBef>
                        <a:spcAft>
                          <a:spcPts val="0"/>
                        </a:spcAft>
                      </a:pPr>
                      <a:r>
                        <a:rPr lang="en-US" sz="2000" dirty="0">
                          <a:effectLst/>
                        </a:rPr>
                        <a:t> Accountability seen as taking punishment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Offenders accountability, take responsibility, understands impact of action and make amends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7654058"/>
                  </a:ext>
                </a:extLst>
              </a:tr>
              <a:tr h="565573">
                <a:tc>
                  <a:txBody>
                    <a:bodyPr/>
                    <a:lstStyle/>
                    <a:p>
                      <a:pPr marL="0" marR="0">
                        <a:lnSpc>
                          <a:spcPct val="107000"/>
                        </a:lnSpc>
                        <a:spcBef>
                          <a:spcPts val="0"/>
                        </a:spcBef>
                        <a:spcAft>
                          <a:spcPts val="0"/>
                        </a:spcAft>
                      </a:pPr>
                      <a:r>
                        <a:rPr lang="en-US" sz="2000" dirty="0">
                          <a:effectLst/>
                        </a:rPr>
                        <a:t> focus on establishing blame and guilt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Focus on problem solving, futuristic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461241"/>
                  </a:ext>
                </a:extLst>
              </a:tr>
            </a:tbl>
          </a:graphicData>
        </a:graphic>
      </p:graphicFrame>
    </p:spTree>
    <p:extLst>
      <p:ext uri="{BB962C8B-B14F-4D97-AF65-F5344CB8AC3E}">
        <p14:creationId xmlns:p14="http://schemas.microsoft.com/office/powerpoint/2010/main" val="203865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5033-EDAA-476D-AC44-A9EB17AFDDC6}"/>
              </a:ext>
            </a:extLst>
          </p:cNvPr>
          <p:cNvSpPr>
            <a:spLocks noGrp="1"/>
          </p:cNvSpPr>
          <p:nvPr>
            <p:ph type="title"/>
          </p:nvPr>
        </p:nvSpPr>
        <p:spPr>
          <a:xfrm>
            <a:off x="374374" y="0"/>
            <a:ext cx="11552584" cy="785191"/>
          </a:xfrm>
        </p:spPr>
        <p:txBody>
          <a:bodyPr>
            <a:normAutofit/>
          </a:bodyPr>
          <a:lstStyle/>
          <a:p>
            <a:r>
              <a:rPr lang="en-US" sz="4000" dirty="0">
                <a:latin typeface="Stencil" panose="040409050D0802020404" pitchFamily="82" charset="0"/>
              </a:rPr>
              <a:t>Rights of child in conflict with the law</a:t>
            </a:r>
          </a:p>
        </p:txBody>
      </p:sp>
      <p:graphicFrame>
        <p:nvGraphicFramePr>
          <p:cNvPr id="4" name="Table 4">
            <a:extLst>
              <a:ext uri="{FF2B5EF4-FFF2-40B4-BE49-F238E27FC236}">
                <a16:creationId xmlns:a16="http://schemas.microsoft.com/office/drawing/2014/main" id="{0447F0A9-BB38-43F5-98A4-F6155DD88FA2}"/>
              </a:ext>
            </a:extLst>
          </p:cNvPr>
          <p:cNvGraphicFramePr>
            <a:graphicFrameLocks noGrp="1"/>
          </p:cNvGraphicFramePr>
          <p:nvPr>
            <p:ph idx="1"/>
            <p:extLst>
              <p:ext uri="{D42A27DB-BD31-4B8C-83A1-F6EECF244321}">
                <p14:modId xmlns:p14="http://schemas.microsoft.com/office/powerpoint/2010/main" val="2870631699"/>
              </p:ext>
            </p:extLst>
          </p:nvPr>
        </p:nvGraphicFramePr>
        <p:xfrm>
          <a:off x="319708" y="685800"/>
          <a:ext cx="11552584" cy="59436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353794">
                  <a:extLst>
                    <a:ext uri="{9D8B030D-6E8A-4147-A177-3AD203B41FA5}">
                      <a16:colId xmlns:a16="http://schemas.microsoft.com/office/drawing/2014/main" val="138754333"/>
                    </a:ext>
                  </a:extLst>
                </a:gridCol>
                <a:gridCol w="4523545">
                  <a:extLst>
                    <a:ext uri="{9D8B030D-6E8A-4147-A177-3AD203B41FA5}">
                      <a16:colId xmlns:a16="http://schemas.microsoft.com/office/drawing/2014/main" val="1293278021"/>
                    </a:ext>
                  </a:extLst>
                </a:gridCol>
                <a:gridCol w="1252330">
                  <a:extLst>
                    <a:ext uri="{9D8B030D-6E8A-4147-A177-3AD203B41FA5}">
                      <a16:colId xmlns:a16="http://schemas.microsoft.com/office/drawing/2014/main" val="4062554104"/>
                    </a:ext>
                  </a:extLst>
                </a:gridCol>
                <a:gridCol w="4422915">
                  <a:extLst>
                    <a:ext uri="{9D8B030D-6E8A-4147-A177-3AD203B41FA5}">
                      <a16:colId xmlns:a16="http://schemas.microsoft.com/office/drawing/2014/main" val="3052808386"/>
                    </a:ext>
                  </a:extLst>
                </a:gridCol>
              </a:tblGrid>
              <a:tr h="567990">
                <a:tc>
                  <a:txBody>
                    <a:bodyPr/>
                    <a:lstStyle/>
                    <a:p>
                      <a:r>
                        <a:rPr lang="en-US" dirty="0"/>
                        <a:t>Provision</a:t>
                      </a:r>
                    </a:p>
                  </a:txBody>
                  <a:tcPr/>
                </a:tc>
                <a:tc>
                  <a:txBody>
                    <a:bodyPr/>
                    <a:lstStyle/>
                    <a:p>
                      <a:r>
                        <a:rPr lang="en-US" dirty="0"/>
                        <a:t>Protections and rights</a:t>
                      </a:r>
                    </a:p>
                  </a:txBody>
                  <a:tcPr/>
                </a:tc>
                <a:tc>
                  <a:txBody>
                    <a:bodyPr/>
                    <a:lstStyle/>
                    <a:p>
                      <a:r>
                        <a:rPr lang="en-US" dirty="0"/>
                        <a:t>provision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Protections and rights</a:t>
                      </a:r>
                    </a:p>
                    <a:p>
                      <a:endParaRPr lang="en-US" dirty="0"/>
                    </a:p>
                  </a:txBody>
                  <a:tcPr/>
                </a:tc>
                <a:extLst>
                  <a:ext uri="{0D108BD9-81ED-4DB2-BD59-A6C34878D82A}">
                    <a16:rowId xmlns:a16="http://schemas.microsoft.com/office/drawing/2014/main" val="1444657074"/>
                  </a:ext>
                </a:extLst>
              </a:tr>
              <a:tr h="5193047">
                <a:tc>
                  <a:txBody>
                    <a:bodyPr/>
                    <a:lstStyle/>
                    <a:p>
                      <a:r>
                        <a:rPr lang="en-US" dirty="0"/>
                        <a:t>46. (1) CCA</a:t>
                      </a:r>
                    </a:p>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 73 CCA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 74 CCA</a:t>
                      </a:r>
                    </a:p>
                    <a:p>
                      <a:endParaRPr lang="en-US" dirty="0"/>
                    </a:p>
                  </a:txBody>
                  <a:tcPr/>
                </a:tc>
                <a:tc>
                  <a:txBody>
                    <a:bodyPr/>
                    <a:lstStyle/>
                    <a:p>
                      <a:r>
                        <a:rPr lang="en-US" dirty="0"/>
                        <a:t>Right to privacy and protection of the child’s identity from exposure by the media—</a:t>
                      </a:r>
                    </a:p>
                    <a:p>
                      <a:r>
                        <a:rPr lang="en-US" dirty="0"/>
                        <a:t>(a) during an apprehension or arrest;</a:t>
                      </a:r>
                    </a:p>
                    <a:p>
                      <a:r>
                        <a:rPr lang="en-US" dirty="0"/>
                        <a:t>(b) during an investigation of an offence or court proceedings;</a:t>
                      </a:r>
                    </a:p>
                    <a:p>
                      <a:r>
                        <a:rPr lang="en-US" dirty="0"/>
                        <a:t>(c) while serving an order of the court; and</a:t>
                      </a:r>
                    </a:p>
                    <a:p>
                      <a:r>
                        <a:rPr lang="en-US" dirty="0"/>
                        <a:t>(d) whilst in custody.</a:t>
                      </a:r>
                    </a:p>
                    <a:p>
                      <a:pPr marL="285750" indent="-285750">
                        <a:buFont typeface="Wingdings" panose="05000000000000000000" pitchFamily="2" charset="2"/>
                        <a:buChar char="§"/>
                      </a:pPr>
                      <a:r>
                        <a:rPr lang="en-US" dirty="0"/>
                        <a:t>Right to have present at proceedings ( the child’s parent, guardian, probation</a:t>
                      </a:r>
                    </a:p>
                    <a:p>
                      <a:pPr marL="285750" indent="-285750">
                        <a:buFont typeface="Wingdings" panose="05000000000000000000" pitchFamily="2" charset="2"/>
                        <a:buChar char="§"/>
                      </a:pPr>
                      <a:r>
                        <a:rPr lang="en-US" dirty="0"/>
                        <a:t>officer or child welfare inspector, person having</a:t>
                      </a:r>
                    </a:p>
                    <a:p>
                      <a:pPr marL="285750" indent="-285750">
                        <a:buFont typeface="Wingdings" panose="05000000000000000000" pitchFamily="2" charset="2"/>
                        <a:buChar char="§"/>
                      </a:pPr>
                      <a:r>
                        <a:rPr lang="en-US" dirty="0"/>
                        <a:t>parental responsibility for the child) </a:t>
                      </a:r>
                    </a:p>
                    <a:p>
                      <a:pPr marL="285750" indent="-285750">
                        <a:buFont typeface="Wingdings" panose="05000000000000000000" pitchFamily="2" charset="2"/>
                        <a:buChar char="§"/>
                      </a:pPr>
                      <a:r>
                        <a:rPr lang="en-US" dirty="0"/>
                        <a:t>Right to legal representation; and</a:t>
                      </a:r>
                    </a:p>
                    <a:p>
                      <a:pPr marL="285750" indent="-285750">
                        <a:buFont typeface="Wingdings" panose="05000000000000000000" pitchFamily="2" charset="2"/>
                        <a:buChar char="§"/>
                      </a:pPr>
                      <a:r>
                        <a:rPr lang="en-US" dirty="0"/>
                        <a:t>Right to legal aid</a:t>
                      </a:r>
                    </a:p>
                    <a:p>
                      <a:pPr marL="285750" indent="-285750">
                        <a:buFont typeface="Wingdings" panose="05000000000000000000" pitchFamily="2" charset="2"/>
                        <a:buChar char="§"/>
                      </a:pPr>
                      <a:r>
                        <a:rPr lang="en-US" dirty="0"/>
                        <a:t>Right to an inquiry by Court for consideration of granting bail </a:t>
                      </a:r>
                    </a:p>
                    <a:p>
                      <a:pPr marL="285750" indent="-285750">
                        <a:buFont typeface="Wingdings" panose="05000000000000000000" pitchFamily="2" charset="2"/>
                        <a:buChar char="§"/>
                      </a:pPr>
                      <a:r>
                        <a:rPr lang="en-US" dirty="0"/>
                        <a:t>right to remain silent </a:t>
                      </a:r>
                    </a:p>
                    <a:p>
                      <a:endParaRPr lang="en-US" dirty="0"/>
                    </a:p>
                  </a:txBody>
                  <a:tcPr/>
                </a:tc>
                <a:tc>
                  <a:txBody>
                    <a:bodyPr/>
                    <a:lstStyle/>
                    <a:p>
                      <a:r>
                        <a:rPr lang="en-US" dirty="0"/>
                        <a:t>s. 10</a:t>
                      </a:r>
                    </a:p>
                    <a:p>
                      <a:r>
                        <a:rPr lang="en-US" dirty="0"/>
                        <a:t>s. 13</a:t>
                      </a:r>
                    </a:p>
                    <a:p>
                      <a:r>
                        <a:rPr lang="en-US" dirty="0"/>
                        <a:t>s. 15</a:t>
                      </a:r>
                    </a:p>
                    <a:p>
                      <a:endParaRPr lang="en-US" dirty="0"/>
                    </a:p>
                    <a:p>
                      <a:endParaRPr lang="en-US" dirty="0"/>
                    </a:p>
                    <a:p>
                      <a:endParaRPr lang="en-US" dirty="0"/>
                    </a:p>
                    <a:p>
                      <a:r>
                        <a:rPr lang="en-US" dirty="0"/>
                        <a:t>s. 17</a:t>
                      </a:r>
                    </a:p>
                    <a:p>
                      <a:endParaRPr lang="en-US" dirty="0"/>
                    </a:p>
                    <a:p>
                      <a:r>
                        <a:rPr lang="en-US" dirty="0"/>
                        <a:t>s. 19</a:t>
                      </a:r>
                    </a:p>
                    <a:p>
                      <a:r>
                        <a:rPr lang="en-US" dirty="0"/>
                        <a:t>s. 21</a:t>
                      </a:r>
                    </a:p>
                    <a:p>
                      <a:r>
                        <a:rPr lang="en-US" dirty="0"/>
                        <a:t>s. 22</a:t>
                      </a:r>
                    </a:p>
                    <a:p>
                      <a:endParaRPr lang="en-US" dirty="0"/>
                    </a:p>
                    <a:p>
                      <a:r>
                        <a:rPr lang="en-US" dirty="0"/>
                        <a:t>s. 23</a:t>
                      </a:r>
                    </a:p>
                    <a:p>
                      <a:r>
                        <a:rPr lang="en-US" dirty="0"/>
                        <a:t>s. 57</a:t>
                      </a:r>
                    </a:p>
                  </a:txBody>
                  <a:tcPr/>
                </a:tc>
                <a:tc>
                  <a:txBody>
                    <a:bodyPr/>
                    <a:lstStyle/>
                    <a:p>
                      <a:pPr marL="285750" indent="-285750">
                        <a:buFont typeface="Wingdings" panose="05000000000000000000" pitchFamily="2" charset="2"/>
                        <a:buChar char="§"/>
                      </a:pPr>
                      <a:r>
                        <a:rPr lang="en-US" dirty="0"/>
                        <a:t>Right to education</a:t>
                      </a:r>
                    </a:p>
                    <a:p>
                      <a:pPr marL="285750" indent="-285750">
                        <a:buFont typeface="Wingdings" panose="05000000000000000000" pitchFamily="2" charset="2"/>
                        <a:buChar char="§"/>
                      </a:pPr>
                      <a:r>
                        <a:rPr lang="en-US" dirty="0"/>
                        <a:t>Protection from child </a:t>
                      </a:r>
                      <a:r>
                        <a:rPr lang="en-US" dirty="0" err="1"/>
                        <a:t>labour</a:t>
                      </a:r>
                      <a:endParaRPr lang="en-US" dirty="0"/>
                    </a:p>
                    <a:p>
                      <a:pPr marL="285750" indent="-285750">
                        <a:buFont typeface="Wingdings" panose="05000000000000000000" pitchFamily="2" charset="2"/>
                        <a:buChar char="§"/>
                      </a:pPr>
                      <a:r>
                        <a:rPr lang="en-US" dirty="0"/>
                        <a:t> A child with a disability has the right to be treated with dignity and respect in accordance with the Persons with Disabilities Act, 2012.</a:t>
                      </a:r>
                    </a:p>
                    <a:p>
                      <a:pPr marL="285750" indent="-285750">
                        <a:buFont typeface="Wingdings" panose="05000000000000000000" pitchFamily="2" charset="2"/>
                        <a:buChar char="§"/>
                      </a:pPr>
                      <a:r>
                        <a:rPr lang="en-US" dirty="0"/>
                        <a:t>Protection from maltreatment &amp; other forms of exploitation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Protection from sexual exploitation</a:t>
                      </a:r>
                    </a:p>
                    <a:p>
                      <a:pPr marL="285750" indent="-285750">
                        <a:buFont typeface="Wingdings" panose="05000000000000000000" pitchFamily="2" charset="2"/>
                        <a:buChar char="§"/>
                      </a:pPr>
                      <a:r>
                        <a:rPr lang="en-US" dirty="0"/>
                        <a:t>Right to leisure and recreation</a:t>
                      </a:r>
                    </a:p>
                    <a:p>
                      <a:pPr marL="285750" indent="-285750">
                        <a:buFont typeface="Wingdings" panose="05000000000000000000" pitchFamily="2" charset="2"/>
                        <a:buChar char="§"/>
                      </a:pPr>
                      <a:r>
                        <a:rPr lang="en-US" dirty="0"/>
                        <a:t>Protection from corporal punishment</a:t>
                      </a:r>
                    </a:p>
                    <a:p>
                      <a:pPr marL="285750" indent="-285750">
                        <a:buFont typeface="Wingdings" panose="05000000000000000000" pitchFamily="2" charset="2"/>
                        <a:buChar char="§"/>
                      </a:pPr>
                      <a:r>
                        <a:rPr lang="en-US" dirty="0"/>
                        <a:t> Protection from torture and deprivation of liberty</a:t>
                      </a:r>
                    </a:p>
                    <a:p>
                      <a:pPr marL="285750" indent="-285750">
                        <a:buFont typeface="Wingdings" panose="05000000000000000000" pitchFamily="2" charset="2"/>
                        <a:buChar char="§"/>
                      </a:pPr>
                      <a:r>
                        <a:rPr lang="en-US" dirty="0"/>
                        <a:t>A child in custody at a police station has a right to—</a:t>
                      </a:r>
                    </a:p>
                    <a:p>
                      <a:pPr marL="0" indent="0">
                        <a:buFont typeface="Wingdings" panose="05000000000000000000" pitchFamily="2" charset="2"/>
                        <a:buNone/>
                      </a:pPr>
                      <a:r>
                        <a:rPr lang="en-US" dirty="0"/>
                        <a:t>(a) food; (b) medical attention</a:t>
                      </a:r>
                    </a:p>
                    <a:p>
                      <a:pPr marL="0" indent="0">
                        <a:buFont typeface="Wingdings" panose="05000000000000000000" pitchFamily="2" charset="2"/>
                        <a:buNone/>
                      </a:pPr>
                      <a:r>
                        <a:rPr lang="en-US" dirty="0"/>
                        <a:t>(c) reasonable visits (d) any other condition reasonably required for the welfare of the child.</a:t>
                      </a:r>
                    </a:p>
                  </a:txBody>
                  <a:tcPr/>
                </a:tc>
                <a:extLst>
                  <a:ext uri="{0D108BD9-81ED-4DB2-BD59-A6C34878D82A}">
                    <a16:rowId xmlns:a16="http://schemas.microsoft.com/office/drawing/2014/main" val="2918273664"/>
                  </a:ext>
                </a:extLst>
              </a:tr>
            </a:tbl>
          </a:graphicData>
        </a:graphic>
      </p:graphicFrame>
    </p:spTree>
    <p:extLst>
      <p:ext uri="{BB962C8B-B14F-4D97-AF65-F5344CB8AC3E}">
        <p14:creationId xmlns:p14="http://schemas.microsoft.com/office/powerpoint/2010/main" val="418201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C1878-37FF-45A5-9642-D53B192CD645}"/>
              </a:ext>
            </a:extLst>
          </p:cNvPr>
          <p:cNvSpPr>
            <a:spLocks noGrp="1"/>
          </p:cNvSpPr>
          <p:nvPr>
            <p:ph idx="1"/>
          </p:nvPr>
        </p:nvSpPr>
        <p:spPr/>
        <p:txBody>
          <a:bodyPr/>
          <a:lstStyle/>
          <a:p>
            <a:pPr marL="283464" indent="-283464" algn="l" rtl="0" eaLnBrk="1" fontAlgn="t" latinLnBrk="0" hangingPunct="1">
              <a:spcBef>
                <a:spcPts val="0"/>
              </a:spcBef>
              <a:spcAft>
                <a:spcPts val="0"/>
              </a:spcAft>
              <a:buClrTx/>
              <a:buSzPts val="1800"/>
              <a:buFont typeface="Wingdings" panose="05000000000000000000" pitchFamily="2" charset="2"/>
              <a:buChar char="§"/>
            </a:pPr>
            <a:r>
              <a:rPr lang="en-US" sz="1800" b="1" i="0" u="none" strike="noStrike" kern="1200" dirty="0">
                <a:solidFill>
                  <a:srgbClr val="FFFFFF"/>
                </a:solidFill>
                <a:effectLst/>
                <a:latin typeface="Calibri" panose="020F0502020204030204" pitchFamily="34" charset="0"/>
              </a:rPr>
              <a:t>26. Duties and responsibilities of child</a:t>
            </a:r>
            <a:endParaRPr lang="en-US" sz="18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27. Sanction for infringement of rights of child</a:t>
            </a:r>
            <a:endParaRPr lang="en-US" dirty="0"/>
          </a:p>
        </p:txBody>
      </p:sp>
      <p:sp>
        <p:nvSpPr>
          <p:cNvPr id="7" name="&quot;Not Allowed&quot; Symbol 6">
            <a:extLst>
              <a:ext uri="{FF2B5EF4-FFF2-40B4-BE49-F238E27FC236}">
                <a16:creationId xmlns:a16="http://schemas.microsoft.com/office/drawing/2014/main" id="{59F85405-666B-4F40-A5C8-514528C92204}"/>
              </a:ext>
            </a:extLst>
          </p:cNvPr>
          <p:cNvSpPr/>
          <p:nvPr/>
        </p:nvSpPr>
        <p:spPr>
          <a:xfrm>
            <a:off x="3091070" y="1133061"/>
            <a:ext cx="5695122" cy="5416825"/>
          </a:xfrm>
          <a:prstGeom prst="noSmoking">
            <a:avLst/>
          </a:prstGeom>
          <a:solidFill>
            <a:srgbClr val="FF0000"/>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 27. </a:t>
            </a:r>
          </a:p>
          <a:p>
            <a:pPr algn="ctr"/>
            <a:r>
              <a:rPr lang="en-US" sz="3200" b="1" dirty="0">
                <a:solidFill>
                  <a:schemeClr val="tx1"/>
                </a:solidFill>
              </a:rPr>
              <a:t>Willful or negligent infringement of a right in the CCA is an offence</a:t>
            </a:r>
          </a:p>
        </p:txBody>
      </p:sp>
    </p:spTree>
    <p:extLst>
      <p:ext uri="{BB962C8B-B14F-4D97-AF65-F5344CB8AC3E}">
        <p14:creationId xmlns:p14="http://schemas.microsoft.com/office/powerpoint/2010/main" val="410148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3AFB-66C4-4ED8-A718-755D75F8F2AA}"/>
              </a:ext>
            </a:extLst>
          </p:cNvPr>
          <p:cNvSpPr>
            <a:spLocks noGrp="1"/>
          </p:cNvSpPr>
          <p:nvPr>
            <p:ph type="title"/>
          </p:nvPr>
        </p:nvSpPr>
        <p:spPr>
          <a:xfrm>
            <a:off x="838200" y="335308"/>
            <a:ext cx="10515600" cy="1325563"/>
          </a:xfrm>
        </p:spPr>
        <p:txBody>
          <a:bodyPr>
            <a:normAutofit/>
          </a:bodyPr>
          <a:lstStyle/>
          <a:p>
            <a:r>
              <a:rPr lang="en-US" sz="4400" b="1" dirty="0">
                <a:effectLst/>
                <a:latin typeface="Stencil" panose="040409050D0802020404" pitchFamily="82" charset="0"/>
                <a:ea typeface="Times New Roman" panose="02020603050405020304" pitchFamily="18" charset="0"/>
                <a:cs typeface="Times New Roman" panose="02020603050405020304" pitchFamily="18" charset="0"/>
              </a:rPr>
              <a:t>Pre-Trial Stage</a:t>
            </a:r>
            <a:br>
              <a:rPr lang="en-US" sz="2800" dirty="0">
                <a:effectLst/>
                <a:latin typeface="Stencil" panose="040409050D0802020404" pitchFamily="82" charset="0"/>
                <a:ea typeface="Calibri" panose="020F0502020204030204" pitchFamily="34" charset="0"/>
                <a:cs typeface="Times New Roman" panose="02020603050405020304" pitchFamily="18" charset="0"/>
              </a:rPr>
            </a:br>
            <a:endParaRPr lang="en-US" dirty="0">
              <a:latin typeface="Stencil" panose="040409050D0802020404" pitchFamily="82" charset="0"/>
            </a:endParaRPr>
          </a:p>
        </p:txBody>
      </p:sp>
      <p:sp>
        <p:nvSpPr>
          <p:cNvPr id="3" name="Content Placeholder 2">
            <a:extLst>
              <a:ext uri="{FF2B5EF4-FFF2-40B4-BE49-F238E27FC236}">
                <a16:creationId xmlns:a16="http://schemas.microsoft.com/office/drawing/2014/main" id="{F683E4D6-CF56-4CCE-BB91-D47D0D1BF6F3}"/>
              </a:ext>
            </a:extLst>
          </p:cNvPr>
          <p:cNvSpPr>
            <a:spLocks noGrp="1"/>
          </p:cNvSpPr>
          <p:nvPr>
            <p:ph idx="1"/>
          </p:nvPr>
        </p:nvSpPr>
        <p:spPr>
          <a:xfrm>
            <a:off x="255639" y="1140542"/>
            <a:ext cx="11936361" cy="5036421"/>
          </a:xfrm>
        </p:spPr>
        <p:txBody>
          <a:bodyPr>
            <a:normAutofit/>
          </a:bodyPr>
          <a:lstStyle/>
          <a:p>
            <a:pPr marL="0" indent="0">
              <a:buNone/>
            </a:pPr>
            <a:endParaRPr lang="en-US" dirty="0"/>
          </a:p>
        </p:txBody>
      </p:sp>
      <p:sp>
        <p:nvSpPr>
          <p:cNvPr id="4" name="Hexagon 3">
            <a:extLst>
              <a:ext uri="{FF2B5EF4-FFF2-40B4-BE49-F238E27FC236}">
                <a16:creationId xmlns:a16="http://schemas.microsoft.com/office/drawing/2014/main" id="{C0FADA08-DECC-4511-9668-7ADD216FE2A0}"/>
              </a:ext>
            </a:extLst>
          </p:cNvPr>
          <p:cNvSpPr/>
          <p:nvPr/>
        </p:nvSpPr>
        <p:spPr>
          <a:xfrm>
            <a:off x="6496879" y="1043607"/>
            <a:ext cx="5695122" cy="5133355"/>
          </a:xfrm>
          <a:prstGeom prst="hexago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US" sz="1800" b="1"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Prosecution </a:t>
            </a:r>
          </a:p>
          <a:p>
            <a:pPr marL="285750" indent="-285750">
              <a:buFont typeface="Wingdings" panose="05000000000000000000" pitchFamily="2" charset="2"/>
              <a:buChar char="§"/>
            </a:pPr>
            <a:r>
              <a:rPr lang="en-US" sz="1800" dirty="0">
                <a:solidFill>
                  <a:schemeClr val="tx1"/>
                </a:solidFill>
                <a:latin typeface="Montserrat" panose="00000500000000000000" pitchFamily="2" charset="0"/>
              </a:rPr>
              <a:t>The Director of Public Prosecutions (DPP) has the legal mandate </a:t>
            </a:r>
            <a:r>
              <a:rPr lang="en-US" sz="18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to prosecute persons who contravene the law and this includes children in conflict with the law.</a:t>
            </a:r>
          </a:p>
          <a:p>
            <a:pPr marL="285750" indent="-285750">
              <a:buFont typeface="Wingdings" panose="05000000000000000000" pitchFamily="2" charset="2"/>
              <a:buChar char="§"/>
            </a:pPr>
            <a:r>
              <a:rPr lang="en-US" sz="1800" dirty="0">
                <a:solidFill>
                  <a:schemeClr val="tx1"/>
                </a:solidFill>
                <a:latin typeface="Montserrat" panose="00000500000000000000" pitchFamily="2" charset="0"/>
              </a:rPr>
              <a:t> Diversion a measure of first resort</a:t>
            </a:r>
          </a:p>
          <a:p>
            <a:pPr algn="ctr"/>
            <a:endParaRPr lang="en-US" dirty="0">
              <a:solidFill>
                <a:schemeClr val="tx1"/>
              </a:solidFill>
              <a:latin typeface="Montserrat" panose="00000500000000000000" pitchFamily="2" charset="0"/>
            </a:endParaRPr>
          </a:p>
        </p:txBody>
      </p:sp>
      <p:sp>
        <p:nvSpPr>
          <p:cNvPr id="5" name="Hexagon 4">
            <a:extLst>
              <a:ext uri="{FF2B5EF4-FFF2-40B4-BE49-F238E27FC236}">
                <a16:creationId xmlns:a16="http://schemas.microsoft.com/office/drawing/2014/main" id="{A39E68D9-373A-4226-B264-8F4E7D1F5443}"/>
              </a:ext>
            </a:extLst>
          </p:cNvPr>
          <p:cNvSpPr/>
          <p:nvPr/>
        </p:nvSpPr>
        <p:spPr>
          <a:xfrm>
            <a:off x="0" y="998090"/>
            <a:ext cx="6096000" cy="5432528"/>
          </a:xfrm>
          <a:prstGeom prst="hexagon">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Law Enforcement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Police decision to divert children from formal proceedings, first resort</a:t>
            </a:r>
            <a:endParaRPr lang="en-US" sz="16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Immediate release options for children (</a:t>
            </a:r>
            <a:r>
              <a:rPr lang="en-US" sz="16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Release with or without conditions)</a:t>
            </a: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GB" sz="1600" dirty="0">
                <a:solidFill>
                  <a:schemeClr val="tx1"/>
                </a:solidFill>
                <a:effectLst/>
                <a:latin typeface="Montserrat" panose="00000500000000000000" pitchFamily="2" charset="0"/>
                <a:ea typeface="Calibri" panose="020F0502020204030204" pitchFamily="34" charset="0"/>
                <a:cs typeface="Arial" panose="020B0604020202020204" pitchFamily="34" charset="0"/>
              </a:rPr>
              <a:t>uphold child’s rights during apprehension and arrest-</a:t>
            </a:r>
            <a:endParaRPr lang="en-US" sz="16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Importance of timely intervention</a:t>
            </a:r>
          </a:p>
          <a:p>
            <a:pPr marL="342900" indent="-342900">
              <a:lnSpc>
                <a:spcPct val="107000"/>
              </a:lnSpc>
              <a:spcAft>
                <a:spcPts val="800"/>
              </a:spcAft>
              <a:buSzPts val="1000"/>
              <a:buFont typeface="Symbol" panose="05050102010706020507" pitchFamily="18" charset="2"/>
              <a:buChar char=""/>
              <a:tabLst>
                <a:tab pos="457200" algn="l"/>
              </a:tabLst>
            </a:pPr>
            <a:r>
              <a:rPr lang="en-US" sz="1600" dirty="0">
                <a:solidFill>
                  <a:schemeClr val="tx1"/>
                </a:solidFill>
                <a:latin typeface="Montserrat" panose="00000500000000000000" pitchFamily="2" charset="0"/>
                <a:ea typeface="Calibri" panose="020F0502020204030204" pitchFamily="34" charset="0"/>
                <a:cs typeface="Times New Roman" panose="02020603050405020304" pitchFamily="18" charset="0"/>
              </a:rPr>
              <a:t>NB: </a:t>
            </a:r>
            <a:r>
              <a:rPr lang="en-US" dirty="0">
                <a:solidFill>
                  <a:schemeClr val="tx1"/>
                </a:solidFill>
                <a:latin typeface="Montserrat" panose="00000500000000000000" pitchFamily="2" charset="0"/>
              </a:rPr>
              <a:t>Diversion is better implemented at the soonest possible time, however every stage offers an opportunity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93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96B6-D712-4036-9FD9-2AA7CA9FAE09}"/>
              </a:ext>
            </a:extLst>
          </p:cNvPr>
          <p:cNvSpPr>
            <a:spLocks noGrp="1"/>
          </p:cNvSpPr>
          <p:nvPr>
            <p:ph type="title"/>
          </p:nvPr>
        </p:nvSpPr>
        <p:spPr>
          <a:xfrm>
            <a:off x="1232452" y="168997"/>
            <a:ext cx="10515600" cy="804914"/>
          </a:xfrm>
        </p:spPr>
        <p:txBody>
          <a:bodyPr>
            <a:noAutofit/>
          </a:bodyPr>
          <a:lstStyle/>
          <a:p>
            <a:r>
              <a:rPr lang="en-US" sz="3600" b="1" dirty="0">
                <a:effectLst/>
                <a:latin typeface="Stencil" panose="040409050D0802020404" pitchFamily="82" charset="0"/>
                <a:ea typeface="Times New Roman" panose="02020603050405020304" pitchFamily="18" charset="0"/>
                <a:cs typeface="Times New Roman" panose="02020603050405020304" pitchFamily="18" charset="0"/>
              </a:rPr>
              <a:t>Court Proceedings</a:t>
            </a:r>
            <a:br>
              <a:rPr lang="en-US" sz="3600" dirty="0">
                <a:effectLst/>
                <a:latin typeface="Stencil" panose="040409050D0802020404" pitchFamily="82" charset="0"/>
                <a:ea typeface="Calibri" panose="020F0502020204030204" pitchFamily="34" charset="0"/>
                <a:cs typeface="Times New Roman" panose="02020603050405020304" pitchFamily="18" charset="0"/>
              </a:rPr>
            </a:br>
            <a:endParaRPr lang="en-US" sz="3600" dirty="0">
              <a:latin typeface="Stencil" panose="040409050D0802020404" pitchFamily="82" charset="0"/>
            </a:endParaRPr>
          </a:p>
        </p:txBody>
      </p:sp>
      <p:sp>
        <p:nvSpPr>
          <p:cNvPr id="3" name="Content Placeholder 2">
            <a:extLst>
              <a:ext uri="{FF2B5EF4-FFF2-40B4-BE49-F238E27FC236}">
                <a16:creationId xmlns:a16="http://schemas.microsoft.com/office/drawing/2014/main" id="{AA18C3B6-E26B-43E1-A49B-07B7EF624723}"/>
              </a:ext>
            </a:extLst>
          </p:cNvPr>
          <p:cNvSpPr>
            <a:spLocks noGrp="1"/>
          </p:cNvSpPr>
          <p:nvPr>
            <p:ph idx="1"/>
          </p:nvPr>
        </p:nvSpPr>
        <p:spPr>
          <a:xfrm>
            <a:off x="838200" y="785191"/>
            <a:ext cx="10515600" cy="5391772"/>
          </a:xfrm>
        </p:spPr>
        <p:txBody>
          <a:bodyPr>
            <a:normAutofit/>
          </a:bodyPr>
          <a:lstStyle/>
          <a:p>
            <a:pPr marL="342900" marR="0" lvl="0" indent="-342900" algn="just">
              <a:lnSpc>
                <a:spcPct val="150000"/>
              </a:lnSpc>
              <a:spcBef>
                <a:spcPts val="0"/>
              </a:spcBef>
              <a:spcAft>
                <a:spcPts val="800"/>
              </a:spcAft>
              <a:buFont typeface="Symbol" panose="05050102010706020507" pitchFamily="18" charset="2"/>
              <a:buChar char=""/>
            </a:pP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sz="1800" dirty="0">
              <a:latin typeface="Montserrat" panose="00000500000000000000" pitchFamily="2" charset="0"/>
            </a:endParaRPr>
          </a:p>
        </p:txBody>
      </p:sp>
      <p:sp>
        <p:nvSpPr>
          <p:cNvPr id="4" name="Rectangle: Rounded Corners 3">
            <a:extLst>
              <a:ext uri="{FF2B5EF4-FFF2-40B4-BE49-F238E27FC236}">
                <a16:creationId xmlns:a16="http://schemas.microsoft.com/office/drawing/2014/main" id="{FD9FEE3E-8E2A-4C47-9A29-821E427AD3FB}"/>
              </a:ext>
            </a:extLst>
          </p:cNvPr>
          <p:cNvSpPr/>
          <p:nvPr/>
        </p:nvSpPr>
        <p:spPr>
          <a:xfrm>
            <a:off x="6617803" y="629350"/>
            <a:ext cx="5080554" cy="341587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just">
              <a:lnSpc>
                <a:spcPct val="150000"/>
              </a:lnSpc>
              <a:buFont typeface="Wingdings" panose="05000000000000000000" pitchFamily="2" charset="2"/>
              <a:buChar char="§"/>
            </a:pPr>
            <a:r>
              <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S.82-Presence of a Child Welfare Inspector  (for the psycho-social and physical well-being of the child)</a:t>
            </a:r>
          </a:p>
          <a:p>
            <a:pPr marL="342900" marR="0" lvl="0" indent="-342900" algn="just">
              <a:lnSpc>
                <a:spcPct val="150000"/>
              </a:lnSpc>
              <a:spcBef>
                <a:spcPts val="0"/>
              </a:spcBef>
              <a:spcAft>
                <a:spcPts val="0"/>
              </a:spcAft>
              <a:buFont typeface="Symbol" panose="05050102010706020507" pitchFamily="18" charset="2"/>
              <a:buChar char=""/>
            </a:pPr>
            <a:r>
              <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the child has legal representation.</a:t>
            </a:r>
          </a:p>
          <a:p>
            <a:pPr marL="342900" marR="0" lvl="0" indent="-342900" algn="just">
              <a:lnSpc>
                <a:spcPct val="150000"/>
              </a:lnSpc>
              <a:spcBef>
                <a:spcPts val="0"/>
              </a:spcBef>
              <a:spcAft>
                <a:spcPts val="0"/>
              </a:spcAft>
              <a:buFont typeface="Symbol" panose="05050102010706020507" pitchFamily="18" charset="2"/>
              <a:buChar char=""/>
            </a:pPr>
            <a:r>
              <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the Court is set up in a child friendly manner.</a:t>
            </a:r>
          </a:p>
          <a:p>
            <a:pPr marL="342900" marR="0" lvl="0" indent="-342900" algn="just">
              <a:lnSpc>
                <a:spcPct val="150000"/>
              </a:lnSpc>
              <a:spcBef>
                <a:spcPts val="0"/>
              </a:spcBef>
              <a:spcAft>
                <a:spcPts val="0"/>
              </a:spcAft>
              <a:buFont typeface="Symbol" panose="05050102010706020507" pitchFamily="18" charset="2"/>
              <a:buChar char=""/>
            </a:pPr>
            <a:r>
              <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the privacy of the child is respected at all stages.</a:t>
            </a:r>
          </a:p>
        </p:txBody>
      </p:sp>
      <p:sp>
        <p:nvSpPr>
          <p:cNvPr id="5" name="Rectangle: Rounded Corners 4">
            <a:extLst>
              <a:ext uri="{FF2B5EF4-FFF2-40B4-BE49-F238E27FC236}">
                <a16:creationId xmlns:a16="http://schemas.microsoft.com/office/drawing/2014/main" id="{78C9BD5F-7281-4C2E-B479-DE3476495CC8}"/>
              </a:ext>
            </a:extLst>
          </p:cNvPr>
          <p:cNvSpPr/>
          <p:nvPr/>
        </p:nvSpPr>
        <p:spPr>
          <a:xfrm>
            <a:off x="710648" y="669399"/>
            <a:ext cx="5779604" cy="337582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342900" marR="0" lvl="0" indent="-342900" algn="just">
              <a:lnSpc>
                <a:spcPct val="150000"/>
              </a:lnSpc>
              <a:spcBef>
                <a:spcPts val="0"/>
              </a:spcBef>
              <a:spcAft>
                <a:spcPts val="0"/>
              </a:spcAft>
              <a:buFont typeface="Symbol" panose="05050102010706020507" pitchFamily="18" charset="2"/>
              <a:buChar char=""/>
            </a:pPr>
            <a:r>
              <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S. 71- Age determination- appears to the court that the person is a child or the person alleges that the person is a child, the court shall make an inquiry as to the age of that person.</a:t>
            </a:r>
          </a:p>
          <a:p>
            <a:pPr marL="342900" indent="-342900" algn="just">
              <a:lnSpc>
                <a:spcPct val="150000"/>
              </a:lnSpc>
              <a:buFont typeface="Symbol" panose="05050102010706020507" pitchFamily="18" charset="2"/>
              <a:buChar char=""/>
            </a:pPr>
            <a:r>
              <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The child is legally represented.</a:t>
            </a:r>
          </a:p>
          <a:p>
            <a:pPr marL="342900" marR="0" lvl="0" indent="-342900" algn="just">
              <a:lnSpc>
                <a:spcPct val="150000"/>
              </a:lnSpc>
              <a:spcBef>
                <a:spcPts val="0"/>
              </a:spcBef>
              <a:spcAft>
                <a:spcPts val="0"/>
              </a:spcAft>
              <a:buFont typeface="Symbol" panose="05050102010706020507" pitchFamily="18" charset="2"/>
              <a:buChar char=""/>
            </a:pPr>
            <a:r>
              <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Court’s environment is child friendly</a:t>
            </a:r>
          </a:p>
        </p:txBody>
      </p:sp>
      <p:sp>
        <p:nvSpPr>
          <p:cNvPr id="6" name="Rectangle: Rounded Corners 5">
            <a:extLst>
              <a:ext uri="{FF2B5EF4-FFF2-40B4-BE49-F238E27FC236}">
                <a16:creationId xmlns:a16="http://schemas.microsoft.com/office/drawing/2014/main" id="{E362D6EC-F7DA-4737-B268-A9A87099FB05}"/>
              </a:ext>
            </a:extLst>
          </p:cNvPr>
          <p:cNvSpPr/>
          <p:nvPr/>
        </p:nvSpPr>
        <p:spPr>
          <a:xfrm>
            <a:off x="1553816" y="3905189"/>
            <a:ext cx="8892209" cy="2952811"/>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nSpc>
                <a:spcPct val="107000"/>
              </a:lnSpc>
              <a:spcBef>
                <a:spcPts val="0"/>
              </a:spcBef>
              <a:spcAft>
                <a:spcPts val="800"/>
              </a:spcAft>
              <a:buSzPts val="1000"/>
              <a:buFont typeface="Arial" panose="020B0604020202020204" pitchFamily="34" charset="0"/>
              <a:buChar char="•"/>
              <a:tabLst>
                <a:tab pos="457200" algn="l"/>
              </a:tabLst>
            </a:pPr>
            <a:r>
              <a:rPr lang="en-US"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Right to a speedy trial in the Children's Court and Juvenile Court</a:t>
            </a:r>
            <a:endPar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Use of restorative justice approaches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Role of social inquiry reports in sentencing</a:t>
            </a:r>
            <a:endPar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Prioritization of non-custodial measures</a:t>
            </a:r>
            <a:endPar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Monitoring and review processes</a:t>
            </a:r>
            <a:endPar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S. 79 -Methods of dealing with Children in Conflict with the law after a finding of guilt has been entered. </a:t>
            </a:r>
          </a:p>
        </p:txBody>
      </p:sp>
    </p:spTree>
    <p:extLst>
      <p:ext uri="{BB962C8B-B14F-4D97-AF65-F5344CB8AC3E}">
        <p14:creationId xmlns:p14="http://schemas.microsoft.com/office/powerpoint/2010/main" val="1306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8949-BC82-4528-9E23-9F5E5A2A7779}"/>
              </a:ext>
            </a:extLst>
          </p:cNvPr>
          <p:cNvSpPr>
            <a:spLocks noGrp="1"/>
          </p:cNvSpPr>
          <p:nvPr>
            <p:ph type="title"/>
          </p:nvPr>
        </p:nvSpPr>
        <p:spPr>
          <a:xfrm>
            <a:off x="838199" y="365125"/>
            <a:ext cx="10777949" cy="1425156"/>
          </a:xfrm>
        </p:spPr>
        <p:txBody>
          <a:bodyPr>
            <a:normAutofit/>
          </a:bodyPr>
          <a:lstStyle/>
          <a:p>
            <a:r>
              <a:rPr lang="en-US" sz="4000" b="1" dirty="0">
                <a:latin typeface="Stencil" panose="040409050D0802020404" pitchFamily="82" charset="0"/>
                <a:ea typeface="Times New Roman" panose="02020603050405020304" pitchFamily="18" charset="0"/>
                <a:cs typeface="Times New Roman" panose="02020603050405020304" pitchFamily="18" charset="0"/>
              </a:rPr>
              <a:t>Post</a:t>
            </a:r>
            <a:r>
              <a:rPr lang="en-US" sz="4000" b="1" dirty="0">
                <a:effectLst/>
                <a:latin typeface="Stencil" panose="040409050D0802020404" pitchFamily="82" charset="0"/>
                <a:ea typeface="Times New Roman" panose="02020603050405020304" pitchFamily="18" charset="0"/>
                <a:cs typeface="Times New Roman" panose="02020603050405020304" pitchFamily="18" charset="0"/>
              </a:rPr>
              <a:t>-Trial Stage</a:t>
            </a:r>
            <a:br>
              <a:rPr lang="en-US" sz="2000" dirty="0">
                <a:effectLst/>
                <a:latin typeface="Montserrat" panose="00000500000000000000" pitchFamily="2" charset="0"/>
                <a:ea typeface="Calibri" panose="020F0502020204030204" pitchFamily="34" charset="0"/>
                <a:cs typeface="Times New Roman" panose="02020603050405020304" pitchFamily="18" charset="0"/>
              </a:rPr>
            </a:br>
            <a:endParaRPr lang="en-US" sz="2000" dirty="0">
              <a:latin typeface="Montserrat" panose="00000500000000000000" pitchFamily="2" charset="0"/>
            </a:endParaRPr>
          </a:p>
        </p:txBody>
      </p:sp>
      <p:sp>
        <p:nvSpPr>
          <p:cNvPr id="3" name="Content Placeholder 2">
            <a:extLst>
              <a:ext uri="{FF2B5EF4-FFF2-40B4-BE49-F238E27FC236}">
                <a16:creationId xmlns:a16="http://schemas.microsoft.com/office/drawing/2014/main" id="{EF0A2CBC-EB75-4726-9D87-9C16ADB5214B}"/>
              </a:ext>
            </a:extLst>
          </p:cNvPr>
          <p:cNvSpPr>
            <a:spLocks noGrp="1"/>
          </p:cNvSpPr>
          <p:nvPr>
            <p:ph idx="1"/>
          </p:nvPr>
        </p:nvSpPr>
        <p:spPr>
          <a:xfrm>
            <a:off x="838199" y="1825625"/>
            <a:ext cx="10777949" cy="4678264"/>
          </a:xfrm>
        </p:spPr>
        <p:txBody>
          <a:bodyPr>
            <a:normAutofit/>
          </a:bodyPr>
          <a:lstStyle/>
          <a:p>
            <a:endParaRPr lang="en-US" sz="2000" dirty="0">
              <a:latin typeface="Montserrat" panose="00000500000000000000" pitchFamily="2" charset="0"/>
            </a:endParaRPr>
          </a:p>
        </p:txBody>
      </p:sp>
      <p:sp>
        <p:nvSpPr>
          <p:cNvPr id="4" name="Rectangle: Rounded Corners 3">
            <a:extLst>
              <a:ext uri="{FF2B5EF4-FFF2-40B4-BE49-F238E27FC236}">
                <a16:creationId xmlns:a16="http://schemas.microsoft.com/office/drawing/2014/main" id="{8333817F-4776-4F2D-8B3A-FC1D58613C01}"/>
              </a:ext>
            </a:extLst>
          </p:cNvPr>
          <p:cNvSpPr/>
          <p:nvPr/>
        </p:nvSpPr>
        <p:spPr>
          <a:xfrm>
            <a:off x="705677" y="1552092"/>
            <a:ext cx="5161723" cy="369300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
            </a:pPr>
            <a:r>
              <a:rPr lang="en-US" sz="2000" dirty="0">
                <a:solidFill>
                  <a:schemeClr val="tx1"/>
                </a:solidFill>
                <a:latin typeface="Montserrat" panose="00000500000000000000" pitchFamily="2" charset="0"/>
              </a:rPr>
              <a:t>Post –trial alternatives( non- custodial orders) are measures that provide community-based options for the supervision and rehabilitation of children</a:t>
            </a:r>
          </a:p>
          <a:p>
            <a:pPr marL="285750" indent="-285750">
              <a:buFont typeface="Wingdings" panose="05000000000000000000" pitchFamily="2" charset="2"/>
              <a:buChar char="§"/>
            </a:pPr>
            <a:r>
              <a:rPr lang="en-US" sz="2000" dirty="0">
                <a:solidFill>
                  <a:schemeClr val="tx1"/>
                </a:solidFill>
                <a:latin typeface="Montserrat" panose="00000500000000000000" pitchFamily="2" charset="0"/>
              </a:rPr>
              <a:t>courts conferred with discretion to order a variety of possible alternatives to deprivation of liberty</a:t>
            </a:r>
          </a:p>
        </p:txBody>
      </p:sp>
      <p:sp>
        <p:nvSpPr>
          <p:cNvPr id="5" name="Rectangle: Rounded Corners 4">
            <a:extLst>
              <a:ext uri="{FF2B5EF4-FFF2-40B4-BE49-F238E27FC236}">
                <a16:creationId xmlns:a16="http://schemas.microsoft.com/office/drawing/2014/main" id="{644CC0AF-A69B-482A-8805-96F92E6D1846}"/>
              </a:ext>
            </a:extLst>
          </p:cNvPr>
          <p:cNvSpPr/>
          <p:nvPr/>
        </p:nvSpPr>
        <p:spPr>
          <a:xfrm>
            <a:off x="6096000" y="2019300"/>
            <a:ext cx="5652670" cy="3912773"/>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latin typeface="Montserrat" panose="00000500000000000000" pitchFamily="2" charset="0"/>
              </a:rPr>
              <a:t>Children to be dealt with in a manner appropriate to their wellbeing and proportionate both their circumstance and the offence </a:t>
            </a:r>
          </a:p>
          <a:p>
            <a:pPr marL="285750" indent="-285750">
              <a:buFont typeface="Arial" panose="020B0604020202020204" pitchFamily="34" charset="0"/>
              <a:buChar char="•"/>
            </a:pPr>
            <a:r>
              <a:rPr lang="en-US" sz="2000" dirty="0">
                <a:solidFill>
                  <a:schemeClr val="tx1"/>
                </a:solidFill>
                <a:latin typeface="Montserrat" panose="00000500000000000000" pitchFamily="2" charset="0"/>
              </a:rPr>
              <a:t>Rehabilitative activities in post –trial detention should focus on preparation for release </a:t>
            </a:r>
          </a:p>
          <a:p>
            <a:pPr marL="285750" indent="-285750">
              <a:buFont typeface="Arial" panose="020B0604020202020204" pitchFamily="34" charset="0"/>
              <a:buChar char="•"/>
            </a:pPr>
            <a:r>
              <a:rPr lang="en-US" sz="2000" dirty="0">
                <a:solidFill>
                  <a:schemeClr val="tx1"/>
                </a:solidFill>
                <a:latin typeface="Montserrat" panose="00000500000000000000" pitchFamily="2" charset="0"/>
              </a:rPr>
              <a:t>A well trained probation service should be assigned for release from post trial detention </a:t>
            </a:r>
          </a:p>
          <a:p>
            <a:endParaRPr lang="en-US" sz="2000" dirty="0">
              <a:solidFill>
                <a:schemeClr val="tx1"/>
              </a:solidFill>
              <a:latin typeface="Montserrat" panose="00000500000000000000" pitchFamily="2" charset="0"/>
            </a:endParaRPr>
          </a:p>
          <a:p>
            <a:endParaRPr lang="en-US" sz="20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17817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6" name="Chart 5">
                <a:extLst>
                  <a:ext uri="{FF2B5EF4-FFF2-40B4-BE49-F238E27FC236}">
                    <a16:creationId xmlns:a16="http://schemas.microsoft.com/office/drawing/2014/main" id="{4F03B431-4DA1-4FDA-815D-EC1FD286CA0F}"/>
                  </a:ext>
                </a:extLst>
              </p:cNvPr>
              <p:cNvGraphicFramePr/>
              <p:nvPr>
                <p:extLst>
                  <p:ext uri="{D42A27DB-BD31-4B8C-83A1-F6EECF244321}">
                    <p14:modId xmlns:p14="http://schemas.microsoft.com/office/powerpoint/2010/main" val="3007139823"/>
                  </p:ext>
                </p:extLst>
              </p:nvPr>
            </p:nvGraphicFramePr>
            <p:xfrm>
              <a:off x="0" y="25400"/>
              <a:ext cx="12191999" cy="683260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Chart 5">
                <a:extLst>
                  <a:ext uri="{FF2B5EF4-FFF2-40B4-BE49-F238E27FC236}">
                    <a16:creationId xmlns:a16="http://schemas.microsoft.com/office/drawing/2014/main" id="{4F03B431-4DA1-4FDA-815D-EC1FD286CA0F}"/>
                  </a:ext>
                </a:extLst>
              </p:cNvPr>
              <p:cNvPicPr>
                <a:picLocks noGrp="1" noRot="1" noChangeAspect="1" noMove="1" noResize="1" noEditPoints="1" noAdjustHandles="1" noChangeArrowheads="1" noChangeShapeType="1"/>
              </p:cNvPicPr>
              <p:nvPr/>
            </p:nvPicPr>
            <p:blipFill>
              <a:blip r:embed="rId3"/>
              <a:stretch>
                <a:fillRect/>
              </a:stretch>
            </p:blipFill>
            <p:spPr>
              <a:xfrm>
                <a:off x="0" y="25400"/>
                <a:ext cx="12191999" cy="6832600"/>
              </a:xfrm>
              <a:prstGeom prst="rect">
                <a:avLst/>
              </a:prstGeom>
            </p:spPr>
          </p:pic>
        </mc:Fallback>
      </mc:AlternateContent>
      <p:graphicFrame>
        <p:nvGraphicFramePr>
          <p:cNvPr id="9" name="Table 9">
            <a:extLst>
              <a:ext uri="{FF2B5EF4-FFF2-40B4-BE49-F238E27FC236}">
                <a16:creationId xmlns:a16="http://schemas.microsoft.com/office/drawing/2014/main" id="{5CAD6590-FA5E-4D7F-9288-42B1919A3DAA}"/>
              </a:ext>
            </a:extLst>
          </p:cNvPr>
          <p:cNvGraphicFramePr>
            <a:graphicFrameLocks noGrp="1"/>
          </p:cNvGraphicFramePr>
          <p:nvPr>
            <p:extLst>
              <p:ext uri="{D42A27DB-BD31-4B8C-83A1-F6EECF244321}">
                <p14:modId xmlns:p14="http://schemas.microsoft.com/office/powerpoint/2010/main" val="1530277103"/>
              </p:ext>
            </p:extLst>
          </p:nvPr>
        </p:nvGraphicFramePr>
        <p:xfrm>
          <a:off x="745435" y="705678"/>
          <a:ext cx="10793895" cy="5971088"/>
        </p:xfrm>
        <a:graphic>
          <a:graphicData uri="http://schemas.openxmlformats.org/drawingml/2006/table">
            <a:tbl>
              <a:tblPr firstRow="1" bandRow="1">
                <a:tableStyleId>{5C22544A-7EE6-4342-B048-85BDC9FD1C3A}</a:tableStyleId>
              </a:tblPr>
              <a:tblGrid>
                <a:gridCol w="10793895">
                  <a:extLst>
                    <a:ext uri="{9D8B030D-6E8A-4147-A177-3AD203B41FA5}">
                      <a16:colId xmlns:a16="http://schemas.microsoft.com/office/drawing/2014/main" val="313701309"/>
                    </a:ext>
                  </a:extLst>
                </a:gridCol>
              </a:tblGrid>
              <a:tr h="5575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000000"/>
                          </a:solidFill>
                          <a:effectLst/>
                          <a:latin typeface="Stencil" panose="040409050D0802020404" pitchFamily="82" charset="0"/>
                          <a:ea typeface="+mn-ea"/>
                          <a:cs typeface="+mn-cs"/>
                        </a:rPr>
                        <a:t>recommendations</a:t>
                      </a:r>
                      <a:endParaRPr lang="en-US" sz="3200" b="1" i="0" u="none" strike="noStrike" baseline="0" dirty="0">
                        <a:solidFill>
                          <a:prstClr val="black">
                            <a:lumMod val="75000"/>
                            <a:lumOff val="25000"/>
                          </a:prstClr>
                        </a:solidFill>
                        <a:latin typeface="+mn-lt"/>
                      </a:endParaRPr>
                    </a:p>
                    <a:p>
                      <a:pPr algn="ctr"/>
                      <a:endParaRPr lang="en-US" dirty="0"/>
                    </a:p>
                  </a:txBody>
                  <a:tcPr/>
                </a:tc>
                <a:extLst>
                  <a:ext uri="{0D108BD9-81ED-4DB2-BD59-A6C34878D82A}">
                    <a16:rowId xmlns:a16="http://schemas.microsoft.com/office/drawing/2014/main" val="768242590"/>
                  </a:ext>
                </a:extLst>
              </a:tr>
              <a:tr h="557594">
                <a:tc>
                  <a:txBody>
                    <a:bodyPr/>
                    <a:lstStyle/>
                    <a:p>
                      <a:r>
                        <a:rPr lang="en-US" dirty="0" err="1"/>
                        <a:t>Specialised</a:t>
                      </a:r>
                      <a:r>
                        <a:rPr lang="en-US" dirty="0"/>
                        <a:t> Capacity building of justice sector actors and service providers</a:t>
                      </a:r>
                    </a:p>
                  </a:txBody>
                  <a:tcPr/>
                </a:tc>
                <a:extLst>
                  <a:ext uri="{0D108BD9-81ED-4DB2-BD59-A6C34878D82A}">
                    <a16:rowId xmlns:a16="http://schemas.microsoft.com/office/drawing/2014/main" val="441821378"/>
                  </a:ext>
                </a:extLst>
              </a:tr>
              <a:tr h="557594">
                <a:tc>
                  <a:txBody>
                    <a:bodyPr/>
                    <a:lstStyle/>
                    <a:p>
                      <a:endParaRPr lang="en-US" dirty="0"/>
                    </a:p>
                  </a:txBody>
                  <a:tcPr/>
                </a:tc>
                <a:extLst>
                  <a:ext uri="{0D108BD9-81ED-4DB2-BD59-A6C34878D82A}">
                    <a16:rowId xmlns:a16="http://schemas.microsoft.com/office/drawing/2014/main" val="1023094178"/>
                  </a:ext>
                </a:extLst>
              </a:tr>
              <a:tr h="557594">
                <a:tc>
                  <a:txBody>
                    <a:bodyPr/>
                    <a:lstStyle/>
                    <a:p>
                      <a:r>
                        <a:rPr lang="en-US" dirty="0"/>
                        <a:t>Coordination among stakeholders in the child justice system</a:t>
                      </a:r>
                    </a:p>
                  </a:txBody>
                  <a:tcPr/>
                </a:tc>
                <a:extLst>
                  <a:ext uri="{0D108BD9-81ED-4DB2-BD59-A6C34878D82A}">
                    <a16:rowId xmlns:a16="http://schemas.microsoft.com/office/drawing/2014/main" val="1952308468"/>
                  </a:ext>
                </a:extLst>
              </a:tr>
              <a:tr h="962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Development of strategies to increase diversion programs and alternatives to detention</a:t>
                      </a:r>
                    </a:p>
                  </a:txBody>
                  <a:tcPr/>
                </a:tc>
                <a:extLst>
                  <a:ext uri="{0D108BD9-81ED-4DB2-BD59-A6C34878D82A}">
                    <a16:rowId xmlns:a16="http://schemas.microsoft.com/office/drawing/2014/main" val="3497972337"/>
                  </a:ext>
                </a:extLst>
              </a:tr>
              <a:tr h="557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Integrate institutional child-friendly and trauma-informed guidelines</a:t>
                      </a:r>
                    </a:p>
                  </a:txBody>
                  <a:tcPr/>
                </a:tc>
                <a:extLst>
                  <a:ext uri="{0D108BD9-81ED-4DB2-BD59-A6C34878D82A}">
                    <a16:rowId xmlns:a16="http://schemas.microsoft.com/office/drawing/2014/main" val="1895684288"/>
                  </a:ext>
                </a:extLst>
              </a:tr>
              <a:tr h="962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funding and resources for infrastructure, child justice services and rehabilitation programs</a:t>
                      </a:r>
                    </a:p>
                  </a:txBody>
                  <a:tcPr/>
                </a:tc>
                <a:extLst>
                  <a:ext uri="{0D108BD9-81ED-4DB2-BD59-A6C34878D82A}">
                    <a16:rowId xmlns:a16="http://schemas.microsoft.com/office/drawing/2014/main" val="3591324148"/>
                  </a:ext>
                </a:extLst>
              </a:tr>
              <a:tr h="962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human resources particularly social workforce</a:t>
                      </a:r>
                    </a:p>
                    <a:p>
                      <a:endParaRPr lang="en-US" dirty="0"/>
                    </a:p>
                  </a:txBody>
                  <a:tcPr/>
                </a:tc>
                <a:extLst>
                  <a:ext uri="{0D108BD9-81ED-4DB2-BD59-A6C34878D82A}">
                    <a16:rowId xmlns:a16="http://schemas.microsoft.com/office/drawing/2014/main" val="1543508904"/>
                  </a:ext>
                </a:extLst>
              </a:tr>
            </a:tbl>
          </a:graphicData>
        </a:graphic>
      </p:graphicFrame>
    </p:spTree>
    <p:extLst>
      <p:ext uri="{BB962C8B-B14F-4D97-AF65-F5344CB8AC3E}">
        <p14:creationId xmlns:p14="http://schemas.microsoft.com/office/powerpoint/2010/main" val="364159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E89BCBC1-DD55-4CEC-A299-AEF022E31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75" y="464480"/>
            <a:ext cx="9158222" cy="6105482"/>
          </a:xfrm>
          <a:prstGeom prst="rect">
            <a:avLst/>
          </a:prstGeom>
        </p:spPr>
      </p:pic>
      <p:sp>
        <p:nvSpPr>
          <p:cNvPr id="16" name="Rectangle 15">
            <a:extLst>
              <a:ext uri="{FF2B5EF4-FFF2-40B4-BE49-F238E27FC236}">
                <a16:creationId xmlns:a16="http://schemas.microsoft.com/office/drawing/2014/main" id="{226DFF2F-62EB-4506-910B-547278475F4C}"/>
              </a:ext>
            </a:extLst>
          </p:cNvPr>
          <p:cNvSpPr/>
          <p:nvPr/>
        </p:nvSpPr>
        <p:spPr>
          <a:xfrm flipH="1">
            <a:off x="1501095" y="857250"/>
            <a:ext cx="2545024" cy="5143500"/>
          </a:xfrm>
          <a:prstGeom prst="rect">
            <a:avLst/>
          </a:prstGeom>
          <a:gradFill>
            <a:gsLst>
              <a:gs pos="0">
                <a:schemeClr val="tx1">
                  <a:alpha val="0"/>
                </a:schemeClr>
              </a:gs>
              <a:gs pos="49000">
                <a:schemeClr val="tx1">
                  <a:alpha val="40000"/>
                </a:schemeClr>
              </a:gs>
              <a:gs pos="100000">
                <a:schemeClr val="tx1">
                  <a:alpha val="50000"/>
                </a:schemeClr>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3" name="Rectangle 12">
            <a:extLst>
              <a:ext uri="{FF2B5EF4-FFF2-40B4-BE49-F238E27FC236}">
                <a16:creationId xmlns:a16="http://schemas.microsoft.com/office/drawing/2014/main" id="{0A26CD7F-A606-4A08-A298-DF44BBF4C6E6}"/>
              </a:ext>
            </a:extLst>
          </p:cNvPr>
          <p:cNvSpPr/>
          <p:nvPr/>
        </p:nvSpPr>
        <p:spPr>
          <a:xfrm rot="5400000" flipH="1">
            <a:off x="5432587" y="-3487152"/>
            <a:ext cx="1303922" cy="9166905"/>
          </a:xfrm>
          <a:prstGeom prst="rect">
            <a:avLst/>
          </a:prstGeom>
          <a:gradFill>
            <a:gsLst>
              <a:gs pos="0">
                <a:schemeClr val="tx1">
                  <a:alpha val="0"/>
                </a:schemeClr>
              </a:gs>
              <a:gs pos="49000">
                <a:schemeClr val="tx1">
                  <a:alpha val="40000"/>
                </a:schemeClr>
              </a:gs>
              <a:gs pos="100000">
                <a:schemeClr val="tx1">
                  <a:alpha val="50000"/>
                </a:schemeClr>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nvGrpSpPr>
          <p:cNvPr id="3" name="Group 2"/>
          <p:cNvGrpSpPr/>
          <p:nvPr/>
        </p:nvGrpSpPr>
        <p:grpSpPr>
          <a:xfrm>
            <a:off x="7421319" y="857250"/>
            <a:ext cx="3349422" cy="5143500"/>
            <a:chOff x="343092" y="0"/>
            <a:chExt cx="3349422" cy="5143500"/>
          </a:xfrm>
          <a:gradFill>
            <a:gsLst>
              <a:gs pos="0">
                <a:schemeClr val="accent1">
                  <a:alpha val="0"/>
                </a:schemeClr>
              </a:gs>
              <a:gs pos="30000">
                <a:srgbClr val="00AEEF">
                  <a:alpha val="50000"/>
                </a:srgbClr>
              </a:gs>
              <a:gs pos="50000">
                <a:srgbClr val="00AEEF">
                  <a:alpha val="80000"/>
                </a:srgbClr>
              </a:gs>
              <a:gs pos="58000">
                <a:schemeClr val="accent1"/>
              </a:gs>
            </a:gsLst>
            <a:lin ang="0" scaled="1"/>
          </a:gradFill>
        </p:grpSpPr>
        <p:sp>
          <p:nvSpPr>
            <p:cNvPr id="6" name="Rectangle 5"/>
            <p:cNvSpPr/>
            <p:nvPr/>
          </p:nvSpPr>
          <p:spPr>
            <a:xfrm>
              <a:off x="343092" y="0"/>
              <a:ext cx="3237998" cy="5143500"/>
            </a:xfrm>
            <a:prstGeom prst="rect">
              <a:avLst/>
            </a:prstGeom>
            <a:gradFill>
              <a:gsLst>
                <a:gs pos="0">
                  <a:schemeClr val="tx1">
                    <a:alpha val="0"/>
                  </a:schemeClr>
                </a:gs>
                <a:gs pos="49000">
                  <a:schemeClr val="tx1">
                    <a:alpha val="40000"/>
                  </a:schemeClr>
                </a:gs>
                <a:gs pos="100000">
                  <a:schemeClr val="tx1">
                    <a:alpha val="50000"/>
                  </a:schemeClr>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 name="TextBox 3"/>
            <p:cNvSpPr txBox="1">
              <a:spLocks noChangeArrowheads="1"/>
            </p:cNvSpPr>
            <p:nvPr/>
          </p:nvSpPr>
          <p:spPr bwMode="auto">
            <a:xfrm>
              <a:off x="663134" y="2198306"/>
              <a:ext cx="30293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endParaRPr lang="en-US" sz="2400" b="1" dirty="0">
                <a:solidFill>
                  <a:schemeClr val="bg1"/>
                </a:solidFill>
                <a:latin typeface="Arial Nova" panose="020B0504020202020204" pitchFamily="34" charset="0"/>
              </a:endParaRPr>
            </a:p>
          </p:txBody>
        </p:sp>
      </p:grpSp>
      <p:sp>
        <p:nvSpPr>
          <p:cNvPr id="10" name="Rectangle 9"/>
          <p:cNvSpPr/>
          <p:nvPr/>
        </p:nvSpPr>
        <p:spPr>
          <a:xfrm>
            <a:off x="7533318" y="2586472"/>
            <a:ext cx="3116379" cy="40157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a:endParaRPr lang="en-US" sz="1600" b="1" cap="all">
              <a:solidFill>
                <a:schemeClr val="bg1"/>
              </a:solidFill>
            </a:endParaRPr>
          </a:p>
        </p:txBody>
      </p:sp>
      <p:sp>
        <p:nvSpPr>
          <p:cNvPr id="11" name="Title 1"/>
          <p:cNvSpPr txBox="1">
            <a:spLocks/>
          </p:cNvSpPr>
          <p:nvPr/>
        </p:nvSpPr>
        <p:spPr>
          <a:xfrm>
            <a:off x="7641652" y="2661894"/>
            <a:ext cx="3026348" cy="282748"/>
          </a:xfrm>
          <a:prstGeom prst="rect">
            <a:avLst/>
          </a:prstGeom>
        </p:spPr>
        <p:txBody>
          <a:bodyPr lIns="0" tIns="0" rIns="0" bIns="0"/>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sz="1800" b="1" dirty="0">
                <a:latin typeface="Arial"/>
                <a:cs typeface="Arial"/>
              </a:rPr>
              <a:t>Thank you </a:t>
            </a:r>
            <a:endParaRPr lang="en-US" sz="1800" dirty="0">
              <a:latin typeface="Arial"/>
              <a:cs typeface="Arial"/>
            </a:endParaRPr>
          </a:p>
        </p:txBody>
      </p:sp>
      <p:sp>
        <p:nvSpPr>
          <p:cNvPr id="8" name="TextBox 7">
            <a:extLst>
              <a:ext uri="{FF2B5EF4-FFF2-40B4-BE49-F238E27FC236}">
                <a16:creationId xmlns:a16="http://schemas.microsoft.com/office/drawing/2014/main" id="{CE2587EF-5050-484D-84A6-58B80806F0DD}"/>
              </a:ext>
            </a:extLst>
          </p:cNvPr>
          <p:cNvSpPr txBox="1"/>
          <p:nvPr/>
        </p:nvSpPr>
        <p:spPr>
          <a:xfrm>
            <a:off x="7972530" y="5676204"/>
            <a:ext cx="3237998" cy="253916"/>
          </a:xfrm>
          <a:prstGeom prst="rect">
            <a:avLst/>
          </a:prstGeom>
          <a:noFill/>
        </p:spPr>
        <p:txBody>
          <a:bodyPr wrap="square" rtlCol="0">
            <a:spAutoFit/>
          </a:bodyPr>
          <a:lstStyle/>
          <a:p>
            <a:r>
              <a:rPr lang="en-US" sz="1050" dirty="0">
                <a:solidFill>
                  <a:schemeClr val="bg1"/>
                </a:solidFill>
                <a:latin typeface="Arial Nova" panose="020B0504020202020204" pitchFamily="34" charset="0"/>
              </a:rPr>
              <a:t>© UNICEF/Zambia 2020/KL </a:t>
            </a:r>
            <a:r>
              <a:rPr lang="en-US" sz="1050" dirty="0" err="1">
                <a:solidFill>
                  <a:schemeClr val="bg1"/>
                </a:solidFill>
                <a:latin typeface="Arial Nova" panose="020B0504020202020204" pitchFamily="34" charset="0"/>
              </a:rPr>
              <a:t>S</a:t>
            </a:r>
            <a:r>
              <a:rPr lang="en-US" altLang="zh-CN" sz="1050" dirty="0" err="1">
                <a:solidFill>
                  <a:schemeClr val="bg1"/>
                </a:solidFill>
                <a:latin typeface="Arial Nova" panose="020B0504020202020204" pitchFamily="34" charset="0"/>
              </a:rPr>
              <a:t>chermbrucker</a:t>
            </a:r>
            <a:r>
              <a:rPr lang="en-US" altLang="zh-CN" sz="1050" dirty="0">
                <a:solidFill>
                  <a:schemeClr val="bg1"/>
                </a:solidFill>
                <a:latin typeface="Arial Nova" panose="020B0504020202020204" pitchFamily="34" charset="0"/>
              </a:rPr>
              <a:t> </a:t>
            </a:r>
            <a:endParaRPr lang="en-US" sz="1050" dirty="0">
              <a:solidFill>
                <a:schemeClr val="bg1"/>
              </a:solidFill>
              <a:latin typeface="Arial Nova" panose="020B0504020202020204" pitchFamily="34" charset="0"/>
            </a:endParaRPr>
          </a:p>
        </p:txBody>
      </p:sp>
      <p:pic>
        <p:nvPicPr>
          <p:cNvPr id="15" name="Picture 14">
            <a:extLst>
              <a:ext uri="{FF2B5EF4-FFF2-40B4-BE49-F238E27FC236}">
                <a16:creationId xmlns:a16="http://schemas.microsoft.com/office/drawing/2014/main" id="{A65023B2-7C57-4C81-88AD-587491798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6907" y="206659"/>
            <a:ext cx="2133399" cy="19984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6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b="1" dirty="0">
                <a:latin typeface="Stencil" panose="040409050D0802020404" pitchFamily="82" charset="0"/>
              </a:rPr>
              <a:t>OBJECTIVES </a:t>
            </a:r>
            <a:r>
              <a:rPr lang="en-US" sz="4400" b="1" dirty="0">
                <a:effectLst/>
                <a:latin typeface="Stencil" panose="040409050D0802020404" pitchFamily="82" charset="0"/>
                <a:ea typeface="Times New Roman" panose="02020603050405020304" pitchFamily="18" charset="0"/>
                <a:cs typeface="Times New Roman" panose="02020603050405020304" pitchFamily="18" charset="0"/>
              </a:rPr>
              <a:t>of the presentation</a:t>
            </a:r>
            <a:endParaRPr lang="en-US" b="1" dirty="0">
              <a:latin typeface="Stencil" panose="040409050D0802020404" pitchFamily="82" charset="0"/>
            </a:endParaRP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091876295"/>
              </p:ext>
            </p:extLst>
          </p:nvPr>
        </p:nvGraphicFramePr>
        <p:xfrm>
          <a:off x="913795" y="1866900"/>
          <a:ext cx="11098306" cy="4453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99;p36">
            <a:extLst>
              <a:ext uri="{FF2B5EF4-FFF2-40B4-BE49-F238E27FC236}">
                <a16:creationId xmlns:a16="http://schemas.microsoft.com/office/drawing/2014/main" id="{A6F24318-BB1D-422A-95FB-2409993D1B3F}"/>
              </a:ext>
            </a:extLst>
          </p:cNvPr>
          <p:cNvSpPr/>
          <p:nvPr/>
        </p:nvSpPr>
        <p:spPr>
          <a:xfrm>
            <a:off x="6111101" y="2505073"/>
            <a:ext cx="2347099" cy="3815044"/>
          </a:xfrm>
          <a:prstGeom prst="rect">
            <a:avLst/>
          </a:prstGeom>
          <a:solidFill>
            <a:srgbClr val="00B050">
              <a:alpha val="72960"/>
            </a:srgbClr>
          </a:solidFill>
          <a:ln>
            <a:noFill/>
          </a:ln>
        </p:spPr>
        <p:txBody>
          <a:bodyPr spcFirstLastPara="1" wrap="square" lIns="91425" tIns="91425" rIns="91425" bIns="91425" anchor="ctr" anchorCtr="0">
            <a:noAutofit/>
          </a:bodyPr>
          <a:lstStyle/>
          <a:p>
            <a:r>
              <a:rPr lang="en-US" sz="4000" b="1" dirty="0">
                <a:latin typeface="Montserrat" panose="00000500000000000000" pitchFamily="2" charset="0"/>
              </a:rPr>
              <a:t>03</a:t>
            </a:r>
          </a:p>
          <a:p>
            <a:r>
              <a:rPr lang="en-US" dirty="0">
                <a:latin typeface="Montserrat" panose="00000500000000000000" pitchFamily="2" charset="0"/>
              </a:rPr>
              <a:t>Demonstrate how the Act prioritizes diversion, alternatives to detention, and restorative justice</a:t>
            </a:r>
          </a:p>
          <a:p>
            <a:endParaRPr lang="en-US" b="1" dirty="0"/>
          </a:p>
        </p:txBody>
      </p:sp>
      <p:sp>
        <p:nvSpPr>
          <p:cNvPr id="7" name="Google Shape;199;p36">
            <a:extLst>
              <a:ext uri="{FF2B5EF4-FFF2-40B4-BE49-F238E27FC236}">
                <a16:creationId xmlns:a16="http://schemas.microsoft.com/office/drawing/2014/main" id="{1D9EA45C-16B7-4543-B08A-4443FE27B724}"/>
              </a:ext>
            </a:extLst>
          </p:cNvPr>
          <p:cNvSpPr/>
          <p:nvPr/>
        </p:nvSpPr>
        <p:spPr>
          <a:xfrm>
            <a:off x="3353639" y="2505072"/>
            <a:ext cx="2251798" cy="3815045"/>
          </a:xfrm>
          <a:prstGeom prst="rect">
            <a:avLst/>
          </a:prstGeom>
          <a:solidFill>
            <a:srgbClr val="C00000">
              <a:alpha val="72960"/>
            </a:srgbClr>
          </a:solidFill>
          <a:ln>
            <a:noFill/>
          </a:ln>
        </p:spPr>
        <p:txBody>
          <a:bodyPr spcFirstLastPara="1" wrap="square" lIns="91425" tIns="91425" rIns="91425" bIns="91425" anchor="ctr" anchorCtr="0">
            <a:noAutofit/>
          </a:bodyPr>
          <a:lstStyle/>
          <a:p>
            <a:pPr lvl="0"/>
            <a:endParaRPr lang="en-US" sz="4000" b="1" dirty="0">
              <a:effectLst/>
              <a:latin typeface="Montserrat" panose="00000500000000000000" pitchFamily="2" charset="0"/>
              <a:ea typeface="Calibri" panose="020F0502020204030204" pitchFamily="34" charset="0"/>
              <a:cs typeface="Times New Roman" panose="02020603050405020304" pitchFamily="18" charset="0"/>
            </a:endParaRPr>
          </a:p>
          <a:p>
            <a:pPr lvl="0"/>
            <a:endParaRPr lang="en-US" sz="4000" b="1" dirty="0">
              <a:latin typeface="Montserrat" panose="00000500000000000000" pitchFamily="2" charset="0"/>
              <a:ea typeface="Calibri" panose="020F0502020204030204" pitchFamily="34" charset="0"/>
              <a:cs typeface="Times New Roman" panose="02020603050405020304" pitchFamily="18" charset="0"/>
            </a:endParaRPr>
          </a:p>
          <a:p>
            <a:pPr lvl="0"/>
            <a:r>
              <a:rPr lang="en-US" sz="4000" b="1" dirty="0">
                <a:effectLst/>
                <a:latin typeface="Montserrat" panose="00000500000000000000" pitchFamily="2" charset="0"/>
                <a:ea typeface="Calibri" panose="020F0502020204030204" pitchFamily="34" charset="0"/>
                <a:cs typeface="Times New Roman" panose="02020603050405020304" pitchFamily="18" charset="0"/>
              </a:rPr>
              <a:t>02</a:t>
            </a:r>
            <a:endParaRPr lang="en-US" sz="4000" b="1" dirty="0">
              <a:latin typeface="Montserrat" panose="00000500000000000000" pitchFamily="2" charset="0"/>
              <a:ea typeface="Calibri" panose="020F0502020204030204" pitchFamily="34" charset="0"/>
              <a:cs typeface="Times New Roman" panose="02020603050405020304" pitchFamily="18" charset="0"/>
            </a:endParaRPr>
          </a:p>
          <a:p>
            <a:pPr lvl="0"/>
            <a:r>
              <a:rPr lang="en-US" dirty="0">
                <a:latin typeface="Montserrat" panose="00000500000000000000" pitchFamily="2" charset="0"/>
              </a:rPr>
              <a:t>Highlight the key provisions of the Children's Code Act related to children in conflict with the law and its alignment with international standards on child justice</a:t>
            </a:r>
          </a:p>
          <a:p>
            <a:endParaRPr lang="en-US" dirty="0">
              <a:latin typeface="Montserrat" panose="00000500000000000000" pitchFamily="2" charset="0"/>
            </a:endParaRPr>
          </a:p>
          <a:p>
            <a:pPr lvl="0"/>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lvl="0"/>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0"/>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Google Shape;199;p36">
            <a:extLst>
              <a:ext uri="{FF2B5EF4-FFF2-40B4-BE49-F238E27FC236}">
                <a16:creationId xmlns:a16="http://schemas.microsoft.com/office/drawing/2014/main" id="{FEA76CC3-8D7F-42E2-9296-88A94A3BF785}"/>
              </a:ext>
            </a:extLst>
          </p:cNvPr>
          <p:cNvSpPr/>
          <p:nvPr/>
        </p:nvSpPr>
        <p:spPr>
          <a:xfrm>
            <a:off x="596177" y="2505073"/>
            <a:ext cx="2270848" cy="3815044"/>
          </a:xfrm>
          <a:prstGeom prst="rect">
            <a:avLst/>
          </a:prstGeom>
          <a:solidFill>
            <a:srgbClr val="1579DD">
              <a:alpha val="72960"/>
            </a:srgbClr>
          </a:solidFill>
          <a:ln>
            <a:noFill/>
          </a:ln>
        </p:spPr>
        <p:txBody>
          <a:bodyPr spcFirstLastPara="1" wrap="square" lIns="91425" tIns="91425" rIns="91425" bIns="91425" anchor="ctr" anchorCtr="0">
            <a:noAutofit/>
          </a:bodyPr>
          <a:lstStyle/>
          <a:p>
            <a:pPr lvl="0"/>
            <a:r>
              <a:rPr lang="en-US" sz="4000" b="1" dirty="0">
                <a:effectLst/>
                <a:latin typeface="Montserrat" panose="00000500000000000000" pitchFamily="2" charset="0"/>
                <a:ea typeface="Calibri" panose="020F0502020204030204" pitchFamily="34" charset="0"/>
                <a:cs typeface="Times New Roman" panose="02020603050405020304" pitchFamily="18" charset="0"/>
              </a:rPr>
              <a:t>01</a:t>
            </a:r>
          </a:p>
          <a:p>
            <a:pPr lvl="0"/>
            <a:endParaRPr lang="en-US" dirty="0">
              <a:latin typeface="Montserrat" panose="00000500000000000000" pitchFamily="2" charset="0"/>
              <a:ea typeface="Calibri" panose="020F0502020204030204" pitchFamily="34" charset="0"/>
              <a:cs typeface="Times New Roman" panose="02020603050405020304" pitchFamily="18" charset="0"/>
            </a:endParaRPr>
          </a:p>
          <a:p>
            <a:pPr lvl="0"/>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lvl="0"/>
            <a:r>
              <a:rPr lang="en-US" dirty="0">
                <a:latin typeface="Montserrat" panose="00000500000000000000" pitchFamily="2" charset="0"/>
                <a:ea typeface="Calibri" panose="020F0502020204030204" pitchFamily="34" charset="0"/>
                <a:cs typeface="Times New Roman" panose="02020603050405020304" pitchFamily="18" charset="0"/>
              </a:rPr>
              <a:t>H</a:t>
            </a:r>
            <a:r>
              <a:rPr lang="en-US" sz="1800" dirty="0">
                <a:effectLst/>
                <a:latin typeface="Montserrat" panose="00000500000000000000" pitchFamily="2" charset="0"/>
                <a:ea typeface="Calibri" panose="020F0502020204030204" pitchFamily="34" charset="0"/>
                <a:cs typeface="Times New Roman" panose="02020603050405020304" pitchFamily="18" charset="0"/>
              </a:rPr>
              <a:t>ighlight the systemic approache</a:t>
            </a:r>
            <a:r>
              <a:rPr lang="en-US" sz="1800" dirty="0">
                <a:latin typeface="Montserrat" panose="00000500000000000000" pitchFamily="2" charset="0"/>
                <a:ea typeface="Calibri" panose="020F0502020204030204" pitchFamily="34" charset="0"/>
                <a:cs typeface="Times New Roman" panose="02020603050405020304" pitchFamily="18" charset="0"/>
              </a:rPr>
              <a:t>s of handling children in conflict with the law (at all stages of the justice process)</a:t>
            </a:r>
            <a:endParaRPr lang="en-US" sz="1800" dirty="0">
              <a:latin typeface="Montserrat" panose="00000500000000000000" pitchFamily="2" charset="0"/>
            </a:endParaRPr>
          </a:p>
        </p:txBody>
      </p:sp>
      <p:sp>
        <p:nvSpPr>
          <p:cNvPr id="9" name="Google Shape;199;p36">
            <a:extLst>
              <a:ext uri="{FF2B5EF4-FFF2-40B4-BE49-F238E27FC236}">
                <a16:creationId xmlns:a16="http://schemas.microsoft.com/office/drawing/2014/main" id="{10399D3F-B333-4B75-BACF-5C33F44313A7}"/>
              </a:ext>
            </a:extLst>
          </p:cNvPr>
          <p:cNvSpPr/>
          <p:nvPr/>
        </p:nvSpPr>
        <p:spPr>
          <a:xfrm>
            <a:off x="9029078" y="2505072"/>
            <a:ext cx="2238479" cy="3815044"/>
          </a:xfrm>
          <a:prstGeom prst="rect">
            <a:avLst/>
          </a:prstGeom>
          <a:solidFill>
            <a:srgbClr val="FFC000">
              <a:alpha val="72960"/>
            </a:srgbClr>
          </a:solidFill>
          <a:ln>
            <a:noFill/>
          </a:ln>
        </p:spPr>
        <p:txBody>
          <a:bodyPr spcFirstLastPara="1" wrap="square" lIns="91425" tIns="91425" rIns="91425" bIns="91425" anchor="ctr" anchorCtr="0">
            <a:noAutofit/>
          </a:bodyPr>
          <a:lstStyle/>
          <a:p>
            <a:r>
              <a:rPr lang="en-US" sz="4000" b="1" dirty="0">
                <a:latin typeface="Montserrat" panose="00000500000000000000" pitchFamily="2" charset="0"/>
              </a:rPr>
              <a:t>04</a:t>
            </a:r>
            <a:endParaRPr lang="en-US" sz="4000" dirty="0">
              <a:latin typeface="Montserrat" panose="00000500000000000000" pitchFamily="2" charset="0"/>
            </a:endParaRPr>
          </a:p>
          <a:p>
            <a:r>
              <a:rPr lang="en-US" dirty="0">
                <a:latin typeface="Montserrat" panose="00000500000000000000" pitchFamily="2" charset="0"/>
              </a:rPr>
              <a:t>Propose recommendations for effective implementation of the child-centered approach</a:t>
            </a:r>
          </a:p>
          <a:p>
            <a:endParaRPr lang="en-US" b="1" dirty="0"/>
          </a:p>
        </p:txBody>
      </p:sp>
    </p:spTree>
    <p:extLst>
      <p:ext uri="{BB962C8B-B14F-4D97-AF65-F5344CB8AC3E}">
        <p14:creationId xmlns:p14="http://schemas.microsoft.com/office/powerpoint/2010/main" val="37554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1685-400B-46A7-962D-7DBA768DB59D}"/>
              </a:ext>
            </a:extLst>
          </p:cNvPr>
          <p:cNvSpPr>
            <a:spLocks noGrp="1"/>
          </p:cNvSpPr>
          <p:nvPr>
            <p:ph type="title"/>
          </p:nvPr>
        </p:nvSpPr>
        <p:spPr>
          <a:xfrm>
            <a:off x="838200" y="52872"/>
            <a:ext cx="10515600" cy="1325563"/>
          </a:xfrm>
        </p:spPr>
        <p:txBody>
          <a:bodyPr/>
          <a:lstStyle/>
          <a:p>
            <a:r>
              <a:rPr lang="en-US" dirty="0">
                <a:latin typeface="Stencil" panose="040409050D0802020404" pitchFamily="82" charset="0"/>
              </a:rPr>
              <a:t>DEFINITIONS</a:t>
            </a:r>
          </a:p>
        </p:txBody>
      </p:sp>
      <p:sp>
        <p:nvSpPr>
          <p:cNvPr id="3" name="Content Placeholder 2">
            <a:extLst>
              <a:ext uri="{FF2B5EF4-FFF2-40B4-BE49-F238E27FC236}">
                <a16:creationId xmlns:a16="http://schemas.microsoft.com/office/drawing/2014/main" id="{AAB9AEC0-833D-492B-A54A-847EDDD7F034}"/>
              </a:ext>
            </a:extLst>
          </p:cNvPr>
          <p:cNvSpPr>
            <a:spLocks noGrp="1"/>
          </p:cNvSpPr>
          <p:nvPr>
            <p:ph idx="1"/>
          </p:nvPr>
        </p:nvSpPr>
        <p:spPr>
          <a:xfrm>
            <a:off x="838199" y="1285874"/>
            <a:ext cx="10848975" cy="5362575"/>
          </a:xfrm>
        </p:spPr>
        <p:txBody>
          <a:bodyPr>
            <a:normAutofit/>
          </a:bodyPr>
          <a:lstStyle/>
          <a:p>
            <a:pPr marL="0" indent="0">
              <a:buNone/>
            </a:pPr>
            <a:endParaRPr lang="en-US" dirty="0">
              <a:latin typeface="Montserrat" panose="00000500000000000000" pitchFamily="2" charset="0"/>
            </a:endParaRPr>
          </a:p>
        </p:txBody>
      </p:sp>
      <p:sp>
        <p:nvSpPr>
          <p:cNvPr id="4" name="Arrow: Right 3">
            <a:extLst>
              <a:ext uri="{FF2B5EF4-FFF2-40B4-BE49-F238E27FC236}">
                <a16:creationId xmlns:a16="http://schemas.microsoft.com/office/drawing/2014/main" id="{D55ECED5-1C2F-452E-A06F-6FAE765A63B3}"/>
              </a:ext>
            </a:extLst>
          </p:cNvPr>
          <p:cNvSpPr/>
          <p:nvPr/>
        </p:nvSpPr>
        <p:spPr>
          <a:xfrm>
            <a:off x="838199" y="773182"/>
            <a:ext cx="10515602" cy="192819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marL="0" indent="0">
              <a:lnSpc>
                <a:spcPct val="107000"/>
              </a:lnSpc>
              <a:spcBef>
                <a:spcPts val="0"/>
              </a:spcBef>
              <a:spcAft>
                <a:spcPts val="800"/>
              </a:spcAft>
              <a:buSzPts val="1000"/>
              <a:buNone/>
              <a:tabLst>
                <a:tab pos="457200" algn="l"/>
              </a:tabLst>
            </a:pPr>
            <a:r>
              <a:rPr lang="en-US" sz="1800" dirty="0">
                <a:solidFill>
                  <a:schemeClr val="tx1"/>
                </a:solidFill>
                <a:latin typeface="Montserrat" panose="00000500000000000000" pitchFamily="2" charset="0"/>
                <a:ea typeface="Calibri" panose="020F0502020204030204" pitchFamily="34" charset="0"/>
                <a:cs typeface="Times New Roman" panose="02020603050405020304" pitchFamily="18" charset="0"/>
              </a:rPr>
              <a:t>“Child” </a:t>
            </a:r>
            <a:r>
              <a:rPr lang="en-GB" sz="1800" dirty="0">
                <a:solidFill>
                  <a:schemeClr val="tx1"/>
                </a:solidFill>
                <a:effectLst/>
                <a:latin typeface="Montserrat" panose="00000500000000000000" pitchFamily="2" charset="0"/>
                <a:ea typeface="Georgia" panose="02040502050405020303" pitchFamily="18" charset="0"/>
                <a:cs typeface="Times New Roman" panose="02020603050405020304" pitchFamily="18" charset="0"/>
              </a:rPr>
              <a:t>means a person who is below or has attained the age of 18 years as provided for in Article 266 of the Constitution of Zambia Act No. 1 of 2016.</a:t>
            </a:r>
            <a:endParaRPr lang="en-US" sz="1800" dirty="0">
              <a:solidFill>
                <a:schemeClr val="tx1"/>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3E0B9EAC-B4D3-491A-BF54-DE87F60C1F90}"/>
              </a:ext>
            </a:extLst>
          </p:cNvPr>
          <p:cNvSpPr/>
          <p:nvPr/>
        </p:nvSpPr>
        <p:spPr>
          <a:xfrm>
            <a:off x="838197" y="2038970"/>
            <a:ext cx="10515602" cy="1928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7000"/>
              </a:lnSpc>
              <a:spcBef>
                <a:spcPts val="0"/>
              </a:spcBef>
              <a:spcAft>
                <a:spcPts val="800"/>
              </a:spcAft>
              <a:buSzPts val="1000"/>
              <a:buNone/>
              <a:tabLst>
                <a:tab pos="457200" algn="l"/>
              </a:tabLst>
            </a:pPr>
            <a:r>
              <a:rPr lang="en-US" sz="18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“Child in conflict with the law” means </a:t>
            </a:r>
            <a:r>
              <a:rPr lang="en-GB"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a child in respect of whom court proceedings are contemplated or instituted under any written law;</a:t>
            </a:r>
          </a:p>
        </p:txBody>
      </p:sp>
      <p:sp>
        <p:nvSpPr>
          <p:cNvPr id="6" name="Arrow: Right 5">
            <a:extLst>
              <a:ext uri="{FF2B5EF4-FFF2-40B4-BE49-F238E27FC236}">
                <a16:creationId xmlns:a16="http://schemas.microsoft.com/office/drawing/2014/main" id="{DD3D2283-D8E4-4C29-B8A1-0500EA008B06}"/>
              </a:ext>
            </a:extLst>
          </p:cNvPr>
          <p:cNvSpPr/>
          <p:nvPr/>
        </p:nvSpPr>
        <p:spPr>
          <a:xfrm>
            <a:off x="838197" y="3271972"/>
            <a:ext cx="10515602" cy="192819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marL="0" indent="0">
              <a:lnSpc>
                <a:spcPct val="107000"/>
              </a:lnSpc>
              <a:spcBef>
                <a:spcPts val="0"/>
              </a:spcBef>
              <a:spcAft>
                <a:spcPts val="800"/>
              </a:spcAft>
              <a:buSzPts val="1000"/>
              <a:buNone/>
              <a:tabLst>
                <a:tab pos="457200" algn="l"/>
              </a:tabLst>
            </a:pPr>
            <a:r>
              <a:rPr lang="en-US"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“diversion” means the referral of cases of children alleged to have committed offences away from the criminal justice system with or without conditions;</a:t>
            </a:r>
          </a:p>
        </p:txBody>
      </p:sp>
      <p:sp>
        <p:nvSpPr>
          <p:cNvPr id="7" name="Arrow: Right 6">
            <a:extLst>
              <a:ext uri="{FF2B5EF4-FFF2-40B4-BE49-F238E27FC236}">
                <a16:creationId xmlns:a16="http://schemas.microsoft.com/office/drawing/2014/main" id="{7208D6CD-1CEB-47E2-AE18-1D08D3388D95}"/>
              </a:ext>
            </a:extLst>
          </p:cNvPr>
          <p:cNvSpPr/>
          <p:nvPr/>
        </p:nvSpPr>
        <p:spPr>
          <a:xfrm>
            <a:off x="838197" y="4477995"/>
            <a:ext cx="10515602" cy="2188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7000"/>
              </a:lnSpc>
              <a:spcBef>
                <a:spcPts val="0"/>
              </a:spcBef>
              <a:spcAft>
                <a:spcPts val="800"/>
              </a:spcAft>
              <a:buSzPts val="1000"/>
              <a:buNone/>
              <a:tabLst>
                <a:tab pos="457200" algn="l"/>
              </a:tabLst>
            </a:pPr>
            <a:endParaRPr kumimoji="0" lang="en-US" sz="1800" b="0" i="0" u="none" strike="noStrike" cap="none" spc="0" normalizeH="0" baseline="0" noProof="0" dirty="0">
              <a:ln>
                <a:noFill/>
              </a:ln>
              <a:solidFill>
                <a:schemeClr val="tx1"/>
              </a:solidFill>
              <a:effectLst/>
              <a:uLnTx/>
              <a:uFillTx/>
              <a:latin typeface="Montserrat" panose="00000500000000000000" pitchFamily="2" charset="0"/>
            </a:endParaRPr>
          </a:p>
          <a:p>
            <a:pPr marL="0" indent="0">
              <a:lnSpc>
                <a:spcPct val="107000"/>
              </a:lnSpc>
              <a:spcBef>
                <a:spcPts val="0"/>
              </a:spcBef>
              <a:spcAft>
                <a:spcPts val="800"/>
              </a:spcAft>
              <a:buSzPts val="1000"/>
              <a:buNone/>
              <a:tabLst>
                <a:tab pos="457200" algn="l"/>
              </a:tabLst>
            </a:pPr>
            <a:endParaRPr lang="en-US" dirty="0">
              <a:solidFill>
                <a:schemeClr val="tx1"/>
              </a:solidFill>
              <a:latin typeface="Montserrat" panose="00000500000000000000" pitchFamily="2" charset="0"/>
            </a:endParaRPr>
          </a:p>
          <a:p>
            <a:pPr marL="0" indent="0">
              <a:lnSpc>
                <a:spcPct val="107000"/>
              </a:lnSpc>
              <a:spcBef>
                <a:spcPts val="0"/>
              </a:spcBef>
              <a:spcAft>
                <a:spcPts val="800"/>
              </a:spcAft>
              <a:buSzPts val="1000"/>
              <a:buNone/>
              <a:tabLst>
                <a:tab pos="457200" algn="l"/>
              </a:tabLst>
            </a:pPr>
            <a:r>
              <a:rPr kumimoji="0" lang="en-US" sz="1800" b="0" i="0" u="none" strike="noStrike" cap="none" spc="0" normalizeH="0" baseline="0" noProof="0" dirty="0">
                <a:ln>
                  <a:noFill/>
                </a:ln>
                <a:solidFill>
                  <a:schemeClr val="tx1"/>
                </a:solidFill>
                <a:effectLst/>
                <a:uLnTx/>
                <a:uFillTx/>
                <a:latin typeface="Montserrat" panose="00000500000000000000" pitchFamily="2" charset="0"/>
              </a:rPr>
              <a:t>Deprivation of liberty is defined as any form of detention or imprisonment or the placement of a person in a public or private custodial setting, from which this person is not permitted to leave at will, by order of any judicial, administrative or other public authority”</a:t>
            </a:r>
          </a:p>
          <a:p>
            <a:pPr marL="0" indent="0">
              <a:lnSpc>
                <a:spcPct val="107000"/>
              </a:lnSpc>
              <a:spcBef>
                <a:spcPts val="0"/>
              </a:spcBef>
              <a:spcAft>
                <a:spcPts val="800"/>
              </a:spcAft>
              <a:buSzPts val="1000"/>
              <a:buNone/>
              <a:tabLst>
                <a:tab pos="457200" algn="l"/>
              </a:tabLst>
            </a:pPr>
            <a:endParaRPr lang="en-US"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SzPts val="1000"/>
              <a:buNone/>
              <a:tabLst>
                <a:tab pos="457200" algn="l"/>
              </a:tabLst>
            </a:pPr>
            <a:endParaRPr lang="en-US"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08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E323-1920-4CCC-88F9-EF25A993BE6C}"/>
              </a:ext>
            </a:extLst>
          </p:cNvPr>
          <p:cNvSpPr>
            <a:spLocks noGrp="1"/>
          </p:cNvSpPr>
          <p:nvPr>
            <p:ph type="title"/>
          </p:nvPr>
        </p:nvSpPr>
        <p:spPr>
          <a:xfrm>
            <a:off x="161925" y="424342"/>
            <a:ext cx="10515600" cy="1325563"/>
          </a:xfrm>
        </p:spPr>
        <p:txBody>
          <a:bodyPr>
            <a:normAutofit fontScale="90000"/>
          </a:bodyPr>
          <a:lstStyle/>
          <a:p>
            <a:r>
              <a:rPr kumimoji="0" lang="en-US" sz="4400" b="0" i="0" u="none" strike="noStrike" cap="none" spc="0" normalizeH="0" baseline="0" noProof="0" dirty="0">
                <a:ln>
                  <a:noFill/>
                </a:ln>
                <a:effectLst/>
                <a:uLnTx/>
                <a:uFillTx/>
                <a:latin typeface="Stencil" panose="040409050D0802020404" pitchFamily="82" charset="0"/>
              </a:rPr>
              <a:t>Children’s interaction with</a:t>
            </a:r>
            <a:br>
              <a:rPr kumimoji="0" lang="en-US" sz="4400" b="0" i="0" u="none" strike="noStrike" cap="none" spc="0" normalizeH="0" baseline="0" noProof="0" dirty="0">
                <a:ln>
                  <a:noFill/>
                </a:ln>
                <a:effectLst/>
                <a:uLnTx/>
                <a:uFillTx/>
                <a:latin typeface="Stencil" panose="040409050D0802020404" pitchFamily="82" charset="0"/>
              </a:rPr>
            </a:br>
            <a:r>
              <a:rPr kumimoji="0" lang="en-US" sz="4400" b="0" i="0" u="none" strike="noStrike" cap="none" spc="0" normalizeH="0" baseline="0" noProof="0" dirty="0">
                <a:ln>
                  <a:noFill/>
                </a:ln>
                <a:effectLst/>
                <a:uLnTx/>
                <a:uFillTx/>
                <a:latin typeface="Stencil" panose="040409050D0802020404" pitchFamily="82" charset="0"/>
              </a:rPr>
              <a:t> the justice system</a:t>
            </a:r>
            <a:br>
              <a:rPr kumimoji="0" lang="en-US" sz="4400" b="0" i="0" u="none" strike="noStrike" cap="none" spc="0" normalizeH="0" baseline="0" noProof="0" dirty="0">
                <a:ln>
                  <a:noFill/>
                </a:ln>
                <a:effectLst/>
                <a:uLnTx/>
                <a:uFillTx/>
                <a:latin typeface="Stencil" panose="040409050D0802020404" pitchFamily="82" charset="0"/>
              </a:rPr>
            </a:br>
            <a:endParaRPr lang="en-US" dirty="0">
              <a:latin typeface="Stencil" panose="040409050D0802020404" pitchFamily="82" charset="0"/>
            </a:endParaRPr>
          </a:p>
        </p:txBody>
      </p:sp>
      <p:pic>
        <p:nvPicPr>
          <p:cNvPr id="4" name="Content Placeholder 6" descr="A person sitting in a chair looking out a window&#10;&#10;Description automatically generated">
            <a:extLst>
              <a:ext uri="{FF2B5EF4-FFF2-40B4-BE49-F238E27FC236}">
                <a16:creationId xmlns:a16="http://schemas.microsoft.com/office/drawing/2014/main" id="{90615A9B-687A-460D-918D-4EB8E5B9266A}"/>
              </a:ext>
            </a:extLst>
          </p:cNvPr>
          <p:cNvPicPr>
            <a:picLocks noGrp="1" noChangeAspect="1"/>
          </p:cNvPicPr>
          <p:nvPr>
            <p:ph idx="1"/>
          </p:nvPr>
        </p:nvPicPr>
        <p:blipFill>
          <a:blip r:embed="rId3"/>
          <a:srcRect l="32926" r="28196" b="-1"/>
          <a:stretch/>
        </p:blipFill>
        <p:spPr>
          <a:xfrm>
            <a:off x="8191501" y="0"/>
            <a:ext cx="4000500" cy="6868898"/>
          </a:xfrm>
          <a:prstGeom prst="rect">
            <a:avLst/>
          </a:prstGeom>
          <a:effectLst>
            <a:outerShdw blurRad="127000" dist="50800" dir="10800000" sx="99000" sy="99000" algn="r" rotWithShape="0">
              <a:prstClr val="black">
                <a:alpha val="40000"/>
              </a:prstClr>
            </a:outerShdw>
          </a:effectLst>
        </p:spPr>
      </p:pic>
      <p:sp>
        <p:nvSpPr>
          <p:cNvPr id="7" name="Teardrop 6">
            <a:extLst>
              <a:ext uri="{FF2B5EF4-FFF2-40B4-BE49-F238E27FC236}">
                <a16:creationId xmlns:a16="http://schemas.microsoft.com/office/drawing/2014/main" id="{DFA51EE2-9AF9-405A-B5EA-D779394B73D8}"/>
              </a:ext>
            </a:extLst>
          </p:cNvPr>
          <p:cNvSpPr/>
          <p:nvPr/>
        </p:nvSpPr>
        <p:spPr>
          <a:xfrm>
            <a:off x="371480" y="1889017"/>
            <a:ext cx="2771773" cy="2390775"/>
          </a:xfrm>
          <a:prstGeom prst="teardrop">
            <a:avLst>
              <a:gd name="adj" fmla="val 116476"/>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1.4 million + children</a:t>
            </a:r>
            <a:r>
              <a:rPr lang="en-US" dirty="0">
                <a:solidFill>
                  <a:schemeClr val="tx1"/>
                </a:solidFill>
              </a:rPr>
              <a:t> are deprived of their liberty worldwide</a:t>
            </a:r>
          </a:p>
        </p:txBody>
      </p:sp>
      <p:sp>
        <p:nvSpPr>
          <p:cNvPr id="9" name="TextBox 8">
            <a:extLst>
              <a:ext uri="{FF2B5EF4-FFF2-40B4-BE49-F238E27FC236}">
                <a16:creationId xmlns:a16="http://schemas.microsoft.com/office/drawing/2014/main" id="{237BD1D1-6A85-4C1B-BBEB-0C4342124980}"/>
              </a:ext>
            </a:extLst>
          </p:cNvPr>
          <p:cNvSpPr txBox="1"/>
          <p:nvPr/>
        </p:nvSpPr>
        <p:spPr>
          <a:xfrm>
            <a:off x="3781425" y="1438662"/>
            <a:ext cx="4143375" cy="1569660"/>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2021 UNICEF Report, </a:t>
            </a:r>
            <a:r>
              <a:rPr lang="en-US" sz="2400" dirty="0">
                <a:effectLst/>
                <a:latin typeface="Calibri" panose="020F0502020204030204" pitchFamily="34" charset="0"/>
                <a:ea typeface="Calibri" panose="020F0502020204030204" pitchFamily="34" charset="0"/>
                <a:cs typeface="Times New Roman" panose="02020603050405020304" pitchFamily="18" charset="0"/>
              </a:rPr>
              <a:t>Estimating the Number of Children Deprived of Liberty in the Administration of Justice</a:t>
            </a:r>
            <a:endParaRPr lang="en-US" sz="2400" dirty="0"/>
          </a:p>
        </p:txBody>
      </p:sp>
      <p:sp>
        <p:nvSpPr>
          <p:cNvPr id="11" name="TextBox 10">
            <a:extLst>
              <a:ext uri="{FF2B5EF4-FFF2-40B4-BE49-F238E27FC236}">
                <a16:creationId xmlns:a16="http://schemas.microsoft.com/office/drawing/2014/main" id="{AFE949BA-DB60-44D7-AD32-B4687D8DE6A9}"/>
              </a:ext>
            </a:extLst>
          </p:cNvPr>
          <p:cNvSpPr txBox="1"/>
          <p:nvPr/>
        </p:nvSpPr>
        <p:spPr>
          <a:xfrm>
            <a:off x="3362326" y="4028172"/>
            <a:ext cx="4410076" cy="830997"/>
          </a:xfrm>
          <a:prstGeom prst="rect">
            <a:avLst/>
          </a:prstGeom>
          <a:noFill/>
        </p:spPr>
        <p:txBody>
          <a:bodyPr wrap="square">
            <a:spAutoFit/>
          </a:bodyPr>
          <a:lstStyle/>
          <a:p>
            <a:pPr marL="365760" marR="0" lvl="0" indent="-228600" algn="just" defTabSz="914400" fontAlgn="auto">
              <a:spcBef>
                <a:spcPts val="400"/>
              </a:spcBef>
              <a:spcAft>
                <a:spcPts val="0"/>
              </a:spcAft>
              <a:buClr>
                <a:srgbClr val="2DA2BF"/>
              </a:buClr>
              <a:buSzPct val="68000"/>
              <a:tabLst/>
              <a:defRPr/>
            </a:pPr>
            <a:r>
              <a:rPr lang="en-US" sz="2400" dirty="0"/>
              <a:t>2019 UN Global Study on Children Deprived of Liberty</a:t>
            </a:r>
          </a:p>
        </p:txBody>
      </p:sp>
      <p:sp>
        <p:nvSpPr>
          <p:cNvPr id="14" name="Teardrop 13">
            <a:extLst>
              <a:ext uri="{FF2B5EF4-FFF2-40B4-BE49-F238E27FC236}">
                <a16:creationId xmlns:a16="http://schemas.microsoft.com/office/drawing/2014/main" id="{5FC2DFE4-8FC2-4E9F-B7FD-4681338974C0}"/>
              </a:ext>
            </a:extLst>
          </p:cNvPr>
          <p:cNvSpPr/>
          <p:nvPr/>
        </p:nvSpPr>
        <p:spPr>
          <a:xfrm>
            <a:off x="323851" y="4351338"/>
            <a:ext cx="2657474" cy="2390775"/>
          </a:xfrm>
          <a:prstGeom prst="teardrop">
            <a:avLst>
              <a:gd name="adj" fmla="val 119091"/>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1" dirty="0">
                <a:solidFill>
                  <a:schemeClr val="tx1"/>
                </a:solidFill>
              </a:rPr>
              <a:t>160,000 </a:t>
            </a:r>
            <a:r>
              <a:rPr lang="en-US" b="1" dirty="0">
                <a:solidFill>
                  <a:schemeClr val="tx1"/>
                </a:solidFill>
              </a:rPr>
              <a:t>- </a:t>
            </a:r>
            <a:r>
              <a:rPr lang="en-US" sz="1800" b="1" dirty="0">
                <a:solidFill>
                  <a:schemeClr val="tx1"/>
                </a:solidFill>
              </a:rPr>
              <a:t>250,000 </a:t>
            </a:r>
            <a:r>
              <a:rPr lang="en-US" sz="1800" dirty="0">
                <a:solidFill>
                  <a:schemeClr val="tx1"/>
                </a:solidFill>
              </a:rPr>
              <a:t>detained in 2018. Approx. </a:t>
            </a:r>
            <a:r>
              <a:rPr lang="en-US" sz="1800" b="1" dirty="0">
                <a:solidFill>
                  <a:schemeClr val="tx1"/>
                </a:solidFill>
              </a:rPr>
              <a:t>410,000</a:t>
            </a:r>
            <a:r>
              <a:rPr lang="en-US" sz="1800" dirty="0">
                <a:solidFill>
                  <a:schemeClr val="tx1"/>
                </a:solidFill>
              </a:rPr>
              <a:t> in remand </a:t>
            </a:r>
            <a:r>
              <a:rPr lang="en-US" sz="1800" dirty="0" err="1">
                <a:solidFill>
                  <a:schemeClr val="tx1"/>
                </a:solidFill>
              </a:rPr>
              <a:t>centres</a:t>
            </a:r>
            <a:r>
              <a:rPr lang="en-US" sz="1800" dirty="0">
                <a:solidFill>
                  <a:schemeClr val="tx1"/>
                </a:solidFill>
              </a:rPr>
              <a:t> (pre-trial detention) and prisons yearly</a:t>
            </a:r>
            <a:endParaRPr lang="en-US" dirty="0">
              <a:solidFill>
                <a:schemeClr val="tx1"/>
              </a:solidFill>
            </a:endParaRPr>
          </a:p>
        </p:txBody>
      </p:sp>
    </p:spTree>
    <p:extLst>
      <p:ext uri="{BB962C8B-B14F-4D97-AF65-F5344CB8AC3E}">
        <p14:creationId xmlns:p14="http://schemas.microsoft.com/office/powerpoint/2010/main" val="32511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C8BA-1667-4A94-9352-FC228AE328D7}"/>
              </a:ext>
            </a:extLst>
          </p:cNvPr>
          <p:cNvSpPr>
            <a:spLocks noGrp="1"/>
          </p:cNvSpPr>
          <p:nvPr>
            <p:ph type="title"/>
          </p:nvPr>
        </p:nvSpPr>
        <p:spPr>
          <a:xfrm>
            <a:off x="942975" y="0"/>
            <a:ext cx="10515600" cy="1325563"/>
          </a:xfrm>
        </p:spPr>
        <p:txBody>
          <a:bodyPr/>
          <a:lstStyle/>
          <a:p>
            <a:r>
              <a:rPr lang="en-US" dirty="0">
                <a:latin typeface="Stencil" panose="040409050D0802020404" pitchFamily="82" charset="0"/>
                <a:ea typeface="Times New Roman" panose="02020603050405020304" pitchFamily="18" charset="0"/>
                <a:cs typeface="Times New Roman" panose="02020603050405020304" pitchFamily="18" charset="0"/>
              </a:rPr>
              <a:t>A </a:t>
            </a:r>
            <a:r>
              <a:rPr lang="en-US" sz="4400" dirty="0">
                <a:effectLst/>
                <a:latin typeface="Stencil" panose="040409050D0802020404" pitchFamily="82" charset="0"/>
                <a:ea typeface="Times New Roman" panose="02020603050405020304" pitchFamily="18" charset="0"/>
                <a:cs typeface="Times New Roman" panose="02020603050405020304" pitchFamily="18" charset="0"/>
              </a:rPr>
              <a:t>child-centered approach</a:t>
            </a:r>
            <a:endParaRPr lang="en-US" dirty="0"/>
          </a:p>
        </p:txBody>
      </p:sp>
      <p:graphicFrame>
        <p:nvGraphicFramePr>
          <p:cNvPr id="5" name="Content Placeholder 4">
            <a:extLst>
              <a:ext uri="{FF2B5EF4-FFF2-40B4-BE49-F238E27FC236}">
                <a16:creationId xmlns:a16="http://schemas.microsoft.com/office/drawing/2014/main" id="{A6D20906-F18E-4C22-8296-98FBB8D50044}"/>
              </a:ext>
            </a:extLst>
          </p:cNvPr>
          <p:cNvGraphicFramePr>
            <a:graphicFrameLocks noGrp="1"/>
          </p:cNvGraphicFramePr>
          <p:nvPr>
            <p:ph idx="1"/>
            <p:extLst>
              <p:ext uri="{D42A27DB-BD31-4B8C-83A1-F6EECF244321}">
                <p14:modId xmlns:p14="http://schemas.microsoft.com/office/powerpoint/2010/main" val="1959056906"/>
              </p:ext>
            </p:extLst>
          </p:nvPr>
        </p:nvGraphicFramePr>
        <p:xfrm>
          <a:off x="139147" y="1143000"/>
          <a:ext cx="11877261" cy="56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Hexagon 2">
            <a:extLst>
              <a:ext uri="{FF2B5EF4-FFF2-40B4-BE49-F238E27FC236}">
                <a16:creationId xmlns:a16="http://schemas.microsoft.com/office/drawing/2014/main" id="{C5E2DF97-3FD7-4BD4-96F1-0E52E1417306}"/>
              </a:ext>
            </a:extLst>
          </p:cNvPr>
          <p:cNvSpPr/>
          <p:nvPr/>
        </p:nvSpPr>
        <p:spPr>
          <a:xfrm>
            <a:off x="7195930" y="1279844"/>
            <a:ext cx="45719" cy="4571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21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C8BA-1667-4A94-9352-FC228AE328D7}"/>
              </a:ext>
            </a:extLst>
          </p:cNvPr>
          <p:cNvSpPr>
            <a:spLocks noGrp="1"/>
          </p:cNvSpPr>
          <p:nvPr>
            <p:ph type="title"/>
          </p:nvPr>
        </p:nvSpPr>
        <p:spPr>
          <a:xfrm>
            <a:off x="942975" y="0"/>
            <a:ext cx="10515600" cy="1325563"/>
          </a:xfrm>
        </p:spPr>
        <p:txBody>
          <a:bodyPr/>
          <a:lstStyle/>
          <a:p>
            <a:r>
              <a:rPr lang="en-US" dirty="0">
                <a:latin typeface="Stencil" panose="040409050D0802020404" pitchFamily="82" charset="0"/>
                <a:ea typeface="Times New Roman" panose="02020603050405020304" pitchFamily="18" charset="0"/>
                <a:cs typeface="Times New Roman" panose="02020603050405020304" pitchFamily="18" charset="0"/>
              </a:rPr>
              <a:t>International &amp; regional perspective</a:t>
            </a:r>
            <a:endParaRPr lang="en-US" dirty="0"/>
          </a:p>
        </p:txBody>
      </p:sp>
      <p:graphicFrame>
        <p:nvGraphicFramePr>
          <p:cNvPr id="5" name="Content Placeholder 4">
            <a:extLst>
              <a:ext uri="{FF2B5EF4-FFF2-40B4-BE49-F238E27FC236}">
                <a16:creationId xmlns:a16="http://schemas.microsoft.com/office/drawing/2014/main" id="{A6D20906-F18E-4C22-8296-98FBB8D50044}"/>
              </a:ext>
            </a:extLst>
          </p:cNvPr>
          <p:cNvGraphicFramePr>
            <a:graphicFrameLocks noGrp="1"/>
          </p:cNvGraphicFramePr>
          <p:nvPr>
            <p:ph idx="1"/>
            <p:extLst>
              <p:ext uri="{D42A27DB-BD31-4B8C-83A1-F6EECF244321}">
                <p14:modId xmlns:p14="http://schemas.microsoft.com/office/powerpoint/2010/main" val="3891197816"/>
              </p:ext>
            </p:extLst>
          </p:nvPr>
        </p:nvGraphicFramePr>
        <p:xfrm>
          <a:off x="139147" y="1143000"/>
          <a:ext cx="11877261" cy="56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Hexagon 2">
            <a:extLst>
              <a:ext uri="{FF2B5EF4-FFF2-40B4-BE49-F238E27FC236}">
                <a16:creationId xmlns:a16="http://schemas.microsoft.com/office/drawing/2014/main" id="{C5E2DF97-3FD7-4BD4-96F1-0E52E1417306}"/>
              </a:ext>
            </a:extLst>
          </p:cNvPr>
          <p:cNvSpPr/>
          <p:nvPr/>
        </p:nvSpPr>
        <p:spPr>
          <a:xfrm>
            <a:off x="7195930" y="1279844"/>
            <a:ext cx="45719" cy="4571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09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EE3E-FE31-48D7-A224-BB05E5C68B45}"/>
              </a:ext>
            </a:extLst>
          </p:cNvPr>
          <p:cNvSpPr>
            <a:spLocks noGrp="1"/>
          </p:cNvSpPr>
          <p:nvPr>
            <p:ph type="title"/>
          </p:nvPr>
        </p:nvSpPr>
        <p:spPr>
          <a:xfrm>
            <a:off x="1000125" y="307975"/>
            <a:ext cx="10515600" cy="1325563"/>
          </a:xfrm>
          <a:effectLst>
            <a:reflection blurRad="6350" stA="52000" endA="300" endPos="35000" dir="5400000" sy="-100000" algn="bl" rotWithShape="0"/>
          </a:effectLst>
        </p:spPr>
        <p:txBody>
          <a:bodyPr>
            <a:normAutofit fontScale="90000"/>
          </a:bodyPr>
          <a:lstStyle/>
          <a:p>
            <a:pPr marL="0" marR="0">
              <a:lnSpc>
                <a:spcPct val="107000"/>
              </a:lnSpc>
              <a:spcBef>
                <a:spcPts val="0"/>
              </a:spcBef>
              <a:spcAft>
                <a:spcPts val="800"/>
              </a:spcAft>
            </a:pPr>
            <a:br>
              <a:rPr lang="en-US" sz="4400" dirty="0">
                <a:effectLst/>
                <a:latin typeface="Montserrat" panose="00000500000000000000" pitchFamily="2" charset="0"/>
                <a:ea typeface="Calibri" panose="020F0502020204030204" pitchFamily="34" charset="0"/>
                <a:cs typeface="Times New Roman" panose="02020603050405020304" pitchFamily="18" charset="0"/>
              </a:rPr>
            </a:br>
            <a:r>
              <a:rPr lang="en-US" sz="3100" dirty="0">
                <a:latin typeface="Stencil" panose="040409050D0802020404" pitchFamily="82" charset="0"/>
                <a:ea typeface="Calibri" panose="020F0502020204030204" pitchFamily="34" charset="0"/>
                <a:cs typeface="Times New Roman" panose="02020603050405020304" pitchFamily="18" charset="0"/>
              </a:rPr>
              <a:t>A perspective of </a:t>
            </a:r>
            <a:r>
              <a:rPr lang="en-US" sz="3100" dirty="0">
                <a:effectLst/>
                <a:latin typeface="Stencil" panose="040409050D0802020404" pitchFamily="82" charset="0"/>
                <a:ea typeface="Times New Roman" panose="02020603050405020304" pitchFamily="18" charset="0"/>
                <a:cs typeface="Times New Roman" panose="02020603050405020304" pitchFamily="18" charset="0"/>
              </a:rPr>
              <a:t>Children’s Code Act No. 12 of 2022 on a child in conflict with the law</a:t>
            </a:r>
            <a:br>
              <a:rPr lang="en-US" sz="3100" dirty="0">
                <a:effectLst/>
                <a:latin typeface="Montserrat" panose="00000500000000000000" pitchFamily="2" charset="0"/>
                <a:ea typeface="Times New Roman" panose="02020603050405020304" pitchFamily="18" charset="0"/>
                <a:cs typeface="Times New Roman" panose="02020603050405020304" pitchFamily="18" charset="0"/>
              </a:rPr>
            </a:br>
            <a:endParaRPr lang="en-US" sz="3100" dirty="0">
              <a:latin typeface="Montserrat" panose="00000500000000000000" pitchFamily="2" charset="0"/>
            </a:endParaRPr>
          </a:p>
        </p:txBody>
      </p:sp>
      <p:sp>
        <p:nvSpPr>
          <p:cNvPr id="3" name="Content Placeholder 2">
            <a:extLst>
              <a:ext uri="{FF2B5EF4-FFF2-40B4-BE49-F238E27FC236}">
                <a16:creationId xmlns:a16="http://schemas.microsoft.com/office/drawing/2014/main" id="{7A7111A2-8DB9-4777-B0DB-AFCB0DE9E55F}"/>
              </a:ext>
            </a:extLst>
          </p:cNvPr>
          <p:cNvSpPr>
            <a:spLocks noGrp="1"/>
          </p:cNvSpPr>
          <p:nvPr>
            <p:ph idx="1"/>
          </p:nvPr>
        </p:nvSpPr>
        <p:spPr>
          <a:xfrm>
            <a:off x="838200" y="1825625"/>
            <a:ext cx="10515600" cy="1250950"/>
          </a:xfrm>
          <a:effectLst>
            <a:reflection blurRad="6350" stA="52000" endA="300" endPos="35000" dir="5400000" sy="-100000" algn="bl" rotWithShape="0"/>
          </a:effectLst>
        </p:spPr>
        <p:txBody>
          <a:bodyPr>
            <a:normAutofit/>
          </a:bodyPr>
          <a:lstStyle/>
          <a:p>
            <a:pPr marL="0" indent="0">
              <a:lnSpc>
                <a:spcPct val="107000"/>
              </a:lnSpc>
              <a:spcBef>
                <a:spcPts val="0"/>
              </a:spcBef>
              <a:spcAft>
                <a:spcPts val="800"/>
              </a:spcAft>
              <a:buSzPts val="1000"/>
              <a:buNone/>
              <a:tabLst>
                <a:tab pos="457200" algn="l"/>
              </a:tabLst>
            </a:pP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019CA2A8-A04F-457F-876E-D00F83EED5B0}"/>
              </a:ext>
            </a:extLst>
          </p:cNvPr>
          <p:cNvSpPr/>
          <p:nvPr/>
        </p:nvSpPr>
        <p:spPr>
          <a:xfrm>
            <a:off x="547685" y="2322095"/>
            <a:ext cx="3633789" cy="2459892"/>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latin typeface="Montserrat" panose="00000500000000000000" pitchFamily="2" charset="0"/>
              </a:rPr>
              <a:t>Diversion</a:t>
            </a:r>
          </a:p>
        </p:txBody>
      </p:sp>
      <p:sp>
        <p:nvSpPr>
          <p:cNvPr id="8" name="Oval 7">
            <a:extLst>
              <a:ext uri="{FF2B5EF4-FFF2-40B4-BE49-F238E27FC236}">
                <a16:creationId xmlns:a16="http://schemas.microsoft.com/office/drawing/2014/main" id="{8A28F0DB-ACC5-47E8-BC75-DF5863454997}"/>
              </a:ext>
            </a:extLst>
          </p:cNvPr>
          <p:cNvSpPr/>
          <p:nvPr/>
        </p:nvSpPr>
        <p:spPr>
          <a:xfrm>
            <a:off x="3405185" y="1826051"/>
            <a:ext cx="3571876" cy="221648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latin typeface="Montserrat" panose="00000500000000000000" pitchFamily="2" charset="0"/>
              </a:rPr>
              <a:t>Alternatives to detention </a:t>
            </a:r>
          </a:p>
        </p:txBody>
      </p:sp>
      <p:sp>
        <p:nvSpPr>
          <p:cNvPr id="9" name="Oval 8">
            <a:extLst>
              <a:ext uri="{FF2B5EF4-FFF2-40B4-BE49-F238E27FC236}">
                <a16:creationId xmlns:a16="http://schemas.microsoft.com/office/drawing/2014/main" id="{2DE2CF6C-7845-4045-B4FB-B144F5FC7B18}"/>
              </a:ext>
            </a:extLst>
          </p:cNvPr>
          <p:cNvSpPr/>
          <p:nvPr/>
        </p:nvSpPr>
        <p:spPr>
          <a:xfrm>
            <a:off x="6488906" y="1294384"/>
            <a:ext cx="3633788" cy="2236265"/>
          </a:xfrm>
          <a:prstGeom prst="ellipse">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latin typeface="Montserrat" panose="00000500000000000000" pitchFamily="2" charset="0"/>
              </a:rPr>
              <a:t>Restorative Justice</a:t>
            </a:r>
          </a:p>
        </p:txBody>
      </p:sp>
      <p:sp>
        <p:nvSpPr>
          <p:cNvPr id="11" name="Oval 10">
            <a:extLst>
              <a:ext uri="{FF2B5EF4-FFF2-40B4-BE49-F238E27FC236}">
                <a16:creationId xmlns:a16="http://schemas.microsoft.com/office/drawing/2014/main" id="{05CFD62B-E109-469E-9CC5-3437FA219C29}"/>
              </a:ext>
            </a:extLst>
          </p:cNvPr>
          <p:cNvSpPr/>
          <p:nvPr/>
        </p:nvSpPr>
        <p:spPr>
          <a:xfrm>
            <a:off x="7429499" y="4482606"/>
            <a:ext cx="3633788" cy="2236265"/>
          </a:xfrm>
          <a:prstGeom prst="ellipse">
            <a:avLst/>
          </a:prstGeom>
          <a:effectLst>
            <a:outerShdw blurRad="57150" dist="19050" dir="5400000" algn="ctr" rotWithShape="0">
              <a:srgbClr val="000000">
                <a:alpha val="63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a:solidFill>
                  <a:schemeClr val="tx1"/>
                </a:solidFill>
                <a:latin typeface="Montserrat" panose="00000500000000000000" pitchFamily="2" charset="0"/>
                <a:ea typeface="Times New Roman" panose="02020603050405020304" pitchFamily="18" charset="0"/>
                <a:cs typeface="Times New Roman" panose="02020603050405020304" pitchFamily="18" charset="0"/>
              </a:rPr>
              <a:t>R</a:t>
            </a:r>
            <a:r>
              <a:rPr lang="en-US" sz="180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ehabilitate children +</a:t>
            </a:r>
            <a:endParaRPr lang="en-US"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p>
            <a:pPr algn="ctr"/>
            <a:r>
              <a:rPr lang="en-US" dirty="0">
                <a:solidFill>
                  <a:schemeClr val="tx1"/>
                </a:solidFill>
                <a:latin typeface="Montserrat" panose="00000500000000000000" pitchFamily="2" charset="0"/>
                <a:ea typeface="Times New Roman" panose="02020603050405020304" pitchFamily="18" charset="0"/>
                <a:cs typeface="Times New Roman" panose="02020603050405020304" pitchFamily="18" charset="0"/>
              </a:rPr>
              <a:t>R</a:t>
            </a:r>
            <a:r>
              <a:rPr lang="en-US" sz="18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eintegration into society.</a:t>
            </a:r>
            <a:endParaRPr lang="en-US" dirty="0">
              <a:solidFill>
                <a:schemeClr val="tx1"/>
              </a:solidFill>
              <a:latin typeface="Montserrat" panose="00000500000000000000" pitchFamily="2" charset="0"/>
            </a:endParaRPr>
          </a:p>
        </p:txBody>
      </p:sp>
      <p:sp>
        <p:nvSpPr>
          <p:cNvPr id="12" name="Arrow: Down 11">
            <a:extLst>
              <a:ext uri="{FF2B5EF4-FFF2-40B4-BE49-F238E27FC236}">
                <a16:creationId xmlns:a16="http://schemas.microsoft.com/office/drawing/2014/main" id="{CF6BE9FE-71CB-4F48-80E1-2630E9B648EB}"/>
              </a:ext>
            </a:extLst>
          </p:cNvPr>
          <p:cNvSpPr/>
          <p:nvPr/>
        </p:nvSpPr>
        <p:spPr>
          <a:xfrm>
            <a:off x="9728595" y="2820608"/>
            <a:ext cx="1334691" cy="1941892"/>
          </a:xfrm>
          <a:prstGeom prst="downArrow">
            <a:avLst/>
          </a:prstGeom>
          <a:effectLst>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solidFill>
                  <a:schemeClr val="tx1"/>
                </a:solidFill>
                <a:latin typeface="Montserrat" panose="00000500000000000000" pitchFamily="2" charset="0"/>
              </a:rPr>
              <a:t>aim</a:t>
            </a:r>
          </a:p>
        </p:txBody>
      </p:sp>
    </p:spTree>
    <p:extLst>
      <p:ext uri="{BB962C8B-B14F-4D97-AF65-F5344CB8AC3E}">
        <p14:creationId xmlns:p14="http://schemas.microsoft.com/office/powerpoint/2010/main" val="164725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E11C788-36C0-4E37-8ED3-522B531E31DF}"/>
              </a:ext>
            </a:extLst>
          </p:cNvPr>
          <p:cNvSpPr/>
          <p:nvPr/>
        </p:nvSpPr>
        <p:spPr>
          <a:xfrm>
            <a:off x="2366753" y="3605473"/>
            <a:ext cx="5818535" cy="301942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US" dirty="0">
              <a:solidFill>
                <a:schemeClr val="tx1"/>
              </a:solidFill>
            </a:endParaRPr>
          </a:p>
          <a:p>
            <a:endParaRPr lang="en-US" dirty="0">
              <a:solidFill>
                <a:schemeClr val="tx1"/>
              </a:solidFill>
            </a:endParaRPr>
          </a:p>
          <a:p>
            <a:r>
              <a:rPr lang="en-US" dirty="0">
                <a:solidFill>
                  <a:schemeClr val="tx1"/>
                </a:solidFill>
              </a:rPr>
              <a:t>s</a:t>
            </a:r>
            <a:r>
              <a:rPr lang="en-US" b="1" dirty="0">
                <a:solidFill>
                  <a:schemeClr val="tx1"/>
                </a:solidFill>
              </a:rPr>
              <a:t>. 26- Duties and responsibilities of child</a:t>
            </a:r>
          </a:p>
          <a:p>
            <a:pPr marL="285750" indent="-285750">
              <a:buFont typeface="Wingdings" panose="05000000000000000000" pitchFamily="2" charset="2"/>
              <a:buChar char="§"/>
            </a:pPr>
            <a:r>
              <a:rPr lang="en-US" dirty="0">
                <a:solidFill>
                  <a:schemeClr val="tx1"/>
                </a:solidFill>
              </a:rPr>
              <a:t>contribute to the cohesion of</a:t>
            </a:r>
            <a:br>
              <a:rPr lang="en-US" dirty="0">
                <a:solidFill>
                  <a:schemeClr val="tx1"/>
                </a:solidFill>
              </a:rPr>
            </a:br>
            <a:r>
              <a:rPr lang="en-US" dirty="0">
                <a:solidFill>
                  <a:schemeClr val="tx1"/>
                </a:solidFill>
              </a:rPr>
              <a:t>the family;</a:t>
            </a:r>
          </a:p>
          <a:p>
            <a:pPr marL="285750" indent="-285750">
              <a:buFont typeface="Wingdings" panose="05000000000000000000" pitchFamily="2" charset="2"/>
              <a:buChar char="§"/>
            </a:pPr>
            <a:r>
              <a:rPr lang="en-US" dirty="0">
                <a:solidFill>
                  <a:schemeClr val="tx1"/>
                </a:solidFill>
              </a:rPr>
              <a:t>respect and offer assistance in case of need </a:t>
            </a:r>
          </a:p>
          <a:p>
            <a:pPr marL="285750" indent="-285750">
              <a:buFont typeface="Wingdings" panose="05000000000000000000" pitchFamily="2" charset="2"/>
              <a:buChar char="§"/>
            </a:pPr>
            <a:r>
              <a:rPr lang="en-US" dirty="0">
                <a:solidFill>
                  <a:schemeClr val="tx1"/>
                </a:solidFill>
              </a:rPr>
              <a:t>serve the community through the child’s physical and intellectual abilities</a:t>
            </a:r>
          </a:p>
          <a:p>
            <a:pPr marL="285750" indent="-285750">
              <a:buFont typeface="Wingdings" panose="05000000000000000000" pitchFamily="2" charset="2"/>
              <a:buChar char="§"/>
            </a:pPr>
            <a:r>
              <a:rPr lang="en-US" dirty="0">
                <a:solidFill>
                  <a:schemeClr val="tx1"/>
                </a:solidFill>
              </a:rPr>
              <a:t>preserve and strengthen social and national solidarity;</a:t>
            </a:r>
          </a:p>
          <a:p>
            <a:pPr marL="285750" indent="-285750">
              <a:buFont typeface="Wingdings" panose="05000000000000000000" pitchFamily="2" charset="2"/>
              <a:buChar char="§"/>
            </a:pPr>
            <a:r>
              <a:rPr lang="en-US" dirty="0">
                <a:solidFill>
                  <a:schemeClr val="tx1"/>
                </a:solidFill>
              </a:rPr>
              <a:t>preserve and strengthen the positive cultural values of the community in the child’s relations with other members of that community</a:t>
            </a:r>
          </a:p>
          <a:p>
            <a:pPr algn="ctr"/>
            <a:endParaRPr lang="en-US" dirty="0">
              <a:solidFill>
                <a:schemeClr val="tx1"/>
              </a:solidFill>
            </a:endParaRPr>
          </a:p>
          <a:p>
            <a:pPr algn="ctr"/>
            <a:endParaRPr lang="en-US" dirty="0">
              <a:solidFill>
                <a:schemeClr val="tx1"/>
              </a:solidFill>
            </a:endParaRPr>
          </a:p>
        </p:txBody>
      </p:sp>
      <p:sp>
        <p:nvSpPr>
          <p:cNvPr id="5" name="Rectangle: Rounded Corners 4">
            <a:extLst>
              <a:ext uri="{FF2B5EF4-FFF2-40B4-BE49-F238E27FC236}">
                <a16:creationId xmlns:a16="http://schemas.microsoft.com/office/drawing/2014/main" id="{7373BECB-2C31-466C-9698-9A999C27E755}"/>
              </a:ext>
            </a:extLst>
          </p:cNvPr>
          <p:cNvSpPr/>
          <p:nvPr/>
        </p:nvSpPr>
        <p:spPr>
          <a:xfrm>
            <a:off x="5333586" y="217283"/>
            <a:ext cx="2105025" cy="3019425"/>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900" b="1" dirty="0">
                <a:solidFill>
                  <a:schemeClr val="bg1"/>
                </a:solidFill>
              </a:rPr>
              <a:t>s. 57 CCA</a:t>
            </a:r>
          </a:p>
          <a:p>
            <a:pPr algn="ctr"/>
            <a:r>
              <a:rPr lang="en-US" sz="1900" dirty="0">
                <a:solidFill>
                  <a:schemeClr val="bg1"/>
                </a:solidFill>
              </a:rPr>
              <a:t>“A child shall not be taken into custody except as a measure of last resort</a:t>
            </a:r>
            <a:r>
              <a:rPr lang="en-US" sz="1800" dirty="0">
                <a:solidFill>
                  <a:schemeClr val="bg1"/>
                </a:solidFill>
              </a:rPr>
              <a:t>”</a:t>
            </a:r>
          </a:p>
          <a:p>
            <a:pPr algn="ctr"/>
            <a:endParaRPr lang="en-US" dirty="0">
              <a:solidFill>
                <a:schemeClr val="bg1"/>
              </a:solidFill>
            </a:endParaRPr>
          </a:p>
          <a:p>
            <a:pPr algn="ctr"/>
            <a:endParaRPr lang="en-US" dirty="0">
              <a:solidFill>
                <a:schemeClr val="tx1"/>
              </a:solidFill>
            </a:endParaRPr>
          </a:p>
        </p:txBody>
      </p:sp>
      <p:sp>
        <p:nvSpPr>
          <p:cNvPr id="7" name="Content Placeholder 6">
            <a:extLst>
              <a:ext uri="{FF2B5EF4-FFF2-40B4-BE49-F238E27FC236}">
                <a16:creationId xmlns:a16="http://schemas.microsoft.com/office/drawing/2014/main" id="{7F5F4139-CCB5-400A-BEA2-B8447E5A845A}"/>
              </a:ext>
            </a:extLst>
          </p:cNvPr>
          <p:cNvSpPr>
            <a:spLocks noGrp="1"/>
          </p:cNvSpPr>
          <p:nvPr>
            <p:ph idx="1"/>
          </p:nvPr>
        </p:nvSpPr>
        <p:spPr>
          <a:xfrm>
            <a:off x="393423" y="3605474"/>
            <a:ext cx="1918252" cy="301942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marL="0" indent="0">
              <a:buNone/>
            </a:pPr>
            <a:endParaRPr lang="en-US" sz="1900" b="1" dirty="0">
              <a:solidFill>
                <a:schemeClr val="tx1"/>
              </a:solidFill>
            </a:endParaRPr>
          </a:p>
          <a:p>
            <a:pPr marL="0" indent="0">
              <a:buNone/>
            </a:pPr>
            <a:r>
              <a:rPr lang="en-US" sz="1900" b="1" dirty="0">
                <a:solidFill>
                  <a:schemeClr val="tx1"/>
                </a:solidFill>
              </a:rPr>
              <a:t>s. 58  CCA</a:t>
            </a:r>
          </a:p>
          <a:p>
            <a:pPr marL="0" indent="0">
              <a:buNone/>
            </a:pPr>
            <a:r>
              <a:rPr lang="en-US" sz="1900" dirty="0">
                <a:solidFill>
                  <a:schemeClr val="tx1"/>
                </a:solidFill>
              </a:rPr>
              <a:t>“Where a child is in conflict with the law, diversion shall be applied as a measure of first resort.</a:t>
            </a:r>
          </a:p>
          <a:p>
            <a:pPr algn="ctr"/>
            <a:endParaRPr lang="en-US" sz="1900" dirty="0">
              <a:solidFill>
                <a:schemeClr val="tx1"/>
              </a:solidFill>
            </a:endParaRPr>
          </a:p>
        </p:txBody>
      </p:sp>
      <p:sp>
        <p:nvSpPr>
          <p:cNvPr id="10" name="Rectangle: Rounded Corners 9">
            <a:extLst>
              <a:ext uri="{FF2B5EF4-FFF2-40B4-BE49-F238E27FC236}">
                <a16:creationId xmlns:a16="http://schemas.microsoft.com/office/drawing/2014/main" id="{17713A6D-AA02-4082-81E1-58338A2FB0E7}"/>
              </a:ext>
            </a:extLst>
          </p:cNvPr>
          <p:cNvSpPr/>
          <p:nvPr/>
        </p:nvSpPr>
        <p:spPr>
          <a:xfrm>
            <a:off x="393423" y="106936"/>
            <a:ext cx="4705351" cy="329975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a:p>
            <a:pPr algn="ctr"/>
            <a:r>
              <a:rPr lang="en-US" sz="1800" dirty="0">
                <a:solidFill>
                  <a:schemeClr val="tx1"/>
                </a:solidFill>
              </a:rPr>
              <a:t>Sections 3 and 4</a:t>
            </a:r>
          </a:p>
          <a:p>
            <a:pPr algn="ctr"/>
            <a:r>
              <a:rPr lang="en-US" sz="1800" dirty="0">
                <a:solidFill>
                  <a:schemeClr val="tx1"/>
                </a:solidFill>
              </a:rPr>
              <a:t>1.Devotion to the best interests of a child;</a:t>
            </a:r>
          </a:p>
          <a:p>
            <a:pPr algn="ctr"/>
            <a:r>
              <a:rPr lang="en-US" sz="1800" dirty="0">
                <a:solidFill>
                  <a:schemeClr val="tx1"/>
                </a:solidFill>
              </a:rPr>
              <a:t>2.The observance of the right to life, survival</a:t>
            </a:r>
          </a:p>
          <a:p>
            <a:pPr algn="ctr"/>
            <a:r>
              <a:rPr lang="en-US" sz="1800" dirty="0">
                <a:solidFill>
                  <a:schemeClr val="tx1"/>
                </a:solidFill>
              </a:rPr>
              <a:t>and development of a child;</a:t>
            </a:r>
          </a:p>
          <a:p>
            <a:pPr algn="ctr"/>
            <a:r>
              <a:rPr lang="en-US" sz="1800" dirty="0">
                <a:solidFill>
                  <a:schemeClr val="tx1"/>
                </a:solidFill>
              </a:rPr>
              <a:t>3.The observance of children’s rights as an integral part of attaining equity and equality among children in all spheres of life;</a:t>
            </a:r>
          </a:p>
          <a:p>
            <a:pPr algn="ctr"/>
            <a:r>
              <a:rPr lang="en-US" sz="1800" dirty="0">
                <a:solidFill>
                  <a:schemeClr val="tx1"/>
                </a:solidFill>
              </a:rPr>
              <a:t>4.Non-discrimination of children; and</a:t>
            </a:r>
          </a:p>
          <a:p>
            <a:pPr algn="ctr"/>
            <a:r>
              <a:rPr lang="en-US" sz="1800" dirty="0">
                <a:solidFill>
                  <a:schemeClr val="tx1"/>
                </a:solidFill>
              </a:rPr>
              <a:t>5.Child participation and respect for the views of a child in all spheres of life.</a:t>
            </a:r>
          </a:p>
          <a:p>
            <a:pPr algn="ctr"/>
            <a:endParaRPr lang="en-US" dirty="0">
              <a:solidFill>
                <a:schemeClr val="tx1"/>
              </a:solidFill>
            </a:endParaRPr>
          </a:p>
          <a:p>
            <a:pPr algn="ctr"/>
            <a:endParaRPr lang="en-US" dirty="0">
              <a:solidFill>
                <a:schemeClr val="tx1"/>
              </a:solidFill>
            </a:endParaRPr>
          </a:p>
        </p:txBody>
      </p:sp>
      <p:pic>
        <p:nvPicPr>
          <p:cNvPr id="11" name="Picture 10">
            <a:extLst>
              <a:ext uri="{FF2B5EF4-FFF2-40B4-BE49-F238E27FC236}">
                <a16:creationId xmlns:a16="http://schemas.microsoft.com/office/drawing/2014/main" id="{AA7B41A6-1448-4002-9695-12B2AEA8DB52}"/>
              </a:ext>
            </a:extLst>
          </p:cNvPr>
          <p:cNvPicPr>
            <a:picLocks noChangeAspect="1"/>
          </p:cNvPicPr>
          <p:nvPr/>
        </p:nvPicPr>
        <p:blipFill>
          <a:blip r:embed="rId3"/>
          <a:stretch>
            <a:fillRect/>
          </a:stretch>
        </p:blipFill>
        <p:spPr>
          <a:xfrm>
            <a:off x="8240367" y="267114"/>
            <a:ext cx="3895725" cy="60243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07616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E11C788-36C0-4E37-8ED3-522B531E31DF}"/>
              </a:ext>
            </a:extLst>
          </p:cNvPr>
          <p:cNvSpPr/>
          <p:nvPr/>
        </p:nvSpPr>
        <p:spPr>
          <a:xfrm>
            <a:off x="363606" y="3591472"/>
            <a:ext cx="3771900" cy="301942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solidFill>
                  <a:schemeClr val="tx1"/>
                </a:solidFill>
                <a:effectLst/>
                <a:latin typeface="Old serif"/>
                <a:ea typeface="Calibri" panose="020F0502020204030204" pitchFamily="34" charset="0"/>
                <a:cs typeface="Times New Roman" panose="02020603050405020304" pitchFamily="18" charset="0"/>
              </a:rPr>
              <a:t>s. 23-</a:t>
            </a:r>
            <a:r>
              <a:rPr lang="en-US" sz="2000" dirty="0">
                <a:solidFill>
                  <a:schemeClr val="tx1"/>
                </a:solidFill>
              </a:rPr>
              <a:t>Prohibition from subjecting a child to torture, cruel treatment or punishment, unlawful arrest or deprivation of liberty, capital punishment or life imprisonment.</a:t>
            </a:r>
          </a:p>
          <a:p>
            <a:pPr algn="ctr"/>
            <a:endParaRPr lang="en-US" sz="2000" dirty="0">
              <a:solidFill>
                <a:schemeClr val="tx1"/>
              </a:solidFill>
            </a:endParaRPr>
          </a:p>
        </p:txBody>
      </p:sp>
      <p:sp>
        <p:nvSpPr>
          <p:cNvPr id="5" name="Rectangle: Rounded Corners 4">
            <a:extLst>
              <a:ext uri="{FF2B5EF4-FFF2-40B4-BE49-F238E27FC236}">
                <a16:creationId xmlns:a16="http://schemas.microsoft.com/office/drawing/2014/main" id="{7373BECB-2C31-466C-9698-9A999C27E755}"/>
              </a:ext>
            </a:extLst>
          </p:cNvPr>
          <p:cNvSpPr/>
          <p:nvPr/>
        </p:nvSpPr>
        <p:spPr>
          <a:xfrm>
            <a:off x="4135506" y="267113"/>
            <a:ext cx="3895725" cy="301942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schemeClr val="tx1"/>
                </a:solidFill>
              </a:rPr>
              <a:t>S. 84- The Minister may for purposes of this Act, establish or cause to be established a programme or service aimed at—  restorative justice and diversion options, including the compensation of victims of crime.</a:t>
            </a:r>
          </a:p>
          <a:p>
            <a:pPr algn="ctr"/>
            <a:endParaRPr lang="en-US" sz="2000" dirty="0">
              <a:solidFill>
                <a:schemeClr val="tx1"/>
              </a:solidFill>
            </a:endParaRPr>
          </a:p>
          <a:p>
            <a:pPr algn="ctr"/>
            <a:endParaRPr lang="en-US" sz="2000" dirty="0">
              <a:solidFill>
                <a:schemeClr val="tx1"/>
              </a:solidFill>
            </a:endParaRPr>
          </a:p>
        </p:txBody>
      </p:sp>
      <p:sp>
        <p:nvSpPr>
          <p:cNvPr id="7" name="Content Placeholder 6">
            <a:extLst>
              <a:ext uri="{FF2B5EF4-FFF2-40B4-BE49-F238E27FC236}">
                <a16:creationId xmlns:a16="http://schemas.microsoft.com/office/drawing/2014/main" id="{7F5F4139-CCB5-400A-BEA2-B8447E5A845A}"/>
              </a:ext>
            </a:extLst>
          </p:cNvPr>
          <p:cNvSpPr>
            <a:spLocks noGrp="1"/>
          </p:cNvSpPr>
          <p:nvPr>
            <p:ph idx="1"/>
          </p:nvPr>
        </p:nvSpPr>
        <p:spPr>
          <a:xfrm>
            <a:off x="4321762" y="3591473"/>
            <a:ext cx="3539538" cy="3139527"/>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marL="0" indent="0">
              <a:buNone/>
            </a:pPr>
            <a:r>
              <a:rPr lang="en-US" sz="2000" dirty="0">
                <a:solidFill>
                  <a:schemeClr val="bg1"/>
                </a:solidFill>
              </a:rPr>
              <a:t>s. 73- court shall enquire into the case and, unless there is a serious danger to the child or </a:t>
            </a:r>
            <a:r>
              <a:rPr lang="en-US" sz="2000" dirty="0" err="1">
                <a:solidFill>
                  <a:schemeClr val="bg1"/>
                </a:solidFill>
              </a:rPr>
              <a:t>thecommunity</a:t>
            </a:r>
            <a:r>
              <a:rPr lang="en-US" sz="2000" dirty="0">
                <a:solidFill>
                  <a:schemeClr val="bg1"/>
                </a:solidFill>
              </a:rPr>
              <a:t>, release the child on bail.</a:t>
            </a:r>
          </a:p>
          <a:p>
            <a:pPr marL="0" indent="0">
              <a:buNone/>
            </a:pPr>
            <a:endParaRPr lang="en-US" sz="2000" dirty="0">
              <a:solidFill>
                <a:schemeClr val="tx1"/>
              </a:solidFill>
            </a:endParaRPr>
          </a:p>
        </p:txBody>
      </p:sp>
      <p:sp>
        <p:nvSpPr>
          <p:cNvPr id="10" name="Rectangle: Rounded Corners 9">
            <a:extLst>
              <a:ext uri="{FF2B5EF4-FFF2-40B4-BE49-F238E27FC236}">
                <a16:creationId xmlns:a16="http://schemas.microsoft.com/office/drawing/2014/main" id="{17713A6D-AA02-4082-81E1-58338A2FB0E7}"/>
              </a:ext>
            </a:extLst>
          </p:cNvPr>
          <p:cNvSpPr/>
          <p:nvPr/>
        </p:nvSpPr>
        <p:spPr>
          <a:xfrm>
            <a:off x="363607" y="106936"/>
            <a:ext cx="3423202" cy="329975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dirty="0">
              <a:solidFill>
                <a:schemeClr val="tx1"/>
              </a:solidFill>
            </a:endParaRPr>
          </a:p>
          <a:p>
            <a:pPr algn="ctr"/>
            <a:r>
              <a:rPr lang="en-US" sz="2000" dirty="0">
                <a:solidFill>
                  <a:schemeClr val="tx1"/>
                </a:solidFill>
              </a:rPr>
              <a:t>S.79 (1) (h) A juvenile court or Children’s Court may deal with a child in one or more of the following ways: — make a restorative justice order in accordance with </a:t>
            </a:r>
            <a:r>
              <a:rPr lang="en-US" sz="2000" dirty="0" err="1">
                <a:solidFill>
                  <a:schemeClr val="tx1"/>
                </a:solidFill>
              </a:rPr>
              <a:t>programmes</a:t>
            </a:r>
            <a:r>
              <a:rPr lang="en-US" sz="2000" dirty="0">
                <a:solidFill>
                  <a:schemeClr val="tx1"/>
                </a:solidFill>
              </a:rPr>
              <a:t> established under section 84; </a:t>
            </a:r>
          </a:p>
          <a:p>
            <a:pPr algn="ctr"/>
            <a:endParaRPr lang="en-US" sz="2000" dirty="0">
              <a:solidFill>
                <a:schemeClr val="tx1"/>
              </a:solidFill>
            </a:endParaRPr>
          </a:p>
          <a:p>
            <a:pPr algn="ctr"/>
            <a:endParaRPr lang="en-US" sz="2000" dirty="0">
              <a:solidFill>
                <a:schemeClr val="tx1"/>
              </a:solidFill>
            </a:endParaRPr>
          </a:p>
        </p:txBody>
      </p:sp>
      <p:pic>
        <p:nvPicPr>
          <p:cNvPr id="11" name="Picture 10">
            <a:extLst>
              <a:ext uri="{FF2B5EF4-FFF2-40B4-BE49-F238E27FC236}">
                <a16:creationId xmlns:a16="http://schemas.microsoft.com/office/drawing/2014/main" id="{AA7B41A6-1448-4002-9695-12B2AEA8DB52}"/>
              </a:ext>
            </a:extLst>
          </p:cNvPr>
          <p:cNvPicPr>
            <a:picLocks noChangeAspect="1"/>
          </p:cNvPicPr>
          <p:nvPr/>
        </p:nvPicPr>
        <p:blipFill>
          <a:blip r:embed="rId3"/>
          <a:stretch>
            <a:fillRect/>
          </a:stretch>
        </p:blipFill>
        <p:spPr>
          <a:xfrm>
            <a:off x="8210550" y="267113"/>
            <a:ext cx="3895725" cy="60243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44108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3662</Words>
  <Application>Microsoft Office PowerPoint</Application>
  <PresentationFormat>Widescreen</PresentationFormat>
  <Paragraphs>317</Paragraphs>
  <Slides>18</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Arial Nova</vt:lpstr>
      <vt:lpstr>Bookman Old Style</vt:lpstr>
      <vt:lpstr>Calibri</vt:lpstr>
      <vt:lpstr>Calibri Light</vt:lpstr>
      <vt:lpstr>Montserrat</vt:lpstr>
      <vt:lpstr>Old serif</vt:lpstr>
      <vt:lpstr>Stencil</vt:lpstr>
      <vt:lpstr>Symbol</vt:lpstr>
      <vt:lpstr>Times New Roman</vt:lpstr>
      <vt:lpstr>Wingdings</vt:lpstr>
      <vt:lpstr>Office Theme</vt:lpstr>
      <vt:lpstr>EFFECTIVE Management of Children in Conflict with the Law Insights from the Children’s Code Act No. 12 of 2022</vt:lpstr>
      <vt:lpstr>OBJECTIVES of the presentation</vt:lpstr>
      <vt:lpstr>DEFINITIONS</vt:lpstr>
      <vt:lpstr>Children’s interaction with  the justice system </vt:lpstr>
      <vt:lpstr>A child-centered approach</vt:lpstr>
      <vt:lpstr>International &amp; regional perspective</vt:lpstr>
      <vt:lpstr> A perspective of Children’s Code Act No. 12 of 2022 on a child in conflict with the law </vt:lpstr>
      <vt:lpstr>PowerPoint Presentation</vt:lpstr>
      <vt:lpstr>PowerPoint Presentation</vt:lpstr>
      <vt:lpstr>CONSEQUENTIAL LEGISLATIVE CHANGES </vt:lpstr>
      <vt:lpstr>The Shift from Retributive to Restorative Justice </vt:lpstr>
      <vt:lpstr>Rights of child in conflict with the law</vt:lpstr>
      <vt:lpstr>PowerPoint Presentation</vt:lpstr>
      <vt:lpstr>Pre-Trial Stage </vt:lpstr>
      <vt:lpstr>Court Proceedings </vt:lpstr>
      <vt:lpstr>Post-Trial Stage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Children in Conflict with the Law Subtitle: Insights from the Children’s Code Act No. 12 of 2022 Your Name Date</dc:title>
  <dc:creator>Nandipha Marion N</dc:creator>
  <cp:lastModifiedBy>Nandipha Marion N</cp:lastModifiedBy>
  <cp:revision>106</cp:revision>
  <dcterms:created xsi:type="dcterms:W3CDTF">2024-09-14T14:03:41Z</dcterms:created>
  <dcterms:modified xsi:type="dcterms:W3CDTF">2024-09-18T07:20:48Z</dcterms:modified>
</cp:coreProperties>
</file>