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21"/>
  </p:notesMasterIdLst>
  <p:sldIdLst>
    <p:sldId id="258" r:id="rId2"/>
    <p:sldId id="264" r:id="rId3"/>
    <p:sldId id="267" r:id="rId4"/>
    <p:sldId id="285" r:id="rId5"/>
    <p:sldId id="289" r:id="rId6"/>
    <p:sldId id="296" r:id="rId7"/>
    <p:sldId id="295" r:id="rId8"/>
    <p:sldId id="288" r:id="rId9"/>
    <p:sldId id="290" r:id="rId10"/>
    <p:sldId id="268" r:id="rId11"/>
    <p:sldId id="273" r:id="rId12"/>
    <p:sldId id="275" r:id="rId13"/>
    <p:sldId id="276" r:id="rId14"/>
    <p:sldId id="279" r:id="rId15"/>
    <p:sldId id="292" r:id="rId16"/>
    <p:sldId id="293" r:id="rId17"/>
    <p:sldId id="280" r:id="rId18"/>
    <p:sldId id="281" r:id="rId19"/>
    <p:sldId id="29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16EB39-27AD-41DB-B7CB-AF33EC646A8A}" v="176" dt="2024-04-15T16:08:24.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5"/>
  </p:normalViewPr>
  <p:slideViewPr>
    <p:cSldViewPr snapToGrid="0">
      <p:cViewPr varScale="1">
        <p:scale>
          <a:sx n="74" d="100"/>
          <a:sy n="74" d="100"/>
        </p:scale>
        <p:origin x="-55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Donoghue, Steve Contractor (LS-BPST(A)-PolAdv)" userId="d7ff0e12-ac3e-46c5-b8b7-0276a63ddb3b" providerId="ADAL" clId="{5616EB39-27AD-41DB-B7CB-AF33EC646A8A}"/>
    <pc:docChg chg="undo custSel addSld delSld modSld">
      <pc:chgData name="O'Donoghue, Steve Contractor (LS-BPST(A)-PolAdv)" userId="d7ff0e12-ac3e-46c5-b8b7-0276a63ddb3b" providerId="ADAL" clId="{5616EB39-27AD-41DB-B7CB-AF33EC646A8A}" dt="2024-04-15T16:08:24.380" v="175" actId="20577"/>
      <pc:docMkLst>
        <pc:docMk/>
      </pc:docMkLst>
      <pc:sldChg chg="modSp mod">
        <pc:chgData name="O'Donoghue, Steve Contractor (LS-BPST(A)-PolAdv)" userId="d7ff0e12-ac3e-46c5-b8b7-0276a63ddb3b" providerId="ADAL" clId="{5616EB39-27AD-41DB-B7CB-AF33EC646A8A}" dt="2024-04-15T16:04:53.364" v="43" actId="27636"/>
        <pc:sldMkLst>
          <pc:docMk/>
          <pc:sldMk cId="2572029994" sldId="258"/>
        </pc:sldMkLst>
        <pc:spChg chg="mod">
          <ac:chgData name="O'Donoghue, Steve Contractor (LS-BPST(A)-PolAdv)" userId="d7ff0e12-ac3e-46c5-b8b7-0276a63ddb3b" providerId="ADAL" clId="{5616EB39-27AD-41DB-B7CB-AF33EC646A8A}" dt="2024-04-15T16:04:53.364" v="43" actId="27636"/>
          <ac:spMkLst>
            <pc:docMk/>
            <pc:sldMk cId="2572029994" sldId="258"/>
            <ac:spMk id="2" creationId="{00000000-0000-0000-0000-000000000000}"/>
          </ac:spMkLst>
        </pc:spChg>
        <pc:spChg chg="mod">
          <ac:chgData name="O'Donoghue, Steve Contractor (LS-BPST(A)-PolAdv)" userId="d7ff0e12-ac3e-46c5-b8b7-0276a63ddb3b" providerId="ADAL" clId="{5616EB39-27AD-41DB-B7CB-AF33EC646A8A}" dt="2024-04-15T16:03:02.755" v="11" actId="20577"/>
          <ac:spMkLst>
            <pc:docMk/>
            <pc:sldMk cId="2572029994" sldId="258"/>
            <ac:spMk id="4" creationId="{09912C48-28DF-0EBF-9005-A320A52389C7}"/>
          </ac:spMkLst>
        </pc:spChg>
      </pc:sldChg>
      <pc:sldChg chg="addSp delSp modSp mod">
        <pc:chgData name="O'Donoghue, Steve Contractor (LS-BPST(A)-PolAdv)" userId="d7ff0e12-ac3e-46c5-b8b7-0276a63ddb3b" providerId="ADAL" clId="{5616EB39-27AD-41DB-B7CB-AF33EC646A8A}" dt="2024-04-15T16:05:21.429" v="51"/>
        <pc:sldMkLst>
          <pc:docMk/>
          <pc:sldMk cId="430762744" sldId="264"/>
        </pc:sldMkLst>
        <pc:spChg chg="add del mod">
          <ac:chgData name="O'Donoghue, Steve Contractor (LS-BPST(A)-PolAdv)" userId="d7ff0e12-ac3e-46c5-b8b7-0276a63ddb3b" providerId="ADAL" clId="{5616EB39-27AD-41DB-B7CB-AF33EC646A8A}" dt="2024-04-15T16:05:13.598" v="47" actId="478"/>
          <ac:spMkLst>
            <pc:docMk/>
            <pc:sldMk cId="430762744" sldId="264"/>
            <ac:spMk id="2" creationId="{FB549A76-7CE4-0389-EFBA-AE7C9D12A34E}"/>
          </ac:spMkLst>
        </pc:spChg>
        <pc:spChg chg="mod">
          <ac:chgData name="O'Donoghue, Steve Contractor (LS-BPST(A)-PolAdv)" userId="d7ff0e12-ac3e-46c5-b8b7-0276a63ddb3b" providerId="ADAL" clId="{5616EB39-27AD-41DB-B7CB-AF33EC646A8A}" dt="2024-04-15T16:04:11.721" v="35" actId="1076"/>
          <ac:spMkLst>
            <pc:docMk/>
            <pc:sldMk cId="430762744" sldId="264"/>
            <ac:spMk id="3" creationId="{00000000-0000-0000-0000-000000000000}"/>
          </ac:spMkLst>
        </pc:spChg>
        <pc:spChg chg="add del mod">
          <ac:chgData name="O'Donoghue, Steve Contractor (LS-BPST(A)-PolAdv)" userId="d7ff0e12-ac3e-46c5-b8b7-0276a63ddb3b" providerId="ADAL" clId="{5616EB39-27AD-41DB-B7CB-AF33EC646A8A}" dt="2024-04-15T16:05:19.582" v="50" actId="478"/>
          <ac:spMkLst>
            <pc:docMk/>
            <pc:sldMk cId="430762744" sldId="264"/>
            <ac:spMk id="5" creationId="{AE54E43D-BAE5-6EFD-AFAA-B336A8E3E4C3}"/>
          </ac:spMkLst>
        </pc:spChg>
        <pc:spChg chg="add del mod">
          <ac:chgData name="O'Donoghue, Steve Contractor (LS-BPST(A)-PolAdv)" userId="d7ff0e12-ac3e-46c5-b8b7-0276a63ddb3b" providerId="ADAL" clId="{5616EB39-27AD-41DB-B7CB-AF33EC646A8A}" dt="2024-04-15T16:05:17.411" v="49" actId="478"/>
          <ac:spMkLst>
            <pc:docMk/>
            <pc:sldMk cId="430762744" sldId="264"/>
            <ac:spMk id="6" creationId="{00000000-0000-0000-0000-000000000000}"/>
          </ac:spMkLst>
        </pc:spChg>
        <pc:spChg chg="add mod">
          <ac:chgData name="O'Donoghue, Steve Contractor (LS-BPST(A)-PolAdv)" userId="d7ff0e12-ac3e-46c5-b8b7-0276a63ddb3b" providerId="ADAL" clId="{5616EB39-27AD-41DB-B7CB-AF33EC646A8A}" dt="2024-04-15T16:05:21.429" v="51"/>
          <ac:spMkLst>
            <pc:docMk/>
            <pc:sldMk cId="430762744" sldId="264"/>
            <ac:spMk id="7" creationId="{E883A9BA-65FC-0080-B536-093D35149434}"/>
          </ac:spMkLst>
        </pc:spChg>
        <pc:spChg chg="del">
          <ac:chgData name="O'Donoghue, Steve Contractor (LS-BPST(A)-PolAdv)" userId="d7ff0e12-ac3e-46c5-b8b7-0276a63ddb3b" providerId="ADAL" clId="{5616EB39-27AD-41DB-B7CB-AF33EC646A8A}" dt="2024-04-15T16:04:28.328" v="38" actId="478"/>
          <ac:spMkLst>
            <pc:docMk/>
            <pc:sldMk cId="430762744" sldId="264"/>
            <ac:spMk id="8" creationId="{B7DF5700-612C-2F2A-F856-17E7DD3757B4}"/>
          </ac:spMkLst>
        </pc:spChg>
      </pc:sldChg>
      <pc:sldChg chg="addSp delSp modSp mod">
        <pc:chgData name="O'Donoghue, Steve Contractor (LS-BPST(A)-PolAdv)" userId="d7ff0e12-ac3e-46c5-b8b7-0276a63ddb3b" providerId="ADAL" clId="{5616EB39-27AD-41DB-B7CB-AF33EC646A8A}" dt="2024-04-15T16:05:06.987" v="46"/>
        <pc:sldMkLst>
          <pc:docMk/>
          <pc:sldMk cId="515061096" sldId="266"/>
        </pc:sldMkLst>
        <pc:spChg chg="add del mod">
          <ac:chgData name="O'Donoghue, Steve Contractor (LS-BPST(A)-PolAdv)" userId="d7ff0e12-ac3e-46c5-b8b7-0276a63ddb3b" providerId="ADAL" clId="{5616EB39-27AD-41DB-B7CB-AF33EC646A8A}" dt="2024-04-15T16:05:01.943" v="44" actId="478"/>
          <ac:spMkLst>
            <pc:docMk/>
            <pc:sldMk cId="515061096" sldId="266"/>
            <ac:spMk id="2" creationId="{42B8DC87-B54F-295E-E290-7A619BBC07A9}"/>
          </ac:spMkLst>
        </pc:spChg>
        <pc:spChg chg="mod">
          <ac:chgData name="O'Donoghue, Steve Contractor (LS-BPST(A)-PolAdv)" userId="d7ff0e12-ac3e-46c5-b8b7-0276a63ddb3b" providerId="ADAL" clId="{5616EB39-27AD-41DB-B7CB-AF33EC646A8A}" dt="2024-04-15T16:03:26.753" v="16" actId="6549"/>
          <ac:spMkLst>
            <pc:docMk/>
            <pc:sldMk cId="515061096" sldId="266"/>
            <ac:spMk id="3" creationId="{00000000-0000-0000-0000-000000000000}"/>
          </ac:spMkLst>
        </pc:spChg>
        <pc:spChg chg="add del mod">
          <ac:chgData name="O'Donoghue, Steve Contractor (LS-BPST(A)-PolAdv)" userId="d7ff0e12-ac3e-46c5-b8b7-0276a63ddb3b" providerId="ADAL" clId="{5616EB39-27AD-41DB-B7CB-AF33EC646A8A}" dt="2024-04-15T16:05:05.518" v="45" actId="478"/>
          <ac:spMkLst>
            <pc:docMk/>
            <pc:sldMk cId="515061096" sldId="266"/>
            <ac:spMk id="5" creationId="{7E794FEE-6CC0-99C1-73B5-294AFD38A099}"/>
          </ac:spMkLst>
        </pc:spChg>
        <pc:spChg chg="add mod">
          <ac:chgData name="O'Donoghue, Steve Contractor (LS-BPST(A)-PolAdv)" userId="d7ff0e12-ac3e-46c5-b8b7-0276a63ddb3b" providerId="ADAL" clId="{5616EB39-27AD-41DB-B7CB-AF33EC646A8A}" dt="2024-04-15T16:05:06.987" v="46"/>
          <ac:spMkLst>
            <pc:docMk/>
            <pc:sldMk cId="515061096" sldId="266"/>
            <ac:spMk id="6" creationId="{349BD413-40C4-47E0-C818-F62D74A6C377}"/>
          </ac:spMkLst>
        </pc:spChg>
        <pc:spChg chg="del mod">
          <ac:chgData name="O'Donoghue, Steve Contractor (LS-BPST(A)-PolAdv)" userId="d7ff0e12-ac3e-46c5-b8b7-0276a63ddb3b" providerId="ADAL" clId="{5616EB39-27AD-41DB-B7CB-AF33EC646A8A}" dt="2024-04-15T16:04:22.028" v="36" actId="478"/>
          <ac:spMkLst>
            <pc:docMk/>
            <pc:sldMk cId="515061096" sldId="266"/>
            <ac:spMk id="7" creationId="{491CCE14-9040-B9C9-20F7-60436687D91B}"/>
          </ac:spMkLst>
        </pc:spChg>
      </pc:sldChg>
      <pc:sldChg chg="addSp delSp modSp mod">
        <pc:chgData name="O'Donoghue, Steve Contractor (LS-BPST(A)-PolAdv)" userId="d7ff0e12-ac3e-46c5-b8b7-0276a63ddb3b" providerId="ADAL" clId="{5616EB39-27AD-41DB-B7CB-AF33EC646A8A}" dt="2024-04-15T16:07:10.833" v="83" actId="6549"/>
        <pc:sldMkLst>
          <pc:docMk/>
          <pc:sldMk cId="243525655" sldId="267"/>
        </pc:sldMkLst>
        <pc:spChg chg="mod">
          <ac:chgData name="O'Donoghue, Steve Contractor (LS-BPST(A)-PolAdv)" userId="d7ff0e12-ac3e-46c5-b8b7-0276a63ddb3b" providerId="ADAL" clId="{5616EB39-27AD-41DB-B7CB-AF33EC646A8A}" dt="2024-04-15T16:06:28.291" v="70" actId="20577"/>
          <ac:spMkLst>
            <pc:docMk/>
            <pc:sldMk cId="243525655" sldId="267"/>
            <ac:spMk id="3" creationId="{00000000-0000-0000-0000-000000000000}"/>
          </ac:spMkLst>
        </pc:spChg>
        <pc:spChg chg="add del mod">
          <ac:chgData name="O'Donoghue, Steve Contractor (LS-BPST(A)-PolAdv)" userId="d7ff0e12-ac3e-46c5-b8b7-0276a63ddb3b" providerId="ADAL" clId="{5616EB39-27AD-41DB-B7CB-AF33EC646A8A}" dt="2024-04-15T16:05:32.315" v="53" actId="478"/>
          <ac:spMkLst>
            <pc:docMk/>
            <pc:sldMk cId="243525655" sldId="267"/>
            <ac:spMk id="4" creationId="{C4BFF5C3-0E97-D834-B96A-6716336E2B99}"/>
          </ac:spMkLst>
        </pc:spChg>
        <pc:spChg chg="add mod">
          <ac:chgData name="O'Donoghue, Steve Contractor (LS-BPST(A)-PolAdv)" userId="d7ff0e12-ac3e-46c5-b8b7-0276a63ddb3b" providerId="ADAL" clId="{5616EB39-27AD-41DB-B7CB-AF33EC646A8A}" dt="2024-04-15T16:05:34.243" v="54"/>
          <ac:spMkLst>
            <pc:docMk/>
            <pc:sldMk cId="243525655" sldId="267"/>
            <ac:spMk id="5" creationId="{ED2AE11A-DB6B-B182-B83A-1F577A0D1821}"/>
          </ac:spMkLst>
        </pc:spChg>
        <pc:spChg chg="mod">
          <ac:chgData name="O'Donoghue, Steve Contractor (LS-BPST(A)-PolAdv)" userId="d7ff0e12-ac3e-46c5-b8b7-0276a63ddb3b" providerId="ADAL" clId="{5616EB39-27AD-41DB-B7CB-AF33EC646A8A}" dt="2024-04-15T16:07:10.833" v="83" actId="6549"/>
          <ac:spMkLst>
            <pc:docMk/>
            <pc:sldMk cId="243525655" sldId="267"/>
            <ac:spMk id="6" creationId="{00000000-0000-0000-0000-000000000000}"/>
          </ac:spMkLst>
        </pc:spChg>
        <pc:spChg chg="del">
          <ac:chgData name="O'Donoghue, Steve Contractor (LS-BPST(A)-PolAdv)" userId="d7ff0e12-ac3e-46c5-b8b7-0276a63ddb3b" providerId="ADAL" clId="{5616EB39-27AD-41DB-B7CB-AF33EC646A8A}" dt="2024-04-15T16:05:26.873" v="52" actId="478"/>
          <ac:spMkLst>
            <pc:docMk/>
            <pc:sldMk cId="243525655" sldId="267"/>
            <ac:spMk id="8" creationId="{926A0DA7-BA77-BD37-4F50-946D59CD93AA}"/>
          </ac:spMkLst>
        </pc:spChg>
      </pc:sldChg>
      <pc:sldChg chg="modSp add mod">
        <pc:chgData name="O'Donoghue, Steve Contractor (LS-BPST(A)-PolAdv)" userId="d7ff0e12-ac3e-46c5-b8b7-0276a63ddb3b" providerId="ADAL" clId="{5616EB39-27AD-41DB-B7CB-AF33EC646A8A}" dt="2024-04-15T16:08:24.380" v="175" actId="20577"/>
        <pc:sldMkLst>
          <pc:docMk/>
          <pc:sldMk cId="3491252528" sldId="268"/>
        </pc:sldMkLst>
        <pc:spChg chg="mod">
          <ac:chgData name="O'Donoghue, Steve Contractor (LS-BPST(A)-PolAdv)" userId="d7ff0e12-ac3e-46c5-b8b7-0276a63ddb3b" providerId="ADAL" clId="{5616EB39-27AD-41DB-B7CB-AF33EC646A8A}" dt="2024-04-15T16:08:24.380" v="175" actId="20577"/>
          <ac:spMkLst>
            <pc:docMk/>
            <pc:sldMk cId="3491252528" sldId="268"/>
            <ac:spMk id="6" creationId="{00000000-0000-0000-0000-000000000000}"/>
          </ac:spMkLst>
        </pc:spChg>
      </pc:sldChg>
      <pc:sldChg chg="add">
        <pc:chgData name="O'Donoghue, Steve Contractor (LS-BPST(A)-PolAdv)" userId="d7ff0e12-ac3e-46c5-b8b7-0276a63ddb3b" providerId="ADAL" clId="{5616EB39-27AD-41DB-B7CB-AF33EC646A8A}" dt="2024-04-15T16:07:22.851" v="85" actId="2890"/>
        <pc:sldMkLst>
          <pc:docMk/>
          <pc:sldMk cId="3155186052" sldId="269"/>
        </pc:sldMkLst>
      </pc:sldChg>
      <pc:sldChg chg="modSp add mod">
        <pc:chgData name="O'Donoghue, Steve Contractor (LS-BPST(A)-PolAdv)" userId="d7ff0e12-ac3e-46c5-b8b7-0276a63ddb3b" providerId="ADAL" clId="{5616EB39-27AD-41DB-B7CB-AF33EC646A8A}" dt="2024-04-15T16:08:14.896" v="173" actId="20577"/>
        <pc:sldMkLst>
          <pc:docMk/>
          <pc:sldMk cId="696184259" sldId="270"/>
        </pc:sldMkLst>
        <pc:spChg chg="mod">
          <ac:chgData name="O'Donoghue, Steve Contractor (LS-BPST(A)-PolAdv)" userId="d7ff0e12-ac3e-46c5-b8b7-0276a63ddb3b" providerId="ADAL" clId="{5616EB39-27AD-41DB-B7CB-AF33EC646A8A}" dt="2024-04-15T16:08:14.896" v="173" actId="20577"/>
          <ac:spMkLst>
            <pc:docMk/>
            <pc:sldMk cId="696184259" sldId="270"/>
            <ac:spMk id="3" creationId="{00000000-0000-0000-0000-000000000000}"/>
          </ac:spMkLst>
        </pc:spChg>
        <pc:spChg chg="mod">
          <ac:chgData name="O'Donoghue, Steve Contractor (LS-BPST(A)-PolAdv)" userId="d7ff0e12-ac3e-46c5-b8b7-0276a63ddb3b" providerId="ADAL" clId="{5616EB39-27AD-41DB-B7CB-AF33EC646A8A}" dt="2024-04-15T16:07:39.273" v="120" actId="20577"/>
          <ac:spMkLst>
            <pc:docMk/>
            <pc:sldMk cId="696184259" sldId="270"/>
            <ac:spMk id="6" creationId="{00000000-0000-0000-0000-000000000000}"/>
          </ac:spMkLst>
        </pc:spChg>
      </pc:sldChg>
      <pc:sldChg chg="del">
        <pc:chgData name="O'Donoghue, Steve Contractor (LS-BPST(A)-PolAdv)" userId="d7ff0e12-ac3e-46c5-b8b7-0276a63ddb3b" providerId="ADAL" clId="{5616EB39-27AD-41DB-B7CB-AF33EC646A8A}" dt="2024-04-15T16:06:58.613" v="74" actId="47"/>
        <pc:sldMkLst>
          <pc:docMk/>
          <pc:sldMk cId="1010869377" sldId="270"/>
        </pc:sldMkLst>
      </pc:sldChg>
      <pc:sldChg chg="del">
        <pc:chgData name="O'Donoghue, Steve Contractor (LS-BPST(A)-PolAdv)" userId="d7ff0e12-ac3e-46c5-b8b7-0276a63ddb3b" providerId="ADAL" clId="{5616EB39-27AD-41DB-B7CB-AF33EC646A8A}" dt="2024-04-15T16:07:01.365" v="76" actId="47"/>
        <pc:sldMkLst>
          <pc:docMk/>
          <pc:sldMk cId="3927279456" sldId="271"/>
        </pc:sldMkLst>
      </pc:sldChg>
      <pc:sldChg chg="del">
        <pc:chgData name="O'Donoghue, Steve Contractor (LS-BPST(A)-PolAdv)" userId="d7ff0e12-ac3e-46c5-b8b7-0276a63ddb3b" providerId="ADAL" clId="{5616EB39-27AD-41DB-B7CB-AF33EC646A8A}" dt="2024-04-15T16:06:59.625" v="75" actId="47"/>
        <pc:sldMkLst>
          <pc:docMk/>
          <pc:sldMk cId="3265040886" sldId="274"/>
        </pc:sldMkLst>
      </pc:sldChg>
      <pc:sldChg chg="addSp delSp modSp del mod">
        <pc:chgData name="O'Donoghue, Steve Contractor (LS-BPST(A)-PolAdv)" userId="d7ff0e12-ac3e-46c5-b8b7-0276a63ddb3b" providerId="ADAL" clId="{5616EB39-27AD-41DB-B7CB-AF33EC646A8A}" dt="2024-04-15T16:07:02.252" v="77" actId="47"/>
        <pc:sldMkLst>
          <pc:docMk/>
          <pc:sldMk cId="2173089019" sldId="275"/>
        </pc:sldMkLst>
        <pc:spChg chg="add mod">
          <ac:chgData name="O'Donoghue, Steve Contractor (LS-BPST(A)-PolAdv)" userId="d7ff0e12-ac3e-46c5-b8b7-0276a63ddb3b" providerId="ADAL" clId="{5616EB39-27AD-41DB-B7CB-AF33EC646A8A}" dt="2024-04-15T16:06:45.649" v="73" actId="122"/>
          <ac:spMkLst>
            <pc:docMk/>
            <pc:sldMk cId="2173089019" sldId="275"/>
            <ac:spMk id="2" creationId="{13903EB9-4AF3-3171-CD7F-B2F6C072F77D}"/>
          </ac:spMkLst>
        </pc:spChg>
        <pc:spChg chg="del">
          <ac:chgData name="O'Donoghue, Steve Contractor (LS-BPST(A)-PolAdv)" userId="d7ff0e12-ac3e-46c5-b8b7-0276a63ddb3b" providerId="ADAL" clId="{5616EB39-27AD-41DB-B7CB-AF33EC646A8A}" dt="2024-04-15T16:06:38.650" v="71" actId="478"/>
          <ac:spMkLst>
            <pc:docMk/>
            <pc:sldMk cId="2173089019" sldId="275"/>
            <ac:spMk id="4" creationId="{1A51CE3D-8B3E-E7C4-7BF4-7757697C01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CDF3CC-5A4D-B74C-9F45-5C4F8D68CF48}" type="datetimeFigureOut">
              <a:rPr lang="x-none" smtClean="0"/>
              <a:t>18/09/2024</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0CD4E7-D775-1F4A-9EF1-40936D933D4E}" type="slidenum">
              <a:rPr lang="x-none" smtClean="0"/>
              <a:t>‹#›</a:t>
            </a:fld>
            <a:endParaRPr lang="x-none"/>
          </a:p>
        </p:txBody>
      </p:sp>
    </p:spTree>
    <p:extLst>
      <p:ext uri="{BB962C8B-B14F-4D97-AF65-F5344CB8AC3E}">
        <p14:creationId xmlns:p14="http://schemas.microsoft.com/office/powerpoint/2010/main" val="1564402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dirty="0"/>
              <a:t>V1.</a:t>
            </a:r>
            <a:r>
              <a:rPr lang="en-GB" dirty="0"/>
              <a:t>0</a:t>
            </a:r>
            <a:r>
              <a:rPr lang="x-none" dirty="0"/>
              <a:t> </a:t>
            </a:r>
            <a:r>
              <a:rPr lang="en-GB" dirty="0"/>
              <a:t>June 2024</a:t>
            </a:r>
            <a:endParaRPr lang="x-none" dirty="0"/>
          </a:p>
        </p:txBody>
      </p:sp>
      <p:sp>
        <p:nvSpPr>
          <p:cNvPr id="4" name="Slide Number Placeholder 3"/>
          <p:cNvSpPr>
            <a:spLocks noGrp="1"/>
          </p:cNvSpPr>
          <p:nvPr>
            <p:ph type="sldNum" sz="quarter" idx="5"/>
          </p:nvPr>
        </p:nvSpPr>
        <p:spPr/>
        <p:txBody>
          <a:bodyPr/>
          <a:lstStyle/>
          <a:p>
            <a:fld id="{470CD4E7-D775-1F4A-9EF1-40936D933D4E}" type="slidenum">
              <a:rPr lang="x-none" smtClean="0"/>
              <a:t>1</a:t>
            </a:fld>
            <a:endParaRPr lang="x-none"/>
          </a:p>
        </p:txBody>
      </p:sp>
    </p:spTree>
    <p:extLst>
      <p:ext uri="{BB962C8B-B14F-4D97-AF65-F5344CB8AC3E}">
        <p14:creationId xmlns:p14="http://schemas.microsoft.com/office/powerpoint/2010/main" val="408102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7DEBB0B-18CB-4C01-9CE7-E31716F323FE}" type="datetimeFigureOut">
              <a:rPr lang="en-GB" smtClean="0"/>
              <a:t>18/09/2024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197804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DEBB0B-18CB-4C01-9CE7-E31716F323FE}" type="datetimeFigureOut">
              <a:rPr lang="en-GB" smtClean="0"/>
              <a:t>18/09/2024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281776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DEBB0B-18CB-4C01-9CE7-E31716F323FE}" type="datetimeFigureOut">
              <a:rPr lang="en-GB" smtClean="0"/>
              <a:t>18/09/2024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114873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DEBB0B-18CB-4C01-9CE7-E31716F323FE}" type="datetimeFigureOut">
              <a:rPr lang="en-GB" smtClean="0"/>
              <a:t>18/09/2024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67026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DEBB0B-18CB-4C01-9CE7-E31716F323FE}" type="datetimeFigureOut">
              <a:rPr lang="en-GB" smtClean="0"/>
              <a:t>18/09/2024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204488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7DEBB0B-18CB-4C01-9CE7-E31716F323FE}" type="datetimeFigureOut">
              <a:rPr lang="en-GB" smtClean="0"/>
              <a:t>18/09/2024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504051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7DEBB0B-18CB-4C01-9CE7-E31716F323FE}" type="datetimeFigureOut">
              <a:rPr lang="en-GB" smtClean="0"/>
              <a:t>18/09/2024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422011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7DEBB0B-18CB-4C01-9CE7-E31716F323FE}" type="datetimeFigureOut">
              <a:rPr lang="en-GB" smtClean="0"/>
              <a:t>18/09/2024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1660148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EBB0B-18CB-4C01-9CE7-E31716F323FE}" type="datetimeFigureOut">
              <a:rPr lang="en-GB" smtClean="0"/>
              <a:t>18/09/2024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133962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DEBB0B-18CB-4C01-9CE7-E31716F323FE}" type="datetimeFigureOut">
              <a:rPr lang="en-GB" smtClean="0"/>
              <a:t>18/09/2024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218055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7DEBB0B-18CB-4C01-9CE7-E31716F323FE}" type="datetimeFigureOut">
              <a:rPr lang="en-GB" smtClean="0"/>
              <a:t>18/09/2024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F323C3-071B-411C-9A62-C7522FB1452A}" type="slidenum">
              <a:rPr lang="en-GB" smtClean="0"/>
              <a:t>‹#›</a:t>
            </a:fld>
            <a:endParaRPr lang="en-GB"/>
          </a:p>
        </p:txBody>
      </p:sp>
    </p:spTree>
    <p:extLst>
      <p:ext uri="{BB962C8B-B14F-4D97-AF65-F5344CB8AC3E}">
        <p14:creationId xmlns:p14="http://schemas.microsoft.com/office/powerpoint/2010/main" val="178437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EBB0B-18CB-4C01-9CE7-E31716F323FE}" type="datetimeFigureOut">
              <a:rPr lang="en-GB" smtClean="0"/>
              <a:t>18/09/2024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323C3-071B-411C-9A62-C7522FB1452A}" type="slidenum">
              <a:rPr lang="en-GB" smtClean="0"/>
              <a:t>‹#›</a:t>
            </a:fld>
            <a:endParaRPr lang="en-GB"/>
          </a:p>
        </p:txBody>
      </p:sp>
    </p:spTree>
    <p:extLst>
      <p:ext uri="{BB962C8B-B14F-4D97-AF65-F5344CB8AC3E}">
        <p14:creationId xmlns:p14="http://schemas.microsoft.com/office/powerpoint/2010/main" val="300023498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e.int/en/web/cyberviolence/international-instruments" TargetMode="External"/><Relationship Id="rId2" Type="http://schemas.openxmlformats.org/officeDocument/2006/relationships/hyperlink" Target="https://www.coe.int/en/web/conventions/full-list/-/conventions/rms/0900001680081561"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p:txBody>
          <a:bodyPr>
            <a:normAutofit fontScale="90000"/>
          </a:bodyPr>
          <a:lstStyle/>
          <a:p>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b="1" dirty="0">
                <a:solidFill>
                  <a:schemeClr val="accent1">
                    <a:lumMod val="50000"/>
                  </a:schemeClr>
                </a:solidFill>
                <a:latin typeface="Arial" panose="020B0604020202020204" pitchFamily="34" charset="0"/>
                <a:cs typeface="Arial" panose="020B0604020202020204" pitchFamily="34" charset="0"/>
              </a:rPr>
              <a:t>THE 2024 NATIONAL ANNUAL PROSECUTORS CONFERENCE</a:t>
            </a:r>
            <a:r>
              <a:rPr lang="en-US" sz="2400" dirty="0" smtClean="0">
                <a:solidFill>
                  <a:schemeClr val="accent1">
                    <a:lumMod val="50000"/>
                  </a:schemeClr>
                </a:solidFill>
                <a:latin typeface="Arial" panose="020B0604020202020204" pitchFamily="34" charset="0"/>
                <a:cs typeface="Arial" panose="020B0604020202020204" pitchFamily="34" charset="0"/>
              </a:rPr>
              <a:t/>
            </a:r>
            <a:br>
              <a:rPr lang="en-US" sz="2400" dirty="0" smtClean="0">
                <a:solidFill>
                  <a:schemeClr val="accent1">
                    <a:lumMod val="50000"/>
                  </a:schemeClr>
                </a:solidFill>
                <a:latin typeface="Arial" panose="020B0604020202020204" pitchFamily="34" charset="0"/>
                <a:cs typeface="Arial" panose="020B0604020202020204" pitchFamily="34" charset="0"/>
              </a:rPr>
            </a:br>
            <a:r>
              <a:rPr lang="en-US" sz="2400" dirty="0">
                <a:solidFill>
                  <a:schemeClr val="accent1">
                    <a:lumMod val="50000"/>
                  </a:schemeClr>
                </a:solidFill>
                <a:latin typeface="Arial" panose="020B0604020202020204" pitchFamily="34" charset="0"/>
                <a:cs typeface="Arial" panose="020B0604020202020204" pitchFamily="34" charset="0"/>
              </a:rPr>
              <a:t/>
            </a:r>
            <a:br>
              <a:rPr lang="en-US" sz="2400" dirty="0">
                <a:solidFill>
                  <a:schemeClr val="accent1">
                    <a:lumMod val="50000"/>
                  </a:schemeClr>
                </a:solidFill>
                <a:latin typeface="Arial" panose="020B0604020202020204" pitchFamily="34" charset="0"/>
                <a:cs typeface="Arial" panose="020B0604020202020204" pitchFamily="34" charset="0"/>
              </a:rPr>
            </a:br>
            <a:r>
              <a:rPr lang="en-US" sz="2400" b="1" dirty="0" smtClean="0">
                <a:solidFill>
                  <a:schemeClr val="accent1">
                    <a:lumMod val="50000"/>
                  </a:schemeClr>
                </a:solidFill>
                <a:latin typeface="Arial" panose="020B0604020202020204" pitchFamily="34" charset="0"/>
                <a:cs typeface="Arial" panose="020B0604020202020204" pitchFamily="34" charset="0"/>
              </a:rPr>
              <a:t>SUPT. MUIMUI MUBITA</a:t>
            </a:r>
            <a:endParaRPr lang="en-GB" sz="2400" b="1" dirty="0">
              <a:solidFill>
                <a:schemeClr val="accent1">
                  <a:lumMod val="50000"/>
                </a:schemeClr>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a:t>OGBV AMONG WOMEN AND GIRLS IN ZAMBIA: EFFECTS AND EXTENT OF THE PROBLEM</a:t>
            </a:r>
            <a:endParaRPr lang="en-GB" dirty="0">
              <a:latin typeface="Arial" panose="020B0604020202020204" pitchFamily="34" charset="0"/>
              <a:cs typeface="Arial" panose="020B0604020202020204" pitchFamily="34" charset="0"/>
            </a:endParaRPr>
          </a:p>
          <a:p>
            <a:pPr marL="0" indent="0">
              <a:buNone/>
            </a:pPr>
            <a:r>
              <a:rPr lang="en-US" dirty="0" smtClean="0"/>
              <a:t>MULUNGUSHI INTERNATIONAL CONFERENCE CENTER</a:t>
            </a:r>
          </a:p>
          <a:p>
            <a:pPr marL="0" indent="0">
              <a:buNone/>
            </a:pPr>
            <a:r>
              <a:rPr lang="en-US" dirty="0" smtClean="0"/>
              <a:t>DATE: 18/09/2024</a:t>
            </a:r>
            <a:endParaRPr lang="en-US" dirty="0"/>
          </a:p>
        </p:txBody>
      </p:sp>
      <p:sp>
        <p:nvSpPr>
          <p:cNvPr id="6" name="TextBox 5">
            <a:extLst>
              <a:ext uri="{FF2B5EF4-FFF2-40B4-BE49-F238E27FC236}">
                <a16:creationId xmlns="" xmlns:a16="http://schemas.microsoft.com/office/drawing/2014/main" id="{829A0519-2D20-A435-1E55-633B571F784E}"/>
              </a:ext>
            </a:extLst>
          </p:cNvPr>
          <p:cNvSpPr txBox="1"/>
          <p:nvPr/>
        </p:nvSpPr>
        <p:spPr>
          <a:xfrm>
            <a:off x="0" y="6345949"/>
            <a:ext cx="1623526" cy="276999"/>
          </a:xfrm>
          <a:prstGeom prst="rect">
            <a:avLst/>
          </a:prstGeom>
          <a:noFill/>
        </p:spPr>
        <p:txBody>
          <a:bodyPr wrap="square" rtlCol="0">
            <a:spAutoFit/>
          </a:bodyPr>
          <a:lstStyle/>
          <a:p>
            <a:pPr algn="ctr"/>
            <a:r>
              <a:rPr lang="x-none" sz="1200" dirty="0"/>
              <a:t>V1.</a:t>
            </a:r>
            <a:r>
              <a:rPr lang="en-GB" sz="1200" dirty="0"/>
              <a:t>0</a:t>
            </a:r>
            <a:r>
              <a:rPr lang="x-none" sz="1200" dirty="0"/>
              <a:t> </a:t>
            </a:r>
            <a:r>
              <a:rPr lang="en-GB" sz="1200" dirty="0"/>
              <a:t>June 2024</a:t>
            </a:r>
            <a:endParaRPr lang="x-none" sz="1200" dirty="0"/>
          </a:p>
        </p:txBody>
      </p:sp>
    </p:spTree>
    <p:extLst>
      <p:ext uri="{BB962C8B-B14F-4D97-AF65-F5344CB8AC3E}">
        <p14:creationId xmlns:p14="http://schemas.microsoft.com/office/powerpoint/2010/main" val="2572029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31723"/>
            <a:ext cx="10778837" cy="4630532"/>
          </a:xfrm>
        </p:spPr>
        <p:txBody>
          <a:bodyPr>
            <a:noAutofit/>
          </a:bodyPr>
          <a:lstStyle/>
          <a:p>
            <a:pPr marL="514350" indent="-514350" algn="l">
              <a:buFont typeface="+mj-lt"/>
              <a:buAutoNum type="arabicPeriod"/>
            </a:pPr>
            <a:r>
              <a:rPr lang="en-US" sz="3200" dirty="0"/>
              <a:t>online </a:t>
            </a:r>
            <a:r>
              <a:rPr lang="en-US" sz="3200" dirty="0" smtClean="0"/>
              <a:t>harassment</a:t>
            </a:r>
          </a:p>
          <a:p>
            <a:pPr marL="514350" indent="-514350" algn="l">
              <a:buFont typeface="+mj-lt"/>
              <a:buAutoNum type="arabicPeriod"/>
            </a:pPr>
            <a:r>
              <a:rPr lang="en-US" sz="3200" dirty="0" smtClean="0"/>
              <a:t>online threats</a:t>
            </a:r>
          </a:p>
          <a:p>
            <a:pPr marL="514350" indent="-514350" algn="l">
              <a:buFont typeface="+mj-lt"/>
              <a:buAutoNum type="arabicPeriod"/>
            </a:pPr>
            <a:r>
              <a:rPr lang="en-US" sz="3200" dirty="0" smtClean="0"/>
              <a:t>Harassment</a:t>
            </a:r>
          </a:p>
          <a:p>
            <a:pPr marL="514350" indent="-514350" algn="l">
              <a:buFont typeface="+mj-lt"/>
              <a:buAutoNum type="arabicPeriod"/>
            </a:pPr>
            <a:r>
              <a:rPr lang="en-US" sz="3200" dirty="0" smtClean="0"/>
              <a:t>Blackmailing/</a:t>
            </a:r>
            <a:r>
              <a:rPr lang="en-US" sz="3200" dirty="0" err="1" smtClean="0"/>
              <a:t>sextortion</a:t>
            </a:r>
            <a:r>
              <a:rPr lang="en-US" sz="3200" dirty="0" smtClean="0"/>
              <a:t> </a:t>
            </a:r>
          </a:p>
          <a:p>
            <a:pPr marL="514350" indent="-514350" algn="l">
              <a:buFont typeface="+mj-lt"/>
              <a:buAutoNum type="arabicPeriod"/>
            </a:pPr>
            <a:r>
              <a:rPr lang="en-US" sz="3200" dirty="0" smtClean="0"/>
              <a:t>Stalking</a:t>
            </a:r>
          </a:p>
          <a:p>
            <a:pPr marL="514350" indent="-514350" algn="l">
              <a:buFont typeface="+mj-lt"/>
              <a:buAutoNum type="arabicPeriod"/>
            </a:pPr>
            <a:r>
              <a:rPr lang="en-US" sz="3200" dirty="0" smtClean="0"/>
              <a:t>hate speech</a:t>
            </a:r>
          </a:p>
          <a:p>
            <a:pPr marL="514350" indent="-514350" algn="l">
              <a:buFont typeface="+mj-lt"/>
              <a:buAutoNum type="arabicPeriod"/>
            </a:pPr>
            <a:r>
              <a:rPr lang="en-US" sz="3200" dirty="0" smtClean="0"/>
              <a:t>Grooming </a:t>
            </a:r>
          </a:p>
          <a:p>
            <a:pPr marL="514350" indent="-514350" algn="l">
              <a:buFont typeface="+mj-lt"/>
              <a:buAutoNum type="arabicPeriod"/>
            </a:pPr>
            <a:r>
              <a:rPr lang="en-US" sz="3200" dirty="0" smtClean="0"/>
              <a:t>Online </a:t>
            </a:r>
            <a:r>
              <a:rPr lang="en-US" sz="3200" dirty="0"/>
              <a:t>Child Sexual Exploitation &amp; Abuse</a:t>
            </a:r>
          </a:p>
          <a:p>
            <a:pPr marL="457200" indent="-457200">
              <a:buFont typeface="Wingdings" pitchFamily="2" charset="2"/>
              <a:buChar char="§"/>
            </a:pPr>
            <a:endParaRPr lang="en-ZA" sz="3200" dirty="0"/>
          </a:p>
        </p:txBody>
      </p:sp>
      <p:sp useBgFill="1">
        <p:nvSpPr>
          <p:cNvPr id="8" name="Title 1"/>
          <p:cNvSpPr>
            <a:spLocks noGrp="1"/>
          </p:cNvSpPr>
          <p:nvPr>
            <p:ph type="ctrTitle"/>
          </p:nvPr>
        </p:nvSpPr>
        <p:spPr>
          <a:xfrm>
            <a:off x="3486150" y="0"/>
            <a:ext cx="5219700" cy="527050"/>
          </a:xfrm>
        </p:spPr>
        <p:txBody>
          <a:bodyPr>
            <a:normAutofit/>
          </a:bodyPr>
          <a:lstStyle/>
          <a:p>
            <a:r>
              <a:rPr lang="en-US" sz="2400" dirty="0" smtClean="0">
                <a:latin typeface="Arial" panose="020B0604020202020204" pitchFamily="34" charset="0"/>
                <a:cs typeface="Arial" panose="020B0604020202020204" pitchFamily="34" charset="0"/>
              </a:rPr>
              <a:t>ONLINE GBV PRESENTATION</a:t>
            </a:r>
            <a:endParaRPr lang="en-GB" sz="2400" dirty="0">
              <a:latin typeface="Arial" panose="020B0604020202020204" pitchFamily="34" charset="0"/>
              <a:cs typeface="Arial" panose="020B0604020202020204" pitchFamily="34" charset="0"/>
            </a:endParaRPr>
          </a:p>
        </p:txBody>
      </p:sp>
      <p:sp>
        <p:nvSpPr>
          <p:cNvPr id="9" name="Title 1"/>
          <p:cNvSpPr txBox="1">
            <a:spLocks/>
          </p:cNvSpPr>
          <p:nvPr/>
        </p:nvSpPr>
        <p:spPr>
          <a:xfrm>
            <a:off x="3220453" y="470871"/>
            <a:ext cx="8610600" cy="1293028"/>
          </a:xfrm>
          <a:prstGeom prst="rect">
            <a:avLst/>
          </a:prstGeom>
        </p:spPr>
        <p:txBody>
          <a:bodyPr vert="horz" lIns="91440" tIns="45720" rIns="91440" bIns="45720" rtlCol="0" anchor="b">
            <a:normAutofit fontScale="9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smtClean="0"/>
              <a:t>Some examples of online GBV</a:t>
            </a:r>
            <a:endParaRPr lang="en-ZA" b="1" dirty="0"/>
          </a:p>
        </p:txBody>
      </p:sp>
    </p:spTree>
    <p:extLst>
      <p:ext uri="{BB962C8B-B14F-4D97-AF65-F5344CB8AC3E}">
        <p14:creationId xmlns:p14="http://schemas.microsoft.com/office/powerpoint/2010/main" val="3491252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31723"/>
            <a:ext cx="10778837" cy="4630532"/>
          </a:xfrm>
        </p:spPr>
        <p:txBody>
          <a:bodyPr>
            <a:noAutofit/>
          </a:bodyPr>
          <a:lstStyle/>
          <a:p>
            <a:pPr algn="l"/>
            <a:r>
              <a:rPr lang="en-US" sz="3200" dirty="0"/>
              <a:t>The procedural rules and international cooperation rules in </a:t>
            </a:r>
            <a:r>
              <a:rPr lang="en-US" sz="3200" b="1" dirty="0">
                <a:hlinkClick r:id="rId2"/>
              </a:rPr>
              <a:t>the Budapest Convention</a:t>
            </a:r>
            <a:r>
              <a:rPr lang="en-US" sz="3200" dirty="0"/>
              <a:t> can be applied for investigation of offences related to </a:t>
            </a:r>
            <a:r>
              <a:rPr lang="en-US" sz="3200" dirty="0" err="1"/>
              <a:t>cyberviolence</a:t>
            </a:r>
            <a:r>
              <a:rPr lang="en-US" sz="3200" dirty="0"/>
              <a:t>, allowing for preservation and collection of electronic evidence, as well as international cooperation. </a:t>
            </a:r>
            <a:endParaRPr lang="en-US" sz="3200" dirty="0" smtClean="0"/>
          </a:p>
          <a:p>
            <a:pPr algn="l"/>
            <a:r>
              <a:rPr lang="en-US" sz="3200" dirty="0" err="1" smtClean="0"/>
              <a:t>Cyberviolence</a:t>
            </a:r>
            <a:r>
              <a:rPr lang="en-US" sz="3200" dirty="0"/>
              <a:t>, </a:t>
            </a:r>
            <a:r>
              <a:rPr lang="en-US" sz="3200" dirty="0" smtClean="0"/>
              <a:t>occurs </a:t>
            </a:r>
            <a:r>
              <a:rPr lang="en-US" sz="3200" dirty="0"/>
              <a:t>online, which means that often the evidence required to investigate and prosecute these offences is controlled or located in another jurisdiction. </a:t>
            </a:r>
          </a:p>
          <a:p>
            <a:r>
              <a:rPr lang="en-ZA" sz="3200" dirty="0" smtClean="0">
                <a:hlinkClick r:id="rId3"/>
              </a:rPr>
              <a:t>https</a:t>
            </a:r>
            <a:r>
              <a:rPr lang="en-ZA" sz="3200" dirty="0">
                <a:hlinkClick r:id="rId3"/>
              </a:rPr>
              <a:t>://</a:t>
            </a:r>
            <a:r>
              <a:rPr lang="en-ZA" sz="3200" dirty="0" smtClean="0">
                <a:hlinkClick r:id="rId3"/>
              </a:rPr>
              <a:t>www.coe.int/en/web/cyberviolence/international-instruments</a:t>
            </a:r>
            <a:endParaRPr lang="en-ZA" sz="3200" dirty="0"/>
          </a:p>
        </p:txBody>
      </p:sp>
      <p:sp>
        <p:nvSpPr>
          <p:cNvPr id="6" name="TextBox 5"/>
          <p:cNvSpPr txBox="1"/>
          <p:nvPr/>
        </p:nvSpPr>
        <p:spPr>
          <a:xfrm>
            <a:off x="1890238" y="633561"/>
            <a:ext cx="8340436" cy="830997"/>
          </a:xfrm>
          <a:prstGeom prst="rect">
            <a:avLst/>
          </a:prstGeom>
          <a:noFill/>
        </p:spPr>
        <p:txBody>
          <a:bodyPr wrap="square" rtlCol="0">
            <a:spAutoFit/>
          </a:bodyPr>
          <a:lstStyle/>
          <a:p>
            <a:pPr algn="ctr"/>
            <a:r>
              <a:rPr lang="en-US" sz="4800" b="1" dirty="0" smtClean="0"/>
              <a:t>International</a:t>
            </a:r>
            <a:r>
              <a:rPr lang="en-US" sz="4800" dirty="0" smtClean="0"/>
              <a:t> </a:t>
            </a:r>
            <a:r>
              <a:rPr lang="en-US" sz="4800" b="1" dirty="0" smtClean="0"/>
              <a:t>instruments</a:t>
            </a:r>
            <a:endParaRPr lang="en-GB" sz="4800" b="1" dirty="0">
              <a:latin typeface="Arial" panose="020B0604020202020204" pitchFamily="34" charset="0"/>
              <a:cs typeface="Arial" panose="020B0604020202020204" pitchFamily="34" charset="0"/>
            </a:endParaRPr>
          </a:p>
        </p:txBody>
      </p:sp>
      <p:sp useBgFill="1">
        <p:nvSpPr>
          <p:cNvPr id="5"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INVESTIGATORS 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8851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31723"/>
            <a:ext cx="10778837" cy="4630532"/>
          </a:xfrm>
        </p:spPr>
        <p:txBody>
          <a:bodyPr>
            <a:noAutofit/>
          </a:bodyPr>
          <a:lstStyle/>
          <a:p>
            <a:pPr algn="l">
              <a:lnSpc>
                <a:spcPct val="108000"/>
              </a:lnSpc>
              <a:spcBef>
                <a:spcPts val="600"/>
              </a:spcBef>
              <a:spcAft>
                <a:spcPts val="600"/>
              </a:spcAft>
            </a:pPr>
            <a:r>
              <a:rPr lang="en-US" sz="3200" dirty="0" smtClean="0"/>
              <a:t>It is important to note that, online GBV investigation </a:t>
            </a:r>
            <a:r>
              <a:rPr lang="en-US" sz="3200" dirty="0"/>
              <a:t>is by nature similar to the traditional investigation. </a:t>
            </a:r>
            <a:endParaRPr lang="en-US" sz="3200" dirty="0" smtClean="0"/>
          </a:p>
          <a:p>
            <a:pPr marL="457200" indent="-457200" algn="l">
              <a:lnSpc>
                <a:spcPct val="108000"/>
              </a:lnSpc>
              <a:spcBef>
                <a:spcPts val="600"/>
              </a:spcBef>
              <a:spcAft>
                <a:spcPts val="600"/>
              </a:spcAft>
              <a:buFont typeface="Wingdings" pitchFamily="2" charset="2"/>
              <a:buChar char="§"/>
            </a:pPr>
            <a:r>
              <a:rPr lang="en-US" sz="3200" dirty="0" smtClean="0"/>
              <a:t>It involves collaborations with other expert for processing, opinions </a:t>
            </a:r>
            <a:r>
              <a:rPr lang="en-US" sz="3200" dirty="0"/>
              <a:t>and analysis. </a:t>
            </a:r>
            <a:endParaRPr lang="en-US" sz="3200" dirty="0" smtClean="0"/>
          </a:p>
          <a:p>
            <a:pPr marL="457200" indent="-457200" algn="l">
              <a:lnSpc>
                <a:spcPct val="108000"/>
              </a:lnSpc>
              <a:spcBef>
                <a:spcPts val="600"/>
              </a:spcBef>
              <a:spcAft>
                <a:spcPts val="600"/>
              </a:spcAft>
              <a:buFont typeface="Wingdings" pitchFamily="2" charset="2"/>
              <a:buChar char="§"/>
            </a:pPr>
            <a:r>
              <a:rPr lang="en-US" sz="3200" dirty="0" smtClean="0"/>
              <a:t>A gadget used to commit an online GBV is considered</a:t>
            </a:r>
            <a:r>
              <a:rPr lang="en-US" sz="3200" dirty="0" smtClean="0">
                <a:latin typeface="Bahnschrift Light SemiCondensed" panose="020B0502040204020203" pitchFamily="34" charset="0"/>
              </a:rPr>
              <a:t> </a:t>
            </a:r>
            <a:r>
              <a:rPr lang="en-US" sz="3200" dirty="0">
                <a:latin typeface="Bahnschrift Light SemiCondensed" panose="020B0502040204020203" pitchFamily="34" charset="0"/>
              </a:rPr>
              <a:t>a crime </a:t>
            </a:r>
            <a:r>
              <a:rPr lang="en-US" sz="3200" dirty="0" smtClean="0">
                <a:latin typeface="Bahnschrift Light SemiCondensed" panose="020B0502040204020203" pitchFamily="34" charset="0"/>
              </a:rPr>
              <a:t>scene and it is managed in a special way to ensure quality and </a:t>
            </a:r>
            <a:r>
              <a:rPr lang="en-US" sz="3200" dirty="0">
                <a:latin typeface="Bahnschrift Light SemiCondensed" panose="020B0502040204020203" pitchFamily="34" charset="0"/>
              </a:rPr>
              <a:t>integrity of the material </a:t>
            </a:r>
            <a:r>
              <a:rPr lang="en-US" sz="3200" dirty="0" smtClean="0">
                <a:latin typeface="Bahnschrift Light SemiCondensed" panose="020B0502040204020203" pitchFamily="34" charset="0"/>
              </a:rPr>
              <a:t>gathered.</a:t>
            </a:r>
          </a:p>
        </p:txBody>
      </p:sp>
      <p:sp>
        <p:nvSpPr>
          <p:cNvPr id="6" name="TextBox 5"/>
          <p:cNvSpPr txBox="1"/>
          <p:nvPr/>
        </p:nvSpPr>
        <p:spPr>
          <a:xfrm>
            <a:off x="1890238" y="633561"/>
            <a:ext cx="8340436" cy="830997"/>
          </a:xfrm>
          <a:prstGeom prst="rect">
            <a:avLst/>
          </a:prstGeom>
          <a:noFill/>
        </p:spPr>
        <p:txBody>
          <a:bodyPr wrap="square" rtlCol="0">
            <a:spAutoFit/>
          </a:bodyPr>
          <a:lstStyle/>
          <a:p>
            <a:pPr algn="ctr"/>
            <a:r>
              <a:rPr lang="en-US" sz="4800" b="1" dirty="0"/>
              <a:t>Investigative</a:t>
            </a:r>
            <a:r>
              <a:rPr lang="en-US" sz="4800" dirty="0"/>
              <a:t> </a:t>
            </a:r>
            <a:r>
              <a:rPr lang="en-US" sz="4800" b="1" dirty="0"/>
              <a:t>skills</a:t>
            </a:r>
            <a:r>
              <a:rPr lang="en-US" sz="4800" dirty="0"/>
              <a:t> </a:t>
            </a:r>
            <a:r>
              <a:rPr lang="en-US" sz="4800" b="1" dirty="0"/>
              <a:t>needed</a:t>
            </a:r>
            <a:endParaRPr lang="en-GB" sz="4800" b="1" dirty="0">
              <a:latin typeface="Arial" panose="020B0604020202020204" pitchFamily="34" charset="0"/>
              <a:cs typeface="Arial" panose="020B0604020202020204" pitchFamily="34" charset="0"/>
            </a:endParaRPr>
          </a:p>
        </p:txBody>
      </p:sp>
      <p:sp useBgFill="1">
        <p:nvSpPr>
          <p:cNvPr id="5"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INVESTIGATORS 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265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31723"/>
            <a:ext cx="10778837" cy="4630532"/>
          </a:xfrm>
        </p:spPr>
        <p:txBody>
          <a:bodyPr>
            <a:noAutofit/>
          </a:bodyPr>
          <a:lstStyle/>
          <a:p>
            <a:pPr algn="l"/>
            <a:r>
              <a:rPr lang="en-US" sz="3200" dirty="0"/>
              <a:t>Other than the skill to gather, collect and process the evidence, it is important  to consider: </a:t>
            </a:r>
          </a:p>
          <a:p>
            <a:pPr marL="457200" indent="-457200" algn="l">
              <a:buFont typeface="Wingdings" pitchFamily="2" charset="2"/>
              <a:buChar char="§"/>
            </a:pPr>
            <a:r>
              <a:rPr lang="en-US" sz="3200" dirty="0"/>
              <a:t>legal requirements, does an officer require a warrant in order to search and seize an electronic </a:t>
            </a:r>
            <a:r>
              <a:rPr lang="en-US" sz="3200" dirty="0" smtClean="0"/>
              <a:t>garget?</a:t>
            </a:r>
          </a:p>
          <a:p>
            <a:pPr marL="457200" indent="-457200" algn="l">
              <a:buFont typeface="Wingdings" pitchFamily="2" charset="2"/>
              <a:buChar char="§"/>
            </a:pPr>
            <a:r>
              <a:rPr lang="en-US" sz="3200" dirty="0" smtClean="0"/>
              <a:t>Chain </a:t>
            </a:r>
            <a:r>
              <a:rPr lang="en-US" sz="3200" dirty="0"/>
              <a:t>of custody of evidence must be adhered to and maintained at all </a:t>
            </a:r>
            <a:r>
              <a:rPr lang="en-US" sz="3200" dirty="0" smtClean="0"/>
              <a:t>times.</a:t>
            </a:r>
          </a:p>
          <a:p>
            <a:pPr marL="457200" indent="-457200" algn="l">
              <a:buFont typeface="Wingdings" pitchFamily="2" charset="2"/>
              <a:buChar char="§"/>
            </a:pPr>
            <a:r>
              <a:rPr lang="en-US" sz="3200" dirty="0" smtClean="0"/>
              <a:t>At </a:t>
            </a:r>
            <a:r>
              <a:rPr lang="en-US" sz="3200" dirty="0"/>
              <a:t>no time shall a gadget be left unattended to.</a:t>
            </a:r>
          </a:p>
        </p:txBody>
      </p:sp>
      <p:sp>
        <p:nvSpPr>
          <p:cNvPr id="6" name="TextBox 5"/>
          <p:cNvSpPr txBox="1"/>
          <p:nvPr/>
        </p:nvSpPr>
        <p:spPr>
          <a:xfrm>
            <a:off x="1890238" y="633561"/>
            <a:ext cx="8340436" cy="830997"/>
          </a:xfrm>
          <a:prstGeom prst="rect">
            <a:avLst/>
          </a:prstGeom>
          <a:noFill/>
        </p:spPr>
        <p:txBody>
          <a:bodyPr wrap="square" rtlCol="0">
            <a:spAutoFit/>
          </a:bodyPr>
          <a:lstStyle/>
          <a:p>
            <a:pPr algn="ctr"/>
            <a:r>
              <a:rPr lang="en-US" sz="4800" b="1" dirty="0"/>
              <a:t>Investigative</a:t>
            </a:r>
            <a:r>
              <a:rPr lang="en-US" sz="4800" dirty="0"/>
              <a:t> </a:t>
            </a:r>
            <a:r>
              <a:rPr lang="en-US" sz="4800" b="1" dirty="0"/>
              <a:t>skills</a:t>
            </a:r>
            <a:r>
              <a:rPr lang="en-US" sz="4800" dirty="0"/>
              <a:t> </a:t>
            </a:r>
            <a:r>
              <a:rPr lang="en-US" sz="4800" b="1" dirty="0"/>
              <a:t>needed</a:t>
            </a:r>
            <a:endParaRPr lang="en-GB" sz="4800" b="1" dirty="0">
              <a:latin typeface="Arial" panose="020B0604020202020204" pitchFamily="34" charset="0"/>
              <a:cs typeface="Arial" panose="020B0604020202020204" pitchFamily="34" charset="0"/>
            </a:endParaRPr>
          </a:p>
        </p:txBody>
      </p:sp>
      <p:sp useBgFill="1">
        <p:nvSpPr>
          <p:cNvPr id="5"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INVESTIGATORS 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7256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 name="Title 1"/>
          <p:cNvSpPr>
            <a:spLocks noGrp="1"/>
          </p:cNvSpPr>
          <p:nvPr>
            <p:ph type="title"/>
          </p:nvPr>
        </p:nvSpPr>
        <p:spPr/>
        <p:txBody>
          <a:bodyPr>
            <a:normAutofit/>
          </a:bodyPr>
          <a:lstStyle/>
          <a:p>
            <a:r>
              <a:rPr lang="en-US" sz="2400" dirty="0" smtClean="0">
                <a:latin typeface="Arial" panose="020B0604020202020204" pitchFamily="34" charset="0"/>
                <a:cs typeface="Arial" panose="020B0604020202020204" pitchFamily="34" charset="0"/>
              </a:rPr>
              <a:t>ONLINE GBV INVESTIGATORS PRESENTATION</a:t>
            </a:r>
            <a:endParaRPr lang="en-GB" sz="2400" dirty="0">
              <a:latin typeface="Arial" panose="020B0604020202020204" pitchFamily="34" charset="0"/>
              <a:cs typeface="Arial" panose="020B0604020202020204" pitchFamily="34" charset="0"/>
            </a:endParaRPr>
          </a:p>
        </p:txBody>
      </p:sp>
      <p:sp>
        <p:nvSpPr>
          <p:cNvPr id="3" name="Subtitle 2"/>
          <p:cNvSpPr>
            <a:spLocks noGrp="1"/>
          </p:cNvSpPr>
          <p:nvPr>
            <p:ph type="body" idx="1"/>
          </p:nvPr>
        </p:nvSpPr>
        <p:spPr/>
        <p:txBody>
          <a:bodyPr>
            <a:noAutofit/>
          </a:bodyPr>
          <a:lstStyle/>
          <a:p>
            <a:endParaRPr lang="en-GB" sz="3200" dirty="0">
              <a:latin typeface="Arial" panose="020B0604020202020204" pitchFamily="34" charset="0"/>
              <a:cs typeface="Arial" panose="020B0604020202020204" pitchFamily="34" charset="0"/>
            </a:endParaRPr>
          </a:p>
          <a:p>
            <a:pPr algn="l"/>
            <a:endParaRPr lang="en-US" sz="3200" dirty="0"/>
          </a:p>
        </p:txBody>
      </p:sp>
      <p:sp>
        <p:nvSpPr>
          <p:cNvPr id="2" name="Content Placeholder 1"/>
          <p:cNvSpPr>
            <a:spLocks noGrp="1"/>
          </p:cNvSpPr>
          <p:nvPr>
            <p:ph sz="half" idx="2"/>
          </p:nvPr>
        </p:nvSpPr>
        <p:spPr/>
        <p:txBody>
          <a:bodyPr/>
          <a:lstStyle/>
          <a:p>
            <a:pPr marL="457200" indent="-457200">
              <a:buFont typeface="+mj-lt"/>
              <a:buAutoNum type="arabicPeriod"/>
            </a:pPr>
            <a:r>
              <a:rPr lang="en-US" dirty="0"/>
              <a:t>Depression</a:t>
            </a:r>
          </a:p>
          <a:p>
            <a:pPr marL="457200" indent="-457200">
              <a:buFont typeface="+mj-lt"/>
              <a:buAutoNum type="arabicPeriod"/>
            </a:pPr>
            <a:r>
              <a:rPr lang="en-US" dirty="0"/>
              <a:t>Anxiety</a:t>
            </a:r>
          </a:p>
          <a:p>
            <a:pPr marL="457200" indent="-457200">
              <a:buFont typeface="+mj-lt"/>
              <a:buAutoNum type="arabicPeriod"/>
            </a:pPr>
            <a:r>
              <a:rPr lang="en-US" dirty="0"/>
              <a:t>Panic attacks</a:t>
            </a:r>
          </a:p>
          <a:p>
            <a:pPr marL="457200" indent="-457200">
              <a:buFont typeface="+mj-lt"/>
              <a:buAutoNum type="arabicPeriod"/>
            </a:pPr>
            <a:r>
              <a:rPr lang="en-US" dirty="0"/>
              <a:t>Insecurity </a:t>
            </a:r>
          </a:p>
          <a:p>
            <a:pPr marL="457200" indent="-457200">
              <a:buFont typeface="+mj-lt"/>
              <a:buAutoNum type="arabicPeriod"/>
            </a:pPr>
            <a:r>
              <a:rPr lang="en-US" dirty="0"/>
              <a:t>Low self-esteem</a:t>
            </a:r>
          </a:p>
          <a:p>
            <a:pPr marL="457200" indent="-457200">
              <a:buFont typeface="+mj-lt"/>
              <a:buAutoNum type="arabicPeriod"/>
            </a:pPr>
            <a:r>
              <a:rPr lang="en-US" dirty="0"/>
              <a:t>Unassertiveness</a:t>
            </a:r>
          </a:p>
          <a:p>
            <a:pPr marL="457200" indent="-457200">
              <a:buFont typeface="+mj-lt"/>
              <a:buAutoNum type="arabicPeriod"/>
            </a:pPr>
            <a:r>
              <a:rPr lang="en-US" dirty="0"/>
              <a:t>Poor academic performance </a:t>
            </a:r>
          </a:p>
          <a:p>
            <a:endParaRPr lang="en-US" dirty="0"/>
          </a:p>
        </p:txBody>
      </p:sp>
      <p:sp>
        <p:nvSpPr>
          <p:cNvPr id="4" name="Text Placeholder 3"/>
          <p:cNvSpPr>
            <a:spLocks noGrp="1"/>
          </p:cNvSpPr>
          <p:nvPr>
            <p:ph type="body" sz="quarter" idx="3"/>
          </p:nvPr>
        </p:nvSpPr>
        <p:spPr/>
        <p:txBody>
          <a:bodyPr/>
          <a:lstStyle/>
          <a:p>
            <a:r>
              <a:rPr lang="en-US" dirty="0"/>
              <a:t>EFFECTS OF ONLINE GBV cont’d</a:t>
            </a:r>
            <a:endParaRPr lang="en-GB" dirty="0">
              <a:latin typeface="Arial" panose="020B0604020202020204" pitchFamily="34" charset="0"/>
              <a:cs typeface="Arial" panose="020B0604020202020204" pitchFamily="34" charset="0"/>
            </a:endParaRPr>
          </a:p>
          <a:p>
            <a:endParaRPr lang="en-US" dirty="0"/>
          </a:p>
        </p:txBody>
      </p:sp>
      <p:sp>
        <p:nvSpPr>
          <p:cNvPr id="7" name="Content Placeholder 6"/>
          <p:cNvSpPr>
            <a:spLocks noGrp="1"/>
          </p:cNvSpPr>
          <p:nvPr>
            <p:ph sz="quarter" idx="4"/>
          </p:nvPr>
        </p:nvSpPr>
        <p:spPr/>
        <p:txBody>
          <a:bodyPr/>
          <a:lstStyle/>
          <a:p>
            <a:pPr marL="457200" indent="-457200" defTabSz="361950">
              <a:buAutoNum type="arabicPeriod" startAt="8"/>
              <a:tabLst>
                <a:tab pos="361950" algn="l"/>
              </a:tabLst>
            </a:pPr>
            <a:r>
              <a:rPr lang="en-US" dirty="0"/>
              <a:t>Aggression </a:t>
            </a:r>
          </a:p>
          <a:p>
            <a:pPr marL="457200" indent="-457200" defTabSz="361950">
              <a:buAutoNum type="arabicPeriod" startAt="8"/>
              <a:tabLst>
                <a:tab pos="361950" algn="l"/>
              </a:tabLst>
            </a:pPr>
            <a:r>
              <a:rPr lang="en-US" dirty="0"/>
              <a:t>High truancy rates</a:t>
            </a:r>
          </a:p>
          <a:p>
            <a:pPr marL="457200" indent="-457200" defTabSz="361950">
              <a:buAutoNum type="arabicPeriod" startAt="8"/>
              <a:tabLst>
                <a:tab pos="361950" algn="l"/>
              </a:tabLst>
            </a:pPr>
            <a:r>
              <a:rPr lang="en-US" dirty="0"/>
              <a:t>School drop-out</a:t>
            </a:r>
          </a:p>
          <a:p>
            <a:pPr marL="457200" indent="-457200" defTabSz="361950">
              <a:buAutoNum type="arabicPeriod" startAt="8"/>
              <a:tabLst>
                <a:tab pos="361950" algn="l"/>
              </a:tabLst>
            </a:pPr>
            <a:r>
              <a:rPr lang="en-US" dirty="0"/>
              <a:t>Antisocial </a:t>
            </a:r>
            <a:r>
              <a:rPr lang="en-US" dirty="0" smtClean="0"/>
              <a:t>behavior </a:t>
            </a:r>
            <a:endParaRPr lang="en-US" dirty="0"/>
          </a:p>
          <a:p>
            <a:pPr marL="457200" indent="-457200" defTabSz="361950">
              <a:buAutoNum type="arabicPeriod" startAt="8"/>
              <a:tabLst>
                <a:tab pos="361950" algn="l"/>
              </a:tabLst>
            </a:pPr>
            <a:r>
              <a:rPr lang="en-US" dirty="0"/>
              <a:t>Substance abuse </a:t>
            </a:r>
          </a:p>
          <a:p>
            <a:pPr marL="457200" indent="-457200" defTabSz="361950">
              <a:buAutoNum type="arabicPeriod" startAt="8"/>
              <a:tabLst>
                <a:tab pos="361950" algn="l"/>
              </a:tabLst>
            </a:pPr>
            <a:r>
              <a:rPr lang="en-US" dirty="0"/>
              <a:t>Suicide</a:t>
            </a:r>
            <a:r>
              <a:rPr lang="en-US" dirty="0" smtClean="0"/>
              <a:t>….</a:t>
            </a:r>
          </a:p>
          <a:p>
            <a:pPr marL="457200" indent="-457200" defTabSz="361950">
              <a:buAutoNum type="arabicPeriod" startAt="8"/>
              <a:tabLst>
                <a:tab pos="361950" algn="l"/>
              </a:tabLst>
            </a:pPr>
            <a:r>
              <a:rPr lang="en-US" dirty="0" smtClean="0"/>
              <a:t>Post traumatic stress disorder</a:t>
            </a:r>
            <a:endParaRPr lang="en-ZA" dirty="0"/>
          </a:p>
          <a:p>
            <a:endParaRPr lang="en-ZA" dirty="0"/>
          </a:p>
          <a:p>
            <a:endParaRPr lang="en-US" dirty="0"/>
          </a:p>
        </p:txBody>
      </p:sp>
      <p:sp>
        <p:nvSpPr>
          <p:cNvPr id="6" name="TextBox 5"/>
          <p:cNvSpPr txBox="1"/>
          <p:nvPr/>
        </p:nvSpPr>
        <p:spPr>
          <a:xfrm>
            <a:off x="2495545" y="775229"/>
            <a:ext cx="8340436" cy="830997"/>
          </a:xfrm>
          <a:prstGeom prst="rect">
            <a:avLst/>
          </a:prstGeom>
          <a:noFill/>
        </p:spPr>
        <p:txBody>
          <a:bodyPr wrap="square" rtlCol="0">
            <a:spAutoFit/>
          </a:bodyPr>
          <a:lstStyle/>
          <a:p>
            <a:pPr algn="ctr"/>
            <a:endParaRPr lang="en-GB"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4913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t>Challenges </a:t>
            </a:r>
            <a:endParaRPr lang="en-US" b="1" dirty="0"/>
          </a:p>
        </p:txBody>
      </p:sp>
      <p:sp>
        <p:nvSpPr>
          <p:cNvPr id="8" name="Content Placeholder 7"/>
          <p:cNvSpPr>
            <a:spLocks noGrp="1"/>
          </p:cNvSpPr>
          <p:nvPr>
            <p:ph idx="1"/>
          </p:nvPr>
        </p:nvSpPr>
        <p:spPr/>
        <p:txBody>
          <a:bodyPr>
            <a:normAutofit/>
          </a:bodyPr>
          <a:lstStyle/>
          <a:p>
            <a:r>
              <a:rPr lang="en-US" sz="3600" dirty="0"/>
              <a:t>Challenges that make fighting </a:t>
            </a:r>
            <a:r>
              <a:rPr lang="en-US" sz="3600" dirty="0" smtClean="0"/>
              <a:t>online </a:t>
            </a:r>
            <a:r>
              <a:rPr lang="en-US" sz="3600" dirty="0"/>
              <a:t>difficult – </a:t>
            </a:r>
          </a:p>
          <a:p>
            <a:pPr lvl="1"/>
            <a:r>
              <a:rPr lang="en-US" sz="3600" dirty="0"/>
              <a:t>Technical </a:t>
            </a:r>
          </a:p>
          <a:p>
            <a:pPr lvl="1"/>
            <a:r>
              <a:rPr lang="en-US" sz="3600" dirty="0"/>
              <a:t>Legal</a:t>
            </a:r>
          </a:p>
          <a:p>
            <a:pPr lvl="1"/>
            <a:r>
              <a:rPr lang="en-US" sz="3600" dirty="0"/>
              <a:t>Ethical </a:t>
            </a:r>
          </a:p>
          <a:p>
            <a:pPr lvl="1"/>
            <a:r>
              <a:rPr lang="en-US" sz="3600" dirty="0" smtClean="0"/>
              <a:t>Operational (centralized systems)</a:t>
            </a:r>
          </a:p>
          <a:p>
            <a:pPr lvl="1"/>
            <a:r>
              <a:rPr lang="en-US" sz="3600" dirty="0" smtClean="0"/>
              <a:t>Response </a:t>
            </a:r>
            <a:endParaRPr lang="en-US" sz="3600" dirty="0"/>
          </a:p>
        </p:txBody>
      </p:sp>
    </p:spTree>
    <p:extLst>
      <p:ext uri="{BB962C8B-B14F-4D97-AF65-F5344CB8AC3E}">
        <p14:creationId xmlns:p14="http://schemas.microsoft.com/office/powerpoint/2010/main" val="1786177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Recommendations </a:t>
            </a:r>
            <a:endParaRPr lang="en-US" b="1" dirty="0"/>
          </a:p>
        </p:txBody>
      </p:sp>
      <p:sp>
        <p:nvSpPr>
          <p:cNvPr id="3" name="Content Placeholder 2"/>
          <p:cNvSpPr>
            <a:spLocks noGrp="1"/>
          </p:cNvSpPr>
          <p:nvPr>
            <p:ph idx="1"/>
          </p:nvPr>
        </p:nvSpPr>
        <p:spPr/>
        <p:txBody>
          <a:bodyPr>
            <a:normAutofit/>
          </a:bodyPr>
          <a:lstStyle/>
          <a:p>
            <a:r>
              <a:rPr lang="en-US" sz="3600" dirty="0" smtClean="0"/>
              <a:t>Intensify awareness campaign </a:t>
            </a:r>
          </a:p>
          <a:p>
            <a:r>
              <a:rPr lang="en-US" sz="3600" dirty="0" smtClean="0"/>
              <a:t>We must consider attaching police cyber experts to mobile service providers to enhance responsiveness</a:t>
            </a:r>
          </a:p>
          <a:p>
            <a:r>
              <a:rPr lang="en-US" sz="3600" dirty="0" smtClean="0"/>
              <a:t>Decentralizing operations to at least provinces</a:t>
            </a:r>
            <a:endParaRPr lang="en-US" sz="3600" dirty="0"/>
          </a:p>
        </p:txBody>
      </p:sp>
    </p:spTree>
    <p:extLst>
      <p:ext uri="{BB962C8B-B14F-4D97-AF65-F5344CB8AC3E}">
        <p14:creationId xmlns:p14="http://schemas.microsoft.com/office/powerpoint/2010/main" val="2992701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44602"/>
            <a:ext cx="10778837" cy="4630532"/>
          </a:xfrm>
        </p:spPr>
        <p:txBody>
          <a:bodyPr>
            <a:noAutofit/>
          </a:bodyPr>
          <a:lstStyle/>
          <a:p>
            <a:pPr algn="l"/>
            <a:r>
              <a:rPr lang="en-US" sz="3200" dirty="0" smtClean="0"/>
              <a:t>The cases of online gender based violence are on the rise. As indicated, they are committed at two folds, online and offline which makes them more complicated. </a:t>
            </a:r>
          </a:p>
          <a:p>
            <a:pPr algn="l"/>
            <a:r>
              <a:rPr lang="en-US" sz="3200" dirty="0" smtClean="0"/>
              <a:t>It is therefore </a:t>
            </a:r>
            <a:r>
              <a:rPr lang="en-US" sz="3200" dirty="0"/>
              <a:t>essential to address online GBV through education, policy changes, and support services to create a safer online environment</a:t>
            </a:r>
            <a:r>
              <a:rPr lang="en-US" sz="3200" dirty="0" smtClean="0"/>
              <a:t>.</a:t>
            </a:r>
          </a:p>
          <a:p>
            <a:pPr algn="l"/>
            <a:r>
              <a:rPr lang="en-US" sz="3200" dirty="0" smtClean="0"/>
              <a:t>For this reason, the importance of c</a:t>
            </a:r>
            <a:r>
              <a:rPr lang="en-US" sz="3200" dirty="0" smtClean="0"/>
              <a:t>ollaboration </a:t>
            </a:r>
            <a:r>
              <a:rPr lang="en-US" sz="3200" dirty="0" smtClean="0"/>
              <a:t>between investigators </a:t>
            </a:r>
            <a:r>
              <a:rPr lang="en-US" sz="3200" dirty="0" smtClean="0"/>
              <a:t>and prosecutors is </a:t>
            </a:r>
            <a:r>
              <a:rPr lang="en-US" sz="3200" dirty="0" smtClean="0"/>
              <a:t>key towards winning this fight against online GBV. We </a:t>
            </a:r>
            <a:r>
              <a:rPr lang="en-US" sz="3200" dirty="0" smtClean="0"/>
              <a:t>can not afford</a:t>
            </a:r>
            <a:r>
              <a:rPr lang="en-US" sz="3200" dirty="0" smtClean="0"/>
              <a:t> </a:t>
            </a:r>
            <a:r>
              <a:rPr lang="en-US" sz="3200" dirty="0" smtClean="0"/>
              <a:t>to lose these cases due to lack of </a:t>
            </a:r>
            <a:r>
              <a:rPr lang="en-US" sz="3200" dirty="0" smtClean="0"/>
              <a:t>capacity or any other reason. </a:t>
            </a:r>
            <a:r>
              <a:rPr lang="en-US" sz="3200" dirty="0"/>
              <a:t> </a:t>
            </a:r>
            <a:r>
              <a:rPr lang="en-US" sz="3200" dirty="0" smtClean="0"/>
              <a:t>O</a:t>
            </a:r>
            <a:r>
              <a:rPr lang="en-US" sz="3200" dirty="0" smtClean="0"/>
              <a:t>nline </a:t>
            </a:r>
            <a:r>
              <a:rPr lang="en-US" sz="3200" dirty="0" err="1" smtClean="0"/>
              <a:t>gbv</a:t>
            </a:r>
            <a:r>
              <a:rPr lang="en-US" sz="3200" dirty="0" smtClean="0"/>
              <a:t> may sound new but, methods of investigations required are the same as </a:t>
            </a:r>
            <a:r>
              <a:rPr lang="en-US" sz="3200" dirty="0" smtClean="0"/>
              <a:t>in traditional </a:t>
            </a:r>
            <a:r>
              <a:rPr lang="en-US" sz="3200" dirty="0" smtClean="0"/>
              <a:t>cases. </a:t>
            </a:r>
            <a:endParaRPr lang="en-US" sz="3200" dirty="0"/>
          </a:p>
        </p:txBody>
      </p:sp>
      <p:sp>
        <p:nvSpPr>
          <p:cNvPr id="6" name="TextBox 5"/>
          <p:cNvSpPr txBox="1"/>
          <p:nvPr/>
        </p:nvSpPr>
        <p:spPr>
          <a:xfrm>
            <a:off x="1890238" y="633561"/>
            <a:ext cx="8340436" cy="830997"/>
          </a:xfrm>
          <a:prstGeom prst="rect">
            <a:avLst/>
          </a:prstGeom>
          <a:noFill/>
        </p:spPr>
        <p:txBody>
          <a:bodyPr wrap="square" rtlCol="0">
            <a:spAutoFit/>
          </a:bodyPr>
          <a:lstStyle/>
          <a:p>
            <a:r>
              <a:rPr lang="en-US" sz="4800" b="1" dirty="0" smtClean="0"/>
              <a:t>conclusion</a:t>
            </a:r>
            <a:endParaRPr lang="en-GB" sz="4800" b="1" dirty="0">
              <a:latin typeface="Arial" panose="020B0604020202020204" pitchFamily="34" charset="0"/>
              <a:cs typeface="Arial" panose="020B0604020202020204" pitchFamily="34" charset="0"/>
            </a:endParaRPr>
          </a:p>
        </p:txBody>
      </p:sp>
      <p:sp useBgFill="1">
        <p:nvSpPr>
          <p:cNvPr id="7"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a:t>
            </a:r>
            <a:r>
              <a:rPr lang="en-US" sz="2400" dirty="0">
                <a:latin typeface="Arial" panose="020B0604020202020204" pitchFamily="34" charset="0"/>
                <a:cs typeface="Arial" panose="020B0604020202020204" pitchFamily="34" charset="0"/>
              </a:rPr>
              <a:t>Investigators </a:t>
            </a:r>
            <a:r>
              <a:rPr lang="en-US" sz="2400" dirty="0" smtClean="0">
                <a:latin typeface="Arial" panose="020B0604020202020204" pitchFamily="34" charset="0"/>
                <a:cs typeface="Arial" panose="020B0604020202020204" pitchFamily="34" charset="0"/>
              </a:rPr>
              <a:t>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4185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31723"/>
            <a:ext cx="10778837" cy="4630532"/>
          </a:xfrm>
        </p:spPr>
        <p:txBody>
          <a:bodyPr>
            <a:noAutofit/>
          </a:bodyPr>
          <a:lstStyle/>
          <a:p>
            <a:pPr algn="l"/>
            <a:r>
              <a:rPr lang="en-US" sz="3600" dirty="0"/>
              <a:t>This conference is a milestone where we as investigators are given an opportunity to interact with </a:t>
            </a:r>
            <a:r>
              <a:rPr lang="en-US" sz="3600" dirty="0" smtClean="0"/>
              <a:t>our</a:t>
            </a:r>
            <a:r>
              <a:rPr lang="en-US" sz="3600" dirty="0" smtClean="0"/>
              <a:t> </a:t>
            </a:r>
            <a:r>
              <a:rPr lang="en-US" sz="3600" dirty="0"/>
              <a:t>learned partners, </a:t>
            </a:r>
            <a:r>
              <a:rPr lang="en-US" sz="3600" dirty="0" smtClean="0"/>
              <a:t>in the pursuit of justice. NPA must </a:t>
            </a:r>
            <a:r>
              <a:rPr lang="en-US" sz="3600" dirty="0"/>
              <a:t>be </a:t>
            </a:r>
            <a:r>
              <a:rPr lang="en-US" sz="3600" dirty="0" smtClean="0"/>
              <a:t>applauded for </a:t>
            </a:r>
            <a:r>
              <a:rPr lang="en-US" sz="3600" smtClean="0"/>
              <a:t>this initiative. </a:t>
            </a:r>
            <a:endParaRPr lang="en-US" sz="3600" dirty="0"/>
          </a:p>
        </p:txBody>
      </p:sp>
      <p:sp>
        <p:nvSpPr>
          <p:cNvPr id="6" name="TextBox 5"/>
          <p:cNvSpPr txBox="1"/>
          <p:nvPr/>
        </p:nvSpPr>
        <p:spPr>
          <a:xfrm>
            <a:off x="1890238" y="633561"/>
            <a:ext cx="8340436" cy="830997"/>
          </a:xfrm>
          <a:prstGeom prst="rect">
            <a:avLst/>
          </a:prstGeom>
          <a:noFill/>
        </p:spPr>
        <p:txBody>
          <a:bodyPr wrap="square" rtlCol="0">
            <a:spAutoFit/>
          </a:bodyPr>
          <a:lstStyle/>
          <a:p>
            <a:pPr algn="ctr"/>
            <a:r>
              <a:rPr lang="en-US" sz="4800" dirty="0" smtClean="0"/>
              <a:t>conclusion</a:t>
            </a:r>
            <a:endParaRPr lang="en-GB" sz="4800" dirty="0">
              <a:latin typeface="Arial" panose="020B0604020202020204" pitchFamily="34" charset="0"/>
              <a:cs typeface="Arial" panose="020B0604020202020204" pitchFamily="34" charset="0"/>
            </a:endParaRPr>
          </a:p>
        </p:txBody>
      </p:sp>
      <p:sp useBgFill="1">
        <p:nvSpPr>
          <p:cNvPr id="5"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INVESTIGATORS 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2473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END</a:t>
            </a:r>
            <a:endParaRPr lang="en-US" dirty="0"/>
          </a:p>
        </p:txBody>
      </p:sp>
      <p:pic>
        <p:nvPicPr>
          <p:cNvPr id="1026" name="Picture 2" descr="C:\Users\vsuhq\Desktop\facebook_1726314904417_7240689508859503442.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55627" y="1825625"/>
            <a:ext cx="2880746"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540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63418" y="1945760"/>
            <a:ext cx="11065164" cy="3318967"/>
          </a:xfrm>
        </p:spPr>
        <p:txBody>
          <a:bodyPr>
            <a:normAutofit/>
          </a:bodyPr>
          <a:lstStyle/>
          <a:p>
            <a:pPr marL="457200" lvl="0" indent="-457200" algn="l">
              <a:buFont typeface="Wingdings" pitchFamily="2" charset="2"/>
              <a:buChar char="§"/>
            </a:pPr>
            <a:r>
              <a:rPr lang="en-GB" sz="3200" dirty="0"/>
              <a:t>Define </a:t>
            </a:r>
            <a:r>
              <a:rPr lang="en-GB" sz="3200" dirty="0" smtClean="0"/>
              <a:t>online GBV </a:t>
            </a:r>
            <a:endParaRPr lang="en-US" sz="3200" dirty="0"/>
          </a:p>
          <a:p>
            <a:pPr marL="457200" indent="-457200" algn="l">
              <a:buFont typeface="Wingdings" pitchFamily="2" charset="2"/>
              <a:buChar char="§"/>
            </a:pPr>
            <a:r>
              <a:rPr lang="en-US" sz="3200" dirty="0" smtClean="0"/>
              <a:t>Mention </a:t>
            </a:r>
            <a:r>
              <a:rPr lang="en-US" sz="3200" dirty="0" smtClean="0">
                <a:latin typeface="Arial" panose="020B0604020202020204" pitchFamily="34" charset="0"/>
                <a:cs typeface="Arial" panose="020B0604020202020204" pitchFamily="34" charset="0"/>
              </a:rPr>
              <a:t>tools/resources used to commit OGBV</a:t>
            </a:r>
            <a:endParaRPr lang="en-GB" sz="3200" dirty="0">
              <a:latin typeface="Arial" panose="020B0604020202020204" pitchFamily="34" charset="0"/>
              <a:cs typeface="Arial" panose="020B0604020202020204" pitchFamily="34" charset="0"/>
            </a:endParaRPr>
          </a:p>
          <a:p>
            <a:pPr marL="457200" indent="-457200" algn="l">
              <a:buFont typeface="Wingdings" pitchFamily="2" charset="2"/>
              <a:buChar char="§"/>
            </a:pPr>
            <a:r>
              <a:rPr lang="en-GB" sz="3200" dirty="0" smtClean="0"/>
              <a:t>List the sections of the cyber security and cyber crimes Act</a:t>
            </a:r>
            <a:endParaRPr lang="en-US" sz="3200" dirty="0"/>
          </a:p>
          <a:p>
            <a:pPr marL="457200" lvl="0" indent="-457200" algn="l">
              <a:buFont typeface="Wingdings" pitchFamily="2" charset="2"/>
              <a:buChar char="§"/>
            </a:pPr>
            <a:r>
              <a:rPr lang="en-GB" sz="3200" dirty="0" smtClean="0"/>
              <a:t>Discuss </a:t>
            </a:r>
            <a:r>
              <a:rPr lang="en-GB" sz="3200" dirty="0"/>
              <a:t>the </a:t>
            </a:r>
            <a:r>
              <a:rPr lang="en-GB" sz="3200" dirty="0" smtClean="0"/>
              <a:t>effects </a:t>
            </a:r>
            <a:r>
              <a:rPr lang="en-GB" sz="3200" dirty="0"/>
              <a:t>of </a:t>
            </a:r>
            <a:r>
              <a:rPr lang="en-GB" sz="3200" dirty="0" smtClean="0"/>
              <a:t>OGBV </a:t>
            </a:r>
            <a:r>
              <a:rPr lang="en-GB" sz="3200" dirty="0"/>
              <a:t>on </a:t>
            </a:r>
            <a:r>
              <a:rPr lang="en-GB" sz="3200" dirty="0" smtClean="0"/>
              <a:t>victims </a:t>
            </a:r>
            <a:r>
              <a:rPr lang="en-GB" sz="3200" dirty="0"/>
              <a:t>and </a:t>
            </a:r>
            <a:r>
              <a:rPr lang="en-GB" sz="3200" dirty="0" smtClean="0"/>
              <a:t>the </a:t>
            </a:r>
            <a:r>
              <a:rPr lang="en-GB" sz="3200" dirty="0"/>
              <a:t>communities</a:t>
            </a:r>
            <a:r>
              <a:rPr lang="en-GB" sz="3200" dirty="0" smtClean="0"/>
              <a:t>.</a:t>
            </a:r>
            <a:endParaRPr lang="en-US" sz="3200" dirty="0"/>
          </a:p>
        </p:txBody>
      </p:sp>
      <p:sp>
        <p:nvSpPr>
          <p:cNvPr id="6" name="TextBox 5"/>
          <p:cNvSpPr txBox="1"/>
          <p:nvPr/>
        </p:nvSpPr>
        <p:spPr>
          <a:xfrm>
            <a:off x="2650837" y="858981"/>
            <a:ext cx="6326909" cy="830997"/>
          </a:xfrm>
          <a:prstGeom prst="rect">
            <a:avLst/>
          </a:prstGeom>
          <a:noFill/>
        </p:spPr>
        <p:txBody>
          <a:bodyPr wrap="square" rtlCol="0">
            <a:spAutoFit/>
          </a:bodyPr>
          <a:lstStyle/>
          <a:p>
            <a:pPr algn="ctr"/>
            <a:r>
              <a:rPr lang="en-US" sz="4800">
                <a:latin typeface="Arial" panose="020B0604020202020204" pitchFamily="34" charset="0"/>
                <a:cs typeface="Arial" panose="020B0604020202020204" pitchFamily="34" charset="0"/>
              </a:rPr>
              <a:t>Objectives</a:t>
            </a:r>
          </a:p>
        </p:txBody>
      </p:sp>
      <p:sp useBgFill="1">
        <p:nvSpPr>
          <p:cNvPr id="8"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a:t>
            </a:r>
            <a:r>
              <a:rPr lang="en-US" sz="2400" dirty="0">
                <a:latin typeface="Arial" panose="020B0604020202020204" pitchFamily="34" charset="0"/>
                <a:cs typeface="Arial" panose="020B0604020202020204" pitchFamily="34" charset="0"/>
              </a:rPr>
              <a:t>Investigators </a:t>
            </a:r>
            <a:r>
              <a:rPr lang="en-US" sz="2400" dirty="0" smtClean="0">
                <a:latin typeface="Arial" panose="020B0604020202020204" pitchFamily="34" charset="0"/>
                <a:cs typeface="Arial" panose="020B0604020202020204" pitchFamily="34" charset="0"/>
              </a:rPr>
              <a:t>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0762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31723"/>
            <a:ext cx="10778837" cy="4630532"/>
          </a:xfrm>
        </p:spPr>
        <p:txBody>
          <a:bodyPr>
            <a:noAutofit/>
          </a:bodyPr>
          <a:lstStyle/>
          <a:p>
            <a:pPr algn="l">
              <a:lnSpc>
                <a:spcPct val="108000"/>
              </a:lnSpc>
              <a:spcBef>
                <a:spcPts val="600"/>
              </a:spcBef>
              <a:spcAft>
                <a:spcPts val="600"/>
              </a:spcAft>
            </a:pPr>
            <a:r>
              <a:rPr lang="en-US" sz="3200" dirty="0" smtClean="0">
                <a:latin typeface="Arial" panose="020B0604020202020204" pitchFamily="34" charset="0"/>
                <a:cs typeface="Arial" panose="020B0604020202020204" pitchFamily="34" charset="0"/>
              </a:rPr>
              <a:t>In this digital age, the internet and social media has become </a:t>
            </a:r>
            <a:r>
              <a:rPr lang="en-US" sz="3200" dirty="0" smtClean="0"/>
              <a:t>an </a:t>
            </a:r>
            <a:r>
              <a:rPr lang="en-US" sz="3200" dirty="0"/>
              <a:t>integral part of our daily lives. However, for many </a:t>
            </a:r>
            <a:r>
              <a:rPr lang="en-US" sz="3200" dirty="0" smtClean="0"/>
              <a:t>individuals, </a:t>
            </a:r>
            <a:r>
              <a:rPr lang="en-US" sz="3200" dirty="0"/>
              <a:t>particularly women and girls, online spaces have become breeding grounds for violence, harassment, and </a:t>
            </a:r>
            <a:r>
              <a:rPr lang="en-US" sz="3200" dirty="0" smtClean="0"/>
              <a:t>abuse.</a:t>
            </a:r>
          </a:p>
          <a:p>
            <a:pPr algn="l">
              <a:lnSpc>
                <a:spcPct val="108000"/>
              </a:lnSpc>
              <a:spcBef>
                <a:spcPts val="600"/>
              </a:spcBef>
              <a:spcAft>
                <a:spcPts val="600"/>
              </a:spcAft>
            </a:pPr>
            <a:r>
              <a:rPr lang="en-US" sz="3200" dirty="0" smtClean="0"/>
              <a:t>Online </a:t>
            </a:r>
            <a:r>
              <a:rPr lang="en-US" sz="3200" dirty="0"/>
              <a:t>gender based violence refers to any form of violence, harassment, or abuse that is perpetrated  against individuals or groups based on their gender and is facilitated through digital technologies. </a:t>
            </a:r>
            <a:endParaRPr lang="en-US" sz="3200" dirty="0">
              <a:latin typeface="Arial" panose="020B0604020202020204" pitchFamily="34" charset="0"/>
              <a:cs typeface="Arial" panose="020B0604020202020204" pitchFamily="34" charset="0"/>
            </a:endParaRPr>
          </a:p>
        </p:txBody>
      </p:sp>
      <p:sp>
        <p:nvSpPr>
          <p:cNvPr id="6" name="TextBox 5"/>
          <p:cNvSpPr txBox="1"/>
          <p:nvPr/>
        </p:nvSpPr>
        <p:spPr>
          <a:xfrm>
            <a:off x="1890238" y="633561"/>
            <a:ext cx="8340436" cy="830997"/>
          </a:xfrm>
          <a:prstGeom prst="rect">
            <a:avLst/>
          </a:prstGeom>
          <a:noFill/>
        </p:spPr>
        <p:txBody>
          <a:bodyPr wrap="square" rtlCol="0">
            <a:spAutoFit/>
          </a:bodyPr>
          <a:lstStyle/>
          <a:p>
            <a:pPr algn="ctr"/>
            <a:r>
              <a:rPr lang="en-US" sz="4800" b="1" dirty="0" smtClean="0">
                <a:latin typeface="Arial" panose="020B0604020202020204" pitchFamily="34" charset="0"/>
                <a:cs typeface="Arial" panose="020B0604020202020204" pitchFamily="34" charset="0"/>
              </a:rPr>
              <a:t>INTRODUCTION</a:t>
            </a:r>
            <a:r>
              <a:rPr lang="en-US" sz="4800" dirty="0" smtClean="0">
                <a:latin typeface="Arial" panose="020B0604020202020204" pitchFamily="34" charset="0"/>
                <a:cs typeface="Arial" panose="020B0604020202020204" pitchFamily="34" charset="0"/>
              </a:rPr>
              <a:t> </a:t>
            </a:r>
            <a:endParaRPr lang="en-GB" sz="4800" dirty="0">
              <a:latin typeface="Arial" panose="020B0604020202020204" pitchFamily="34" charset="0"/>
              <a:cs typeface="Arial" panose="020B0604020202020204" pitchFamily="34" charset="0"/>
            </a:endParaRPr>
          </a:p>
        </p:txBody>
      </p:sp>
      <p:sp useBgFill="1">
        <p:nvSpPr>
          <p:cNvPr id="8"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INVESTIGATORS 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525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545" y="1631723"/>
            <a:ext cx="10778837" cy="4630532"/>
          </a:xfrm>
        </p:spPr>
        <p:txBody>
          <a:bodyPr>
            <a:noAutofit/>
          </a:bodyPr>
          <a:lstStyle/>
          <a:p>
            <a:pPr algn="l">
              <a:lnSpc>
                <a:spcPct val="108000"/>
              </a:lnSpc>
              <a:spcBef>
                <a:spcPts val="600"/>
              </a:spcBef>
              <a:spcAft>
                <a:spcPts val="600"/>
              </a:spcAft>
            </a:pPr>
            <a:r>
              <a:rPr lang="en-US" sz="3200" dirty="0"/>
              <a:t>This can include cyber stalking, online harassment, revenge pornography, and other forms of digital abuse.</a:t>
            </a:r>
          </a:p>
          <a:p>
            <a:pPr algn="l">
              <a:lnSpc>
                <a:spcPct val="108000"/>
              </a:lnSpc>
              <a:spcBef>
                <a:spcPts val="600"/>
              </a:spcBef>
              <a:spcAft>
                <a:spcPts val="600"/>
              </a:spcAft>
            </a:pPr>
            <a:r>
              <a:rPr lang="en-US" sz="3200" dirty="0" smtClean="0"/>
              <a:t>Today </a:t>
            </a:r>
            <a:r>
              <a:rPr lang="en-US" sz="3200" dirty="0"/>
              <a:t>we will explore the prevalence and </a:t>
            </a:r>
            <a:r>
              <a:rPr lang="en-US" sz="3200" dirty="0" smtClean="0"/>
              <a:t>effects </a:t>
            </a:r>
            <a:r>
              <a:rPr lang="en-US" sz="3200" dirty="0"/>
              <a:t>of online gender based </a:t>
            </a:r>
            <a:r>
              <a:rPr lang="en-US" sz="3200" dirty="0" smtClean="0"/>
              <a:t>violence</a:t>
            </a:r>
            <a:r>
              <a:rPr lang="en-US" sz="3200" dirty="0"/>
              <a:t>, its </a:t>
            </a:r>
            <a:r>
              <a:rPr lang="en-US" sz="3200" dirty="0" smtClean="0"/>
              <a:t>various forms </a:t>
            </a:r>
            <a:r>
              <a:rPr lang="en-US" sz="3200" dirty="0"/>
              <a:t>and the ways in which  it affects individuals </a:t>
            </a:r>
            <a:r>
              <a:rPr lang="en-US" sz="3200" dirty="0" smtClean="0"/>
              <a:t>and </a:t>
            </a:r>
            <a:r>
              <a:rPr lang="en-US" sz="3200" dirty="0"/>
              <a:t>communities. We will also discuss potential solutions and strategies, </a:t>
            </a:r>
            <a:r>
              <a:rPr lang="en-US" sz="3200" dirty="0" smtClean="0"/>
              <a:t>for prevention.</a:t>
            </a:r>
            <a:endParaRPr lang="en-US" sz="3200" dirty="0"/>
          </a:p>
          <a:p>
            <a:pPr algn="l">
              <a:lnSpc>
                <a:spcPct val="108000"/>
              </a:lnSpc>
              <a:spcBef>
                <a:spcPts val="600"/>
              </a:spcBef>
              <a:spcAft>
                <a:spcPts val="600"/>
              </a:spcAft>
            </a:pPr>
            <a:endParaRPr lang="en-US" sz="3200" dirty="0"/>
          </a:p>
          <a:p>
            <a:pPr algn="l">
              <a:lnSpc>
                <a:spcPct val="108000"/>
              </a:lnSpc>
              <a:spcBef>
                <a:spcPts val="600"/>
              </a:spcBef>
              <a:spcAft>
                <a:spcPts val="600"/>
              </a:spcAft>
            </a:pPr>
            <a:r>
              <a:rPr lang="en-US" sz="3200" dirty="0"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6" name="TextBox 5"/>
          <p:cNvSpPr txBox="1"/>
          <p:nvPr/>
        </p:nvSpPr>
        <p:spPr>
          <a:xfrm>
            <a:off x="1890238" y="633561"/>
            <a:ext cx="8340436" cy="830997"/>
          </a:xfrm>
          <a:prstGeom prst="rect">
            <a:avLst/>
          </a:prstGeom>
          <a:noFill/>
        </p:spPr>
        <p:txBody>
          <a:bodyPr wrap="square" rtlCol="0">
            <a:spAutoFit/>
          </a:bodyPr>
          <a:lstStyle/>
          <a:p>
            <a:pPr algn="ctr"/>
            <a:r>
              <a:rPr lang="en-US" sz="4800" b="1" dirty="0" smtClean="0">
                <a:latin typeface="Arial" panose="020B0604020202020204" pitchFamily="34" charset="0"/>
                <a:cs typeface="Arial" panose="020B0604020202020204" pitchFamily="34" charset="0"/>
              </a:rPr>
              <a:t>INTRODUCTION CONT’D</a:t>
            </a:r>
            <a:r>
              <a:rPr lang="en-US" sz="4800" dirty="0" smtClean="0">
                <a:latin typeface="Arial" panose="020B0604020202020204" pitchFamily="34" charset="0"/>
                <a:cs typeface="Arial" panose="020B0604020202020204" pitchFamily="34" charset="0"/>
              </a:rPr>
              <a:t> </a:t>
            </a:r>
            <a:endParaRPr lang="en-GB" sz="4800" dirty="0">
              <a:latin typeface="Arial" panose="020B0604020202020204" pitchFamily="34" charset="0"/>
              <a:cs typeface="Arial" panose="020B0604020202020204" pitchFamily="34" charset="0"/>
            </a:endParaRPr>
          </a:p>
        </p:txBody>
      </p:sp>
      <p:sp useBgFill="1">
        <p:nvSpPr>
          <p:cNvPr id="8" name="Title 1"/>
          <p:cNvSpPr>
            <a:spLocks noGrp="1"/>
          </p:cNvSpPr>
          <p:nvPr>
            <p:ph type="ctrTitle"/>
          </p:nvPr>
        </p:nvSpPr>
        <p:spPr>
          <a:xfrm>
            <a:off x="3486150" y="0"/>
            <a:ext cx="5219700" cy="527050"/>
          </a:xfrm>
        </p:spPr>
        <p:txBody>
          <a:bodyPr>
            <a:normAutofit fontScale="90000"/>
          </a:bodyPr>
          <a:lstStyle/>
          <a:p>
            <a:r>
              <a:rPr lang="en-US" sz="2400" dirty="0" smtClean="0">
                <a:latin typeface="Arial" panose="020B0604020202020204" pitchFamily="34" charset="0"/>
                <a:cs typeface="Arial" panose="020B0604020202020204" pitchFamily="34" charset="0"/>
              </a:rPr>
              <a:t>ONLINE GBV INVESTIGATORS PRESENTATION</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0998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What is an online gender based violence (OGBV)?</a:t>
            </a:r>
            <a:r>
              <a:rPr lang="en-GB" b="1" dirty="0">
                <a:latin typeface="Arial" panose="020B0604020202020204" pitchFamily="34" charset="0"/>
                <a:cs typeface="Arial" panose="020B0604020202020204" pitchFamily="34" charset="0"/>
              </a:rPr>
              <a:t/>
            </a:r>
            <a:br>
              <a:rPr lang="en-GB"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Autofit/>
          </a:bodyPr>
          <a:lstStyle/>
          <a:p>
            <a:r>
              <a:rPr lang="en-US" sz="3600" dirty="0" smtClean="0"/>
              <a:t>OGBV </a:t>
            </a:r>
            <a:r>
              <a:rPr lang="en-US" sz="3600" dirty="0"/>
              <a:t>is “an action facilitated by one or more people that harms others based on their sexual or gender identity or by enforcing harmful gender norms, which is carried out by using the internet or mobile technology. This includes stalking, bullying, sexual harassment, defamation, hate speech and exploitation, or any other online controlling </a:t>
            </a:r>
            <a:r>
              <a:rPr lang="en-US" sz="3600" dirty="0" smtClean="0"/>
              <a:t>behavior”. </a:t>
            </a:r>
          </a:p>
          <a:p>
            <a:pPr marL="0" indent="0">
              <a:buNone/>
            </a:pPr>
            <a:r>
              <a:rPr lang="en-US" sz="3600" dirty="0" smtClean="0"/>
              <a:t>(Online </a:t>
            </a:r>
            <a:r>
              <a:rPr lang="en-US" sz="3600" dirty="0"/>
              <a:t>Gender-Based Violence </a:t>
            </a:r>
            <a:r>
              <a:rPr lang="en-US" sz="3600" dirty="0" smtClean="0"/>
              <a:t>Toolkit, 2021 </a:t>
            </a:r>
            <a:r>
              <a:rPr lang="en-US" sz="3600" dirty="0"/>
              <a:t>S</a:t>
            </a:r>
            <a:r>
              <a:rPr lang="en-US" sz="3600" dirty="0" smtClean="0"/>
              <a:t>outh Africa)</a:t>
            </a:r>
            <a:endParaRPr lang="en-US" sz="3600" dirty="0"/>
          </a:p>
        </p:txBody>
      </p:sp>
    </p:spTree>
    <p:extLst>
      <p:ext uri="{BB962C8B-B14F-4D97-AF65-F5344CB8AC3E}">
        <p14:creationId xmlns:p14="http://schemas.microsoft.com/office/powerpoint/2010/main" val="2468502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Cybercrimes </a:t>
            </a:r>
            <a:r>
              <a:rPr lang="en-US" b="1" dirty="0"/>
              <a:t>Act </a:t>
            </a:r>
            <a:r>
              <a:rPr lang="en-US" b="1" dirty="0" smtClean="0"/>
              <a:t>– ONLINE GBV OFFENCES</a:t>
            </a:r>
            <a:endParaRPr lang="en-US" b="1" dirty="0"/>
          </a:p>
        </p:txBody>
      </p:sp>
      <p:sp>
        <p:nvSpPr>
          <p:cNvPr id="4" name="Content Placeholder 3"/>
          <p:cNvSpPr>
            <a:spLocks noGrp="1"/>
          </p:cNvSpPr>
          <p:nvPr>
            <p:ph sz="half" idx="1"/>
          </p:nvPr>
        </p:nvSpPr>
        <p:spPr/>
        <p:txBody>
          <a:bodyPr>
            <a:noAutofit/>
          </a:bodyPr>
          <a:lstStyle/>
          <a:p>
            <a:pPr marL="0" indent="0">
              <a:buNone/>
            </a:pPr>
            <a:endParaRPr lang="en-US" sz="3200" dirty="0"/>
          </a:p>
          <a:p>
            <a:r>
              <a:rPr lang="en-US" sz="3200" dirty="0" smtClean="0"/>
              <a:t>55</a:t>
            </a:r>
            <a:r>
              <a:rPr lang="en-US" sz="3200" dirty="0"/>
              <a:t>. Aiding, abetting, </a:t>
            </a:r>
            <a:r>
              <a:rPr lang="en-US" sz="3200" dirty="0" smtClean="0"/>
              <a:t>counseling etc. </a:t>
            </a:r>
            <a:endParaRPr lang="en-US" sz="3200" dirty="0"/>
          </a:p>
          <a:p>
            <a:r>
              <a:rPr lang="en-US" sz="3200" dirty="0"/>
              <a:t>56. Prohibition of pornography </a:t>
            </a:r>
          </a:p>
          <a:p>
            <a:r>
              <a:rPr lang="en-US" sz="3200" dirty="0"/>
              <a:t>57. Child pornography </a:t>
            </a:r>
          </a:p>
          <a:p>
            <a:r>
              <a:rPr lang="en-US" sz="3200" dirty="0"/>
              <a:t>58. Child solicitation </a:t>
            </a:r>
          </a:p>
          <a:p>
            <a:pPr marL="0" indent="0">
              <a:buNone/>
            </a:pPr>
            <a:endParaRPr lang="en-US" sz="3200" dirty="0"/>
          </a:p>
          <a:p>
            <a:endParaRPr lang="en-US" sz="3200" dirty="0"/>
          </a:p>
        </p:txBody>
      </p:sp>
      <p:sp>
        <p:nvSpPr>
          <p:cNvPr id="5" name="Content Placeholder 4"/>
          <p:cNvSpPr>
            <a:spLocks noGrp="1"/>
          </p:cNvSpPr>
          <p:nvPr>
            <p:ph sz="half" idx="2"/>
          </p:nvPr>
        </p:nvSpPr>
        <p:spPr/>
        <p:txBody>
          <a:bodyPr>
            <a:normAutofit/>
          </a:bodyPr>
          <a:lstStyle/>
          <a:p>
            <a:r>
              <a:rPr lang="en-US" sz="3200" dirty="0"/>
              <a:t>59. Obscene matters or things </a:t>
            </a:r>
          </a:p>
          <a:p>
            <a:r>
              <a:rPr lang="en-US" sz="3200" dirty="0" smtClean="0"/>
              <a:t>62</a:t>
            </a:r>
            <a:r>
              <a:rPr lang="en-US" sz="3200" dirty="0"/>
              <a:t>. Unsolicited electronic messages</a:t>
            </a:r>
            <a:endParaRPr lang="en-ZA" sz="3200" dirty="0"/>
          </a:p>
          <a:p>
            <a:r>
              <a:rPr lang="en-US" sz="3200" dirty="0" smtClean="0"/>
              <a:t>65</a:t>
            </a:r>
            <a:r>
              <a:rPr lang="en-US" sz="3200" dirty="0"/>
              <a:t>. Hate speech </a:t>
            </a:r>
          </a:p>
          <a:p>
            <a:r>
              <a:rPr lang="en-US" sz="3200" dirty="0" smtClean="0"/>
              <a:t>69</a:t>
            </a:r>
            <a:r>
              <a:rPr lang="en-US" sz="3200" dirty="0"/>
              <a:t>. Harassment </a:t>
            </a:r>
            <a:r>
              <a:rPr lang="en-US" sz="3200" dirty="0" smtClean="0"/>
              <a:t>utilizing </a:t>
            </a:r>
            <a:r>
              <a:rPr lang="en-US" sz="3200" dirty="0"/>
              <a:t>means of electronic communication </a:t>
            </a:r>
            <a:endParaRPr lang="en-ZA" sz="3200" dirty="0"/>
          </a:p>
          <a:p>
            <a:endParaRPr lang="en-US" dirty="0"/>
          </a:p>
        </p:txBody>
      </p:sp>
    </p:spTree>
    <p:extLst>
      <p:ext uri="{BB962C8B-B14F-4D97-AF65-F5344CB8AC3E}">
        <p14:creationId xmlns:p14="http://schemas.microsoft.com/office/powerpoint/2010/main" val="3327472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PREVALENCE</a:t>
            </a:r>
            <a:endParaRPr lang="en-US" b="1" dirty="0"/>
          </a:p>
        </p:txBody>
      </p:sp>
      <p:sp>
        <p:nvSpPr>
          <p:cNvPr id="3" name="Content Placeholder 2"/>
          <p:cNvSpPr>
            <a:spLocks noGrp="1"/>
          </p:cNvSpPr>
          <p:nvPr>
            <p:ph idx="1"/>
          </p:nvPr>
        </p:nvSpPr>
        <p:spPr/>
        <p:txBody>
          <a:bodyPr>
            <a:normAutofit/>
          </a:bodyPr>
          <a:lstStyle/>
          <a:p>
            <a:r>
              <a:rPr lang="en-US" sz="3600" dirty="0" smtClean="0"/>
              <a:t>The prevalence of online Gender Based violence is as good as offline.</a:t>
            </a:r>
          </a:p>
          <a:p>
            <a:r>
              <a:rPr lang="en-US" sz="3600" dirty="0" smtClean="0"/>
              <a:t>Most of all the gender based violence cases have components of both on/offline connotation. </a:t>
            </a:r>
            <a:endParaRPr lang="en-US" sz="3600" dirty="0"/>
          </a:p>
        </p:txBody>
      </p:sp>
    </p:spTree>
    <p:extLst>
      <p:ext uri="{BB962C8B-B14F-4D97-AF65-F5344CB8AC3E}">
        <p14:creationId xmlns:p14="http://schemas.microsoft.com/office/powerpoint/2010/main" val="3327086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TOOLS/RESOURCES USED TO COMMIT ONLINE GBV</a:t>
            </a:r>
            <a:r>
              <a:rPr lang="en-GB" b="1" dirty="0">
                <a:latin typeface="Arial" panose="020B0604020202020204" pitchFamily="34" charset="0"/>
                <a:cs typeface="Arial" panose="020B0604020202020204" pitchFamily="34" charset="0"/>
              </a:rPr>
              <a:t/>
            </a:r>
            <a:br>
              <a:rPr lang="en-GB"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r>
              <a:rPr lang="en-US" sz="3600" dirty="0">
                <a:latin typeface="Arial" panose="020B0604020202020204" pitchFamily="34" charset="0"/>
                <a:cs typeface="Arial" panose="020B0604020202020204" pitchFamily="34" charset="0"/>
              </a:rPr>
              <a:t>All one needs to commit an online </a:t>
            </a:r>
            <a:r>
              <a:rPr lang="en-US" sz="3600" dirty="0" smtClean="0">
                <a:latin typeface="Arial" panose="020B0604020202020204" pitchFamily="34" charset="0"/>
                <a:cs typeface="Arial" panose="020B0604020202020204" pitchFamily="34" charset="0"/>
              </a:rPr>
              <a:t>GBV </a:t>
            </a:r>
            <a:endParaRPr lang="en-US" sz="3600" dirty="0">
              <a:latin typeface="Arial" panose="020B0604020202020204" pitchFamily="34" charset="0"/>
              <a:cs typeface="Arial" panose="020B0604020202020204" pitchFamily="34" charset="0"/>
            </a:endParaRPr>
          </a:p>
          <a:p>
            <a:pPr marL="457200" indent="-457200">
              <a:buFont typeface="Wingdings" pitchFamily="2" charset="2"/>
              <a:buChar char="§"/>
            </a:pPr>
            <a:r>
              <a:rPr lang="en-US" sz="3600" dirty="0">
                <a:latin typeface="Arial" panose="020B0604020202020204" pitchFamily="34" charset="0"/>
                <a:cs typeface="Arial" panose="020B0604020202020204" pitchFamily="34" charset="0"/>
              </a:rPr>
              <a:t>cellphone or a laptop </a:t>
            </a:r>
          </a:p>
          <a:p>
            <a:pPr marL="457200" indent="-457200">
              <a:buFont typeface="Wingdings" pitchFamily="2" charset="2"/>
              <a:buChar char="§"/>
            </a:pPr>
            <a:r>
              <a:rPr lang="en-US" sz="3600" dirty="0">
                <a:latin typeface="Arial" panose="020B0604020202020204" pitchFamily="34" charset="0"/>
                <a:cs typeface="Arial" panose="020B0604020202020204" pitchFamily="34" charset="0"/>
              </a:rPr>
              <a:t>An Internet connection </a:t>
            </a:r>
          </a:p>
          <a:p>
            <a:pPr marL="457200" indent="-457200" algn="just">
              <a:buFont typeface="Wingdings" pitchFamily="2" charset="2"/>
              <a:buChar char="§"/>
            </a:pPr>
            <a:r>
              <a:rPr lang="en-US" sz="3600" dirty="0">
                <a:latin typeface="Arial" panose="020B0604020202020204" pitchFamily="34" charset="0"/>
                <a:cs typeface="Arial" panose="020B0604020202020204" pitchFamily="34" charset="0"/>
              </a:rPr>
              <a:t>A social media app (Instagram, </a:t>
            </a:r>
            <a:r>
              <a:rPr lang="en-US" sz="3600" dirty="0" err="1">
                <a:latin typeface="Arial" panose="020B0604020202020204" pitchFamily="34" charset="0"/>
                <a:cs typeface="Arial" panose="020B0604020202020204" pitchFamily="34" charset="0"/>
              </a:rPr>
              <a:t>WhatsApp</a:t>
            </a:r>
            <a:r>
              <a:rPr lang="en-US" sz="3600" dirty="0">
                <a:latin typeface="Arial" panose="020B0604020202020204" pitchFamily="34" charset="0"/>
                <a:cs typeface="Arial" panose="020B0604020202020204" pitchFamily="34" charset="0"/>
              </a:rPr>
              <a:t>, YouTube, </a:t>
            </a:r>
            <a:r>
              <a:rPr lang="en-US" sz="3600" dirty="0" err="1">
                <a:latin typeface="Arial" panose="020B0604020202020204" pitchFamily="34" charset="0"/>
                <a:cs typeface="Arial" panose="020B0604020202020204" pitchFamily="34" charset="0"/>
              </a:rPr>
              <a:t>TikTok</a:t>
            </a:r>
            <a:r>
              <a:rPr lang="en-US" sz="3600" dirty="0">
                <a:latin typeface="Arial" panose="020B0604020202020204" pitchFamily="34" charset="0"/>
                <a:cs typeface="Arial" panose="020B0604020202020204" pitchFamily="34" charset="0"/>
              </a:rPr>
              <a:t>, Twitter, </a:t>
            </a:r>
            <a:r>
              <a:rPr lang="en-US" sz="3600" dirty="0" err="1">
                <a:latin typeface="Arial" panose="020B0604020202020204" pitchFamily="34" charset="0"/>
                <a:cs typeface="Arial" panose="020B0604020202020204" pitchFamily="34" charset="0"/>
              </a:rPr>
              <a:t>Snapchat</a:t>
            </a:r>
            <a:r>
              <a:rPr lang="en-US" sz="3600" dirty="0">
                <a:latin typeface="Arial" panose="020B0604020202020204" pitchFamily="34" charset="0"/>
                <a:cs typeface="Arial" panose="020B0604020202020204" pitchFamily="34" charset="0"/>
              </a:rPr>
              <a:t>, Facebook) </a:t>
            </a:r>
            <a:r>
              <a:rPr lang="en-US" sz="3600" dirty="0" smtClean="0">
                <a:latin typeface="Arial" panose="020B0604020202020204" pitchFamily="34" charset="0"/>
                <a:cs typeface="Arial" panose="020B0604020202020204" pitchFamily="34" charset="0"/>
              </a:rPr>
              <a:t>or an </a:t>
            </a:r>
            <a:r>
              <a:rPr lang="en-US" sz="3600" dirty="0">
                <a:latin typeface="Arial" panose="020B0604020202020204" pitchFamily="34" charset="0"/>
                <a:cs typeface="Arial" panose="020B0604020202020204" pitchFamily="34" charset="0"/>
              </a:rPr>
              <a:t>Email account and</a:t>
            </a:r>
          </a:p>
          <a:p>
            <a:pPr marL="0" indent="0">
              <a:buNone/>
            </a:pPr>
            <a:endParaRPr lang="en-US" sz="3600" dirty="0"/>
          </a:p>
        </p:txBody>
      </p:sp>
    </p:spTree>
    <p:extLst>
      <p:ext uri="{BB962C8B-B14F-4D97-AF65-F5344CB8AC3E}">
        <p14:creationId xmlns:p14="http://schemas.microsoft.com/office/powerpoint/2010/main" val="293953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TOOLS/RESOURCES USED TO COMMIT ONLINE </a:t>
            </a:r>
            <a:r>
              <a:rPr lang="en-US" b="1" dirty="0" smtClean="0">
                <a:latin typeface="Arial" panose="020B0604020202020204" pitchFamily="34" charset="0"/>
                <a:cs typeface="Arial" panose="020B0604020202020204" pitchFamily="34" charset="0"/>
              </a:rPr>
              <a:t>GBV Cont’d</a:t>
            </a:r>
            <a:endParaRPr lang="en-US" dirty="0"/>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And the necessary cruelty to deliberately, repeatedly and constantly send a message to another human being</a:t>
            </a:r>
          </a:p>
          <a:p>
            <a:r>
              <a:rPr lang="en-US" dirty="0">
                <a:latin typeface="Arial" panose="020B0604020202020204" pitchFamily="34" charset="0"/>
                <a:cs typeface="Arial" panose="020B0604020202020204" pitchFamily="34" charset="0"/>
              </a:rPr>
              <a:t>With the intention to shame – harass – anger – scare – intimidate – humiliate - pick on – embarrass – threaten and torment them. </a:t>
            </a:r>
          </a:p>
          <a:p>
            <a:endParaRPr lang="en-US" dirty="0"/>
          </a:p>
        </p:txBody>
      </p:sp>
    </p:spTree>
    <p:extLst>
      <p:ext uri="{BB962C8B-B14F-4D97-AF65-F5344CB8AC3E}">
        <p14:creationId xmlns:p14="http://schemas.microsoft.com/office/powerpoint/2010/main" val="478456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589</TotalTime>
  <Words>890</Words>
  <Application>Microsoft Office PowerPoint</Application>
  <PresentationFormat>Custom</PresentationFormat>
  <Paragraphs>109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THE 2024 NATIONAL ANNUAL PROSECUTORS CONFERENCE  SUPT. MUIMUI MUBITA</vt:lpstr>
      <vt:lpstr>ONLINE GBV Investigators PRESENTATION</vt:lpstr>
      <vt:lpstr>ONLINE GBV INVESTIGATORS PRESENTATION</vt:lpstr>
      <vt:lpstr>ONLINE GBV INVESTIGATORS PRESENTATION</vt:lpstr>
      <vt:lpstr>What is an online gender based violence (OGBV)? </vt:lpstr>
      <vt:lpstr> Cybercrimes Act – ONLINE GBV OFFENCES</vt:lpstr>
      <vt:lpstr>PREVALENCE</vt:lpstr>
      <vt:lpstr>TOOLS/RESOURCES USED TO COMMIT ONLINE GBV </vt:lpstr>
      <vt:lpstr>TOOLS/RESOURCES USED TO COMMIT ONLINE GBV Cont’d</vt:lpstr>
      <vt:lpstr>ONLINE GBV PRESENTATION</vt:lpstr>
      <vt:lpstr>ONLINE GBV INVESTIGATORS PRESENTATION</vt:lpstr>
      <vt:lpstr>ONLINE GBV INVESTIGATORS PRESENTATION</vt:lpstr>
      <vt:lpstr>ONLINE GBV INVESTIGATORS PRESENTATION</vt:lpstr>
      <vt:lpstr>ONLINE GBV INVESTIGATORS PRESENTATION</vt:lpstr>
      <vt:lpstr>Challenges </vt:lpstr>
      <vt:lpstr>Recommendations </vt:lpstr>
      <vt:lpstr>ONLINE GBV Investigators PRESENTATION</vt:lpstr>
      <vt:lpstr>ONLINE GBV INVESTIGATORS PRESENTATION</vt:lpstr>
      <vt:lpstr>THE END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PoliceAd</dc:creator>
  <cp:lastModifiedBy>vsuhq</cp:lastModifiedBy>
  <cp:revision>60</cp:revision>
  <dcterms:created xsi:type="dcterms:W3CDTF">2021-06-03T12:17:28Z</dcterms:created>
  <dcterms:modified xsi:type="dcterms:W3CDTF">2024-09-18T06:36:58Z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e28611e-2819-430a-bdf7-3581be6cbbdd_Enabled">
    <vt:lpwstr>true</vt:lpwstr>
  </property>
  <property fmtid="{D5CDD505-2E9C-101B-9397-08002B2CF9AE}" pid="3" name="MSIP_Label_8e28611e-2819-430a-bdf7-3581be6cbbdd_SetDate">
    <vt:lpwstr>2023-07-08T08:07:46Z</vt:lpwstr>
  </property>
  <property fmtid="{D5CDD505-2E9C-101B-9397-08002B2CF9AE}" pid="4" name="MSIP_Label_8e28611e-2819-430a-bdf7-3581be6cbbdd_Method">
    <vt:lpwstr>Privileged</vt:lpwstr>
  </property>
  <property fmtid="{D5CDD505-2E9C-101B-9397-08002B2CF9AE}" pid="5" name="MSIP_Label_8e28611e-2819-430a-bdf7-3581be6cbbdd_Name">
    <vt:lpwstr>MOD-1-NWR-‘NON-WORK  RELATED’</vt:lpwstr>
  </property>
  <property fmtid="{D5CDD505-2E9C-101B-9397-08002B2CF9AE}" pid="6" name="MSIP_Label_8e28611e-2819-430a-bdf7-3581be6cbbdd_SiteId">
    <vt:lpwstr>be7760ed-5953-484b-ae95-d0a16dfa09e5</vt:lpwstr>
  </property>
  <property fmtid="{D5CDD505-2E9C-101B-9397-08002B2CF9AE}" pid="7" name="MSIP_Label_8e28611e-2819-430a-bdf7-3581be6cbbdd_ActionId">
    <vt:lpwstr>9b7d59e3-9c21-49f4-8cdf-8c5c6ee801ba</vt:lpwstr>
  </property>
  <property fmtid="{D5CDD505-2E9C-101B-9397-08002B2CF9AE}" pid="8" name="MSIP_Label_8e28611e-2819-430a-bdf7-3581be6cbbdd_ContentBits">
    <vt:lpwstr>0</vt:lpwstr>
  </property>
</Properties>
</file>