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2" autoAdjust="0"/>
    <p:restoredTop sz="94660"/>
  </p:normalViewPr>
  <p:slideViewPr>
    <p:cSldViewPr snapToGrid="0">
      <p:cViewPr varScale="1">
        <p:scale>
          <a:sx n="46" d="100"/>
          <a:sy n="46" d="100"/>
        </p:scale>
        <p:origin x="7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2EA24-3806-49C2-A47C-3E47E6CA6DBD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BB64-4A7B-45D4-9787-722003D73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58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2EA24-3806-49C2-A47C-3E47E6CA6DBD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BB64-4A7B-45D4-9787-722003D73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199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2EA24-3806-49C2-A47C-3E47E6CA6DBD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BB64-4A7B-45D4-9787-722003D73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683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2EA24-3806-49C2-A47C-3E47E6CA6DBD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BB64-4A7B-45D4-9787-722003D73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52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2EA24-3806-49C2-A47C-3E47E6CA6DBD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BB64-4A7B-45D4-9787-722003D73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42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2EA24-3806-49C2-A47C-3E47E6CA6DBD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BB64-4A7B-45D4-9787-722003D73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45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2EA24-3806-49C2-A47C-3E47E6CA6DBD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BB64-4A7B-45D4-9787-722003D73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50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2EA24-3806-49C2-A47C-3E47E6CA6DBD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BB64-4A7B-45D4-9787-722003D73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55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2EA24-3806-49C2-A47C-3E47E6CA6DBD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BB64-4A7B-45D4-9787-722003D73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099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2EA24-3806-49C2-A47C-3E47E6CA6DBD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BB64-4A7B-45D4-9787-722003D73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89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2EA24-3806-49C2-A47C-3E47E6CA6DBD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BB64-4A7B-45D4-9787-722003D73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20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2EA24-3806-49C2-A47C-3E47E6CA6DBD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DBB64-4A7B-45D4-9787-722003D73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049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63943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Georgia Pro Black" panose="02040A02050405020203" pitchFamily="18" charset="0"/>
              </a:rPr>
              <a:t>Perspectives from the Appellate Courts on Case Management and Presentation</a:t>
            </a:r>
            <a:r>
              <a:rPr lang="en-GB" dirty="0">
                <a:latin typeface="Georgia Pro Black" panose="02040A02050405020203" pitchFamily="18" charset="0"/>
              </a:rPr>
              <a:t/>
            </a:r>
            <a:br>
              <a:rPr lang="en-GB" dirty="0">
                <a:latin typeface="Georgia Pro Black" panose="02040A02050405020203" pitchFamily="18" charset="0"/>
              </a:rPr>
            </a:br>
            <a:endParaRPr lang="en-GB" dirty="0">
              <a:latin typeface="Georgia Pro Black" panose="02040A020504050202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342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90688"/>
            <a:ext cx="10515600" cy="4351338"/>
          </a:xfrm>
        </p:spPr>
        <p:txBody>
          <a:bodyPr/>
          <a:lstStyle/>
          <a:p>
            <a:r>
              <a:rPr lang="en-GB" dirty="0" smtClean="0">
                <a:latin typeface="Georgia Pro Black" panose="02040A02050405020203" pitchFamily="18" charset="0"/>
              </a:rPr>
              <a:t>Procedural Issues:</a:t>
            </a:r>
          </a:p>
          <a:p>
            <a:pPr marL="571500" indent="-571500">
              <a:buAutoNum type="romanLcParenBoth"/>
            </a:pPr>
            <a:r>
              <a:rPr lang="en-GB" dirty="0" smtClean="0">
                <a:latin typeface="Georgia Pro Black" panose="02040A02050405020203" pitchFamily="18" charset="0"/>
              </a:rPr>
              <a:t>Appeals from the Subordinate Court </a:t>
            </a:r>
          </a:p>
          <a:p>
            <a:pPr marL="571500" indent="-571500">
              <a:buAutoNum type="romanLcParenBoth"/>
            </a:pPr>
            <a:r>
              <a:rPr lang="en-GB" dirty="0" smtClean="0">
                <a:latin typeface="Georgia Pro Black" panose="02040A02050405020203" pitchFamily="18" charset="0"/>
              </a:rPr>
              <a:t>Appeals from the High Court </a:t>
            </a:r>
          </a:p>
          <a:p>
            <a:pPr marL="571500" indent="-571500">
              <a:buAutoNum type="romanLcParenBoth"/>
            </a:pPr>
            <a:r>
              <a:rPr lang="en-GB" dirty="0" smtClean="0">
                <a:latin typeface="Georgia Pro Black" panose="02040A02050405020203" pitchFamily="18" charset="0"/>
              </a:rPr>
              <a:t>Appeals from the Court of Appeal  </a:t>
            </a:r>
          </a:p>
          <a:p>
            <a:r>
              <a:rPr lang="en-GB" dirty="0" smtClean="0">
                <a:latin typeface="Georgia Pro Black" panose="02040A02050405020203" pitchFamily="18" charset="0"/>
              </a:rPr>
              <a:t>Launching and proceeding with the appeal</a:t>
            </a:r>
          </a:p>
          <a:p>
            <a:pPr marL="571500" indent="-571500">
              <a:buAutoNum type="romanLcParenBoth"/>
            </a:pPr>
            <a:r>
              <a:rPr lang="en-GB" dirty="0" smtClean="0">
                <a:latin typeface="Georgia Pro Black" panose="02040A02050405020203" pitchFamily="18" charset="0"/>
              </a:rPr>
              <a:t>To appeal or not to appeal</a:t>
            </a:r>
          </a:p>
          <a:p>
            <a:pPr marL="571500" indent="-571500">
              <a:buAutoNum type="romanLcParenBoth"/>
            </a:pPr>
            <a:r>
              <a:rPr lang="en-GB">
                <a:latin typeface="Georgia Pro Black" panose="02040A02050405020203" pitchFamily="18" charset="0"/>
              </a:rPr>
              <a:t> </a:t>
            </a:r>
            <a:r>
              <a:rPr lang="en-GB" smtClean="0">
                <a:latin typeface="Georgia Pro Black" panose="02040A02050405020203" pitchFamily="18" charset="0"/>
              </a:rPr>
              <a:t>approach  </a:t>
            </a:r>
            <a:r>
              <a:rPr lang="en-GB" dirty="0" smtClean="0">
                <a:latin typeface="Georgia Pro Black" panose="02040A02050405020203" pitchFamily="18" charset="0"/>
              </a:rPr>
              <a:t>when presenting the appeal</a:t>
            </a:r>
          </a:p>
          <a:p>
            <a:pPr marL="0" indent="0">
              <a:buNone/>
            </a:pPr>
            <a:endParaRPr lang="en-GB" dirty="0">
              <a:latin typeface="Georgia Pro Black" panose="02040A02050405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608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945" y="1237961"/>
            <a:ext cx="10515600" cy="1325563"/>
          </a:xfrm>
        </p:spPr>
        <p:txBody>
          <a:bodyPr/>
          <a:lstStyle/>
          <a:p>
            <a:pPr algn="ctr"/>
            <a:r>
              <a:rPr lang="en-GB" dirty="0" smtClean="0">
                <a:latin typeface="Georgia Pro Black" panose="02040A02050405020203" pitchFamily="18" charset="0"/>
              </a:rPr>
              <a:t> </a:t>
            </a:r>
            <a:r>
              <a:rPr lang="en-GB" b="1" dirty="0" smtClean="0">
                <a:latin typeface="Georgia Pro Black" panose="02040A02050405020203" pitchFamily="18" charset="0"/>
              </a:rPr>
              <a:t>Appeals  from the Subordinate Court</a:t>
            </a:r>
            <a:endParaRPr lang="en-GB" b="1" dirty="0">
              <a:latin typeface="Georgia Pro Black" panose="02040A020504050202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945" y="3114097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>
                <a:latin typeface="Georgia Pro Black" panose="02040A02050405020203" pitchFamily="18" charset="0"/>
              </a:rPr>
              <a:t>  </a:t>
            </a:r>
          </a:p>
          <a:p>
            <a:pPr marL="571500" indent="-571500">
              <a:buAutoNum type="romanLcParenBoth"/>
            </a:pPr>
            <a:r>
              <a:rPr lang="en-GB" dirty="0">
                <a:latin typeface="Georgia Pro Black" panose="02040A02050405020203" pitchFamily="18" charset="0"/>
              </a:rPr>
              <a:t>a</a:t>
            </a:r>
            <a:r>
              <a:rPr lang="en-GB" dirty="0" smtClean="0">
                <a:latin typeface="Georgia Pro Black" panose="02040A02050405020203" pitchFamily="18" charset="0"/>
              </a:rPr>
              <a:t>ppeals by the DPP - </a:t>
            </a:r>
            <a:r>
              <a:rPr lang="en-GB" dirty="0">
                <a:latin typeface="Georgia Pro Black" panose="02040A02050405020203" pitchFamily="18" charset="0"/>
              </a:rPr>
              <a:t>S</a:t>
            </a:r>
            <a:r>
              <a:rPr lang="en-GB" dirty="0" smtClean="0">
                <a:latin typeface="Georgia Pro Black" panose="02040A02050405020203" pitchFamily="18" charset="0"/>
              </a:rPr>
              <a:t>ection </a:t>
            </a:r>
            <a:r>
              <a:rPr lang="en-GB" dirty="0" smtClean="0">
                <a:latin typeface="Georgia Pro Black" panose="02040A02050405020203" pitchFamily="18" charset="0"/>
              </a:rPr>
              <a:t>321A CPC </a:t>
            </a:r>
            <a:endParaRPr lang="en-GB" dirty="0" smtClean="0">
              <a:latin typeface="Georgia Pro Black" panose="02040A020504050202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 smtClean="0">
                <a:latin typeface="Georgia Pro Black" panose="02040A02050405020203" pitchFamily="18" charset="0"/>
              </a:rPr>
              <a:t>Section 322 CPC- within 14 days</a:t>
            </a:r>
            <a:r>
              <a:rPr lang="en-GB" dirty="0" smtClean="0">
                <a:latin typeface="Georgia Pro Black" panose="02040A02050405020203" pitchFamily="18" charset="0"/>
              </a:rPr>
              <a:t> </a:t>
            </a:r>
            <a:endParaRPr lang="en-GB" dirty="0" smtClean="0">
              <a:latin typeface="Georgia Pro Black" panose="02040A02050405020203" pitchFamily="18" charset="0"/>
            </a:endParaRPr>
          </a:p>
          <a:p>
            <a:pPr marL="571500" indent="-571500">
              <a:buAutoNum type="romanLcParenBoth"/>
            </a:pPr>
            <a:r>
              <a:rPr lang="en-GB" dirty="0">
                <a:latin typeface="Georgia Pro Black" panose="02040A02050405020203" pitchFamily="18" charset="0"/>
              </a:rPr>
              <a:t> </a:t>
            </a:r>
            <a:r>
              <a:rPr lang="en-GB" dirty="0" smtClean="0">
                <a:latin typeface="Georgia Pro Black" panose="02040A02050405020203" pitchFamily="18" charset="0"/>
              </a:rPr>
              <a:t>appealing out of </a:t>
            </a:r>
            <a:r>
              <a:rPr lang="en-GB" dirty="0" smtClean="0">
                <a:latin typeface="Georgia Pro Black" panose="02040A02050405020203" pitchFamily="18" charset="0"/>
              </a:rPr>
              <a:t>time- Section 324(1) CPC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 smtClean="0">
                <a:latin typeface="Georgia Pro Black" panose="02040A02050405020203" pitchFamily="18" charset="0"/>
              </a:rPr>
              <a:t>procedure prescribed in Form 33 CPC </a:t>
            </a:r>
            <a:r>
              <a:rPr lang="en-GB" dirty="0" smtClean="0">
                <a:latin typeface="Georgia Pro Black" panose="02040A02050405020203" pitchFamily="18" charset="0"/>
              </a:rPr>
              <a:t> </a:t>
            </a:r>
            <a:endParaRPr lang="en-GB" dirty="0" smtClean="0">
              <a:latin typeface="Georgia Pro Black" panose="02040A02050405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030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3271"/>
            <a:ext cx="10515600" cy="1325563"/>
          </a:xfrm>
        </p:spPr>
        <p:txBody>
          <a:bodyPr/>
          <a:lstStyle/>
          <a:p>
            <a:pPr algn="ctr"/>
            <a:r>
              <a:rPr lang="en-GB" dirty="0" smtClean="0">
                <a:latin typeface="Georgia Pro Black" panose="02040A02050405020203" pitchFamily="18" charset="0"/>
              </a:rPr>
              <a:t>Appeals from the High Court</a:t>
            </a:r>
            <a:endParaRPr lang="en-GB" dirty="0">
              <a:latin typeface="Georgia Pro Black" panose="02040A020504050202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76443"/>
            <a:ext cx="10515600" cy="4351338"/>
          </a:xfrm>
        </p:spPr>
        <p:txBody>
          <a:bodyPr/>
          <a:lstStyle/>
          <a:p>
            <a:pPr marL="571500" indent="-571500">
              <a:buAutoNum type="romanLcParenBoth"/>
            </a:pPr>
            <a:r>
              <a:rPr lang="en-GB" dirty="0">
                <a:latin typeface="Georgia Pro Black" panose="02040A02050405020203" pitchFamily="18" charset="0"/>
              </a:rPr>
              <a:t>f</a:t>
            </a:r>
            <a:r>
              <a:rPr lang="en-GB" dirty="0" smtClean="0">
                <a:latin typeface="Georgia Pro Black" panose="02040A02050405020203" pitchFamily="18" charset="0"/>
              </a:rPr>
              <a:t>irst appeals- Section 14 CAA</a:t>
            </a:r>
            <a:endParaRPr lang="en-GB" dirty="0" smtClean="0">
              <a:latin typeface="Georgia Pro Black" panose="02040A02050405020203" pitchFamily="18" charset="0"/>
            </a:endParaRPr>
          </a:p>
          <a:p>
            <a:pPr marL="571500" indent="-571500">
              <a:buAutoNum type="romanLcParenBoth"/>
            </a:pPr>
            <a:r>
              <a:rPr lang="en-GB" dirty="0">
                <a:latin typeface="Georgia Pro Black" panose="02040A02050405020203" pitchFamily="18" charset="0"/>
              </a:rPr>
              <a:t>s</a:t>
            </a:r>
            <a:r>
              <a:rPr lang="en-GB" dirty="0" smtClean="0">
                <a:latin typeface="Georgia Pro Black" panose="02040A02050405020203" pitchFamily="18" charset="0"/>
              </a:rPr>
              <a:t>econd appeals- Section 15 CAA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eorgia Pro Black" panose="02040A02050405020203" pitchFamily="18" charset="0"/>
              </a:rPr>
              <a:t>l</a:t>
            </a:r>
            <a:r>
              <a:rPr lang="en-GB" dirty="0" smtClean="0">
                <a:latin typeface="Georgia Pro Black" panose="02040A02050405020203" pitchFamily="18" charset="0"/>
              </a:rPr>
              <a:t>eave to appeal required </a:t>
            </a:r>
            <a:endParaRPr lang="en-GB" dirty="0" smtClean="0">
              <a:latin typeface="Georgia Pro Black" panose="02040A02050405020203" pitchFamily="18" charset="0"/>
            </a:endParaRPr>
          </a:p>
          <a:p>
            <a:pPr marL="571500" indent="-571500">
              <a:buAutoNum type="romanLcParenBoth"/>
            </a:pPr>
            <a:r>
              <a:rPr lang="en-GB" dirty="0">
                <a:latin typeface="Georgia Pro Black" panose="02040A02050405020203" pitchFamily="18" charset="0"/>
              </a:rPr>
              <a:t>a</a:t>
            </a:r>
            <a:r>
              <a:rPr lang="en-GB" dirty="0" smtClean="0">
                <a:latin typeface="Georgia Pro Black" panose="02040A02050405020203" pitchFamily="18" charset="0"/>
              </a:rPr>
              <a:t>ppealing </a:t>
            </a:r>
            <a:r>
              <a:rPr lang="en-GB" dirty="0" smtClean="0">
                <a:latin typeface="Georgia Pro Black" panose="02040A02050405020203" pitchFamily="18" charset="0"/>
              </a:rPr>
              <a:t>out of </a:t>
            </a:r>
            <a:r>
              <a:rPr lang="en-GB" dirty="0" smtClean="0">
                <a:latin typeface="Georgia Pro Black" panose="02040A02050405020203" pitchFamily="18" charset="0"/>
              </a:rPr>
              <a:t>time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 smtClean="0">
                <a:latin typeface="Georgia Pro Black" panose="02040A02050405020203" pitchFamily="18" charset="0"/>
              </a:rPr>
              <a:t>Section 21 CAA- 30 days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 smtClean="0">
                <a:latin typeface="Georgia Pro Black" panose="02040A02050405020203" pitchFamily="18" charset="0"/>
              </a:rPr>
              <a:t>Section 21(3) CAA- extension of time</a:t>
            </a:r>
          </a:p>
          <a:p>
            <a:pPr marL="0" indent="0">
              <a:buNone/>
            </a:pPr>
            <a:r>
              <a:rPr lang="en-GB" dirty="0" smtClean="0">
                <a:latin typeface="Georgia Pro Black" panose="02040A02050405020203" pitchFamily="18" charset="0"/>
              </a:rPr>
              <a:t>  </a:t>
            </a:r>
            <a:endParaRPr lang="en-GB" dirty="0">
              <a:latin typeface="Georgia Pro Black" panose="02040A02050405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072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00307"/>
            <a:ext cx="10515600" cy="1325563"/>
          </a:xfrm>
        </p:spPr>
        <p:txBody>
          <a:bodyPr/>
          <a:lstStyle/>
          <a:p>
            <a:pPr algn="ctr"/>
            <a:r>
              <a:rPr lang="en-GB" dirty="0" smtClean="0">
                <a:latin typeface="Georgia Pro Black" panose="02040A02050405020203" pitchFamily="18" charset="0"/>
              </a:rPr>
              <a:t>Appeals from the Court of Appeal </a:t>
            </a:r>
            <a:endParaRPr lang="en-GB" dirty="0">
              <a:latin typeface="Georgia Pro Black" panose="02040A020504050202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67389"/>
            <a:ext cx="10515600" cy="4351338"/>
          </a:xfrm>
        </p:spPr>
        <p:txBody>
          <a:bodyPr/>
          <a:lstStyle/>
          <a:p>
            <a:pPr marL="571500" indent="-571500">
              <a:buAutoNum type="romanLcParenBoth"/>
            </a:pPr>
            <a:r>
              <a:rPr lang="en-GB" dirty="0" smtClean="0">
                <a:latin typeface="Georgia Pro Black" panose="02040A02050405020203" pitchFamily="18" charset="0"/>
              </a:rPr>
              <a:t>Leave to </a:t>
            </a:r>
            <a:r>
              <a:rPr lang="en-GB" dirty="0" smtClean="0">
                <a:latin typeface="Georgia Pro Black" panose="02040A02050405020203" pitchFamily="18" charset="0"/>
              </a:rPr>
              <a:t>appeal- Section 13(1) CAA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 err="1" smtClean="0">
                <a:latin typeface="Georgia Pro Black" panose="02040A02050405020203" pitchFamily="18" charset="0"/>
              </a:rPr>
              <a:t>Nosiku</a:t>
            </a:r>
            <a:r>
              <a:rPr lang="en-GB" dirty="0" smtClean="0">
                <a:latin typeface="Georgia Pro Black" panose="02040A02050405020203" pitchFamily="18" charset="0"/>
              </a:rPr>
              <a:t> Mubita and Another v. The People SCZ Appeals No. 140, 141/2021</a:t>
            </a:r>
          </a:p>
          <a:p>
            <a:pPr marL="457200" lvl="1" indent="0">
              <a:buNone/>
            </a:pPr>
            <a:endParaRPr lang="en-GB" dirty="0" smtClean="0">
              <a:latin typeface="Georgia Pro Black" panose="02040A02050405020203" pitchFamily="18" charset="0"/>
            </a:endParaRPr>
          </a:p>
          <a:p>
            <a:pPr marL="571500" indent="-571500">
              <a:buAutoNum type="romanLcParenBoth"/>
            </a:pPr>
            <a:r>
              <a:rPr lang="en-GB" dirty="0" smtClean="0">
                <a:latin typeface="Georgia Pro Black" panose="02040A02050405020203" pitchFamily="18" charset="0"/>
              </a:rPr>
              <a:t>Appealing out of time </a:t>
            </a:r>
            <a:endParaRPr lang="en-GB" dirty="0" smtClean="0">
              <a:latin typeface="Georgia Pro Black" panose="02040A020504050202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 smtClean="0">
                <a:latin typeface="Georgia Pro Black" panose="02040A02050405020203" pitchFamily="18" charset="0"/>
              </a:rPr>
              <a:t>Section 13(2) CAA- appeal within 14 days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 smtClean="0">
                <a:latin typeface="Georgia Pro Black" panose="02040A02050405020203" pitchFamily="18" charset="0"/>
              </a:rPr>
              <a:t>Section 21(3) CAA- can extend time</a:t>
            </a:r>
            <a:endParaRPr lang="en-GB" dirty="0">
              <a:latin typeface="Georgia Pro Black" panose="02040A02050405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59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>
                <a:latin typeface="Georgia Pro Black" panose="02040A02050405020203" pitchFamily="18" charset="0"/>
              </a:rPr>
              <a:t>Launching and presenting the appeal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1500" indent="-571500">
              <a:buAutoNum type="romanLcParenBoth"/>
            </a:pPr>
            <a:r>
              <a:rPr lang="en-GB" dirty="0" smtClean="0">
                <a:latin typeface="Georgia Pro Black" panose="02040A02050405020203" pitchFamily="18" charset="0"/>
              </a:rPr>
              <a:t>To appeal or not to appeal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dirty="0" smtClean="0">
                <a:latin typeface="Georgia Pro Black" panose="02040A02050405020203" pitchFamily="18" charset="0"/>
              </a:rPr>
              <a:t>To High Court and Court of </a:t>
            </a:r>
            <a:r>
              <a:rPr lang="en-GB" dirty="0" smtClean="0">
                <a:latin typeface="Georgia Pro Black" panose="02040A02050405020203" pitchFamily="18" charset="0"/>
              </a:rPr>
              <a:t>Appeal DPP can only appeal on point of law or where decision is in excess of jurisdiction- Section 321A(1)CPC and Section 14(4) CAA law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b="1" dirty="0" smtClean="0">
                <a:latin typeface="Georgia Pro Cond Black" panose="02040A06050405020203" pitchFamily="18" charset="0"/>
              </a:rPr>
              <a:t>leave to appeal to the Supreme Court  Section 13(3) CAA- </a:t>
            </a:r>
            <a:r>
              <a:rPr lang="en-US" b="1" dirty="0" err="1" smtClean="0">
                <a:latin typeface="Georgia Pro Cond Black" panose="02040A06050405020203" pitchFamily="18" charset="0"/>
              </a:rPr>
              <a:t>Savenda</a:t>
            </a:r>
            <a:r>
              <a:rPr lang="en-US" b="1" dirty="0" smtClean="0">
                <a:latin typeface="Georgia Pro Cond Black" panose="02040A06050405020203" pitchFamily="18" charset="0"/>
              </a:rPr>
              <a:t> </a:t>
            </a:r>
            <a:r>
              <a:rPr lang="en-US" b="1" dirty="0">
                <a:latin typeface="Georgia Pro Cond Black" panose="02040A06050405020203" pitchFamily="18" charset="0"/>
              </a:rPr>
              <a:t>Management Services Limited v. </a:t>
            </a:r>
            <a:r>
              <a:rPr lang="en-US" b="1" dirty="0" err="1">
                <a:latin typeface="Georgia Pro Cond Black" panose="02040A06050405020203" pitchFamily="18" charset="0"/>
              </a:rPr>
              <a:t>Stanbic</a:t>
            </a:r>
            <a:r>
              <a:rPr lang="en-US" b="1" dirty="0">
                <a:latin typeface="Georgia Pro Cond Black" panose="02040A06050405020203" pitchFamily="18" charset="0"/>
              </a:rPr>
              <a:t> Bank (Z) </a:t>
            </a:r>
            <a:r>
              <a:rPr lang="en-US" b="1" dirty="0" smtClean="0">
                <a:latin typeface="Georgia Pro Cond Black" panose="02040A06050405020203" pitchFamily="18" charset="0"/>
              </a:rPr>
              <a:t>Limited </a:t>
            </a:r>
            <a:r>
              <a:rPr lang="en-US" b="1" dirty="0">
                <a:latin typeface="Georgia Pro Cond Black" panose="02040A06050405020203" pitchFamily="18" charset="0"/>
              </a:rPr>
              <a:t>SCZ </a:t>
            </a:r>
            <a:r>
              <a:rPr lang="en-GB" b="1" dirty="0">
                <a:latin typeface="Georgia Pro Cond Black" panose="02040A06050405020203" pitchFamily="18" charset="0"/>
              </a:rPr>
              <a:t>Selected Judgment No. 10 of </a:t>
            </a:r>
            <a:r>
              <a:rPr lang="en-GB" b="1" dirty="0" smtClean="0">
                <a:latin typeface="Georgia Pro Cond Black" panose="02040A06050405020203" pitchFamily="18" charset="0"/>
              </a:rPr>
              <a:t>2018 and </a:t>
            </a:r>
            <a:r>
              <a:rPr lang="en-US" b="1" dirty="0" smtClean="0">
                <a:latin typeface="Georgia Pro Cond Black" panose="02040A06050405020203" pitchFamily="18" charset="0"/>
              </a:rPr>
              <a:t>Bidvest </a:t>
            </a:r>
            <a:r>
              <a:rPr lang="en-US" b="1" dirty="0">
                <a:latin typeface="Georgia Pro Cond Black" panose="02040A06050405020203" pitchFamily="18" charset="0"/>
              </a:rPr>
              <a:t>Food Zambia Ltd and Others v.  CAA Imports and </a:t>
            </a:r>
            <a:r>
              <a:rPr lang="en-US" b="1" dirty="0" smtClean="0">
                <a:latin typeface="Georgia Pro Cond Black" panose="02040A06050405020203" pitchFamily="18" charset="0"/>
              </a:rPr>
              <a:t>Exports, </a:t>
            </a:r>
            <a:r>
              <a:rPr lang="en-GB" b="1" dirty="0" smtClean="0">
                <a:latin typeface="Georgia Pro Cond Black" panose="02040A06050405020203" pitchFamily="18" charset="0"/>
              </a:rPr>
              <a:t>SCZ </a:t>
            </a:r>
            <a:r>
              <a:rPr lang="en-GB" b="1" dirty="0">
                <a:latin typeface="Georgia Pro Cond Black" panose="02040A06050405020203" pitchFamily="18" charset="0"/>
              </a:rPr>
              <a:t>Appeal No. 56 of </a:t>
            </a:r>
            <a:r>
              <a:rPr lang="en-GB" b="1" dirty="0" smtClean="0">
                <a:latin typeface="Georgia Pro Cond Black" panose="02040A06050405020203" pitchFamily="18" charset="0"/>
              </a:rPr>
              <a:t>2020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3600" dirty="0">
                <a:latin typeface="Georgia Pro Black" panose="02040A02050405020203" pitchFamily="18" charset="0"/>
              </a:rPr>
              <a:t> </a:t>
            </a:r>
            <a:r>
              <a:rPr lang="en-GB" sz="2200" dirty="0">
                <a:latin typeface="Georgia Pro Black" panose="02040A02050405020203" pitchFamily="18" charset="0"/>
              </a:rPr>
              <a:t>appeal against a sentence- </a:t>
            </a:r>
            <a:r>
              <a:rPr lang="en-GB" sz="2200" b="1" dirty="0">
                <a:latin typeface="Georgia Pro Cond Black" panose="02040A06050405020203" pitchFamily="18" charset="0"/>
              </a:rPr>
              <a:t>Jutronich, Shuts and Lukin v The People [1965] Z.R. 2 and Section 16(5) CPC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2200" b="1" dirty="0">
                <a:latin typeface="Georgia Pro Cond Black" panose="02040A06050405020203" pitchFamily="18" charset="0"/>
              </a:rPr>
              <a:t>Grounds of appeal – High Court form 33 of CPC, in Court of Appeal Order 10 rule 2(1) notice must contain grounds of appeal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GB" sz="3600" dirty="0">
              <a:latin typeface="Georgia Pro Cond Black" panose="02040A06050405020203" pitchFamily="18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endParaRPr lang="en-GB" dirty="0" smtClean="0">
              <a:latin typeface="Georgia Pro Cond Black" panose="02040A06050405020203" pitchFamily="18" charset="0"/>
            </a:endParaRPr>
          </a:p>
          <a:p>
            <a:pPr marL="0" indent="0">
              <a:buNone/>
            </a:pPr>
            <a:endParaRPr lang="en-GB" dirty="0" smtClean="0">
              <a:latin typeface="Georgia Pro Black" panose="02040A02050405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339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253836" y="3114099"/>
            <a:ext cx="10515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AutoNum type="romanLcParenBoth" startAt="2"/>
            </a:pPr>
            <a:r>
              <a:rPr lang="en-GB" sz="2000" dirty="0" smtClean="0">
                <a:latin typeface="Georgia Pro Black" panose="02040A02050405020203" pitchFamily="18" charset="0"/>
              </a:rPr>
              <a:t>Approach when presenting appeal</a:t>
            </a:r>
          </a:p>
          <a:p>
            <a:pPr marL="857250" lvl="1" indent="-400050">
              <a:buFont typeface="Wingdings" panose="05000000000000000000" pitchFamily="2" charset="2"/>
              <a:buChar char="§"/>
            </a:pPr>
            <a:r>
              <a:rPr lang="en-GB" sz="2000" dirty="0" smtClean="0">
                <a:latin typeface="Georgia Pro Black" panose="02040A02050405020203" pitchFamily="18" charset="0"/>
              </a:rPr>
              <a:t> Heads </a:t>
            </a:r>
            <a:r>
              <a:rPr lang="en-GB" sz="2000" dirty="0">
                <a:latin typeface="Georgia Pro Black" panose="02040A02050405020203" pitchFamily="18" charset="0"/>
              </a:rPr>
              <a:t>of arguments/skeleton </a:t>
            </a:r>
            <a:r>
              <a:rPr lang="en-GB" sz="2000" dirty="0" smtClean="0">
                <a:latin typeface="Georgia Pro Black" panose="02040A02050405020203" pitchFamily="18" charset="0"/>
              </a:rPr>
              <a:t>arguments – Order 10 rule 10 CAR and  Diego </a:t>
            </a:r>
            <a:r>
              <a:rPr lang="en-GB" sz="2000" dirty="0" err="1" smtClean="0">
                <a:latin typeface="Georgia Pro Black" panose="02040A02050405020203" pitchFamily="18" charset="0"/>
              </a:rPr>
              <a:t>Casilli</a:t>
            </a:r>
            <a:r>
              <a:rPr lang="en-GB" sz="2000" dirty="0" smtClean="0">
                <a:latin typeface="Georgia Pro Black" panose="02040A02050405020203" pitchFamily="18" charset="0"/>
              </a:rPr>
              <a:t> v. Access Bank Zambia Limited CAZ Judgment 259/2022</a:t>
            </a:r>
          </a:p>
          <a:p>
            <a:pPr marL="857250" lvl="1" indent="-400050">
              <a:buFont typeface="Wingdings" panose="05000000000000000000" pitchFamily="2" charset="2"/>
              <a:buChar char="§"/>
            </a:pPr>
            <a:r>
              <a:rPr lang="en-GB" sz="2000" dirty="0" smtClean="0">
                <a:latin typeface="Georgia Pro Black" panose="02040A02050405020203" pitchFamily="18" charset="0"/>
              </a:rPr>
              <a:t>  Oral </a:t>
            </a:r>
            <a:r>
              <a:rPr lang="en-GB" sz="2000" dirty="0">
                <a:latin typeface="Georgia Pro Black" panose="02040A02050405020203" pitchFamily="18" charset="0"/>
              </a:rPr>
              <a:t>arguments during </a:t>
            </a:r>
            <a:r>
              <a:rPr lang="en-GB" sz="2000" dirty="0" smtClean="0">
                <a:latin typeface="Georgia Pro Black" panose="02040A02050405020203" pitchFamily="18" charset="0"/>
              </a:rPr>
              <a:t>hearing</a:t>
            </a:r>
          </a:p>
          <a:p>
            <a:pPr marL="857250" lvl="1" indent="-400050">
              <a:buFont typeface="Wingdings" panose="05000000000000000000" pitchFamily="2" charset="2"/>
              <a:buChar char="§"/>
            </a:pPr>
            <a:r>
              <a:rPr lang="en-GB" sz="2000" dirty="0" smtClean="0">
                <a:latin typeface="Georgia Pro Black" panose="02040A02050405020203" pitchFamily="18" charset="0"/>
              </a:rPr>
              <a:t>Responding to appeals and cross appeals</a:t>
            </a:r>
            <a:endParaRPr lang="en-GB" sz="2000" dirty="0">
              <a:latin typeface="Georgia Pro Black" panose="02040A02050405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346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348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Georgia Pro Black</vt:lpstr>
      <vt:lpstr>Georgia Pro Cond Black</vt:lpstr>
      <vt:lpstr>Wingdings</vt:lpstr>
      <vt:lpstr>Office Theme</vt:lpstr>
      <vt:lpstr>Perspectives from the Appellate Courts on Case Management and Presentation </vt:lpstr>
      <vt:lpstr>PowerPoint Presentation</vt:lpstr>
      <vt:lpstr> Appeals  from the Subordinate Court</vt:lpstr>
      <vt:lpstr>Appeals from the High Court</vt:lpstr>
      <vt:lpstr>Appeals from the Court of Appeal </vt:lpstr>
      <vt:lpstr>Launching and presenting the appeal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Perspectives from the Appellate Courts on Case Management and Presentation</dc:title>
  <dc:creator>MCHENGA</dc:creator>
  <cp:lastModifiedBy>MCHENGA</cp:lastModifiedBy>
  <cp:revision>19</cp:revision>
  <dcterms:created xsi:type="dcterms:W3CDTF">2024-09-14T17:05:21Z</dcterms:created>
  <dcterms:modified xsi:type="dcterms:W3CDTF">2024-09-18T06:57:45Z</dcterms:modified>
</cp:coreProperties>
</file>