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2" r:id="rId7"/>
    <p:sldId id="261" r:id="rId8"/>
    <p:sldId id="262" r:id="rId9"/>
    <p:sldId id="264" r:id="rId10"/>
    <p:sldId id="265" r:id="rId11"/>
    <p:sldId id="266" r:id="rId12"/>
    <p:sldId id="267" r:id="rId13"/>
    <p:sldId id="268" r:id="rId14"/>
    <p:sldId id="274" r:id="rId15"/>
    <p:sldId id="275" r:id="rId16"/>
    <p:sldId id="273" r:id="rId17"/>
    <p:sldId id="276" r:id="rId18"/>
    <p:sldId id="277"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9" autoAdjust="0"/>
    <p:restoredTop sz="94660"/>
  </p:normalViewPr>
  <p:slideViewPr>
    <p:cSldViewPr snapToGrid="0">
      <p:cViewPr varScale="1">
        <p:scale>
          <a:sx n="57" d="100"/>
          <a:sy n="57" d="100"/>
        </p:scale>
        <p:origin x="5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9/24/2024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47F2D-E56E-4924-A1AC-D9ECCBE1D7A1}"/>
              </a:ext>
            </a:extLst>
          </p:cNvPr>
          <p:cNvSpPr>
            <a:spLocks noGrp="1"/>
          </p:cNvSpPr>
          <p:nvPr>
            <p:ph type="ctrTitle"/>
          </p:nvPr>
        </p:nvSpPr>
        <p:spPr/>
        <p:txBody>
          <a:bodyPr>
            <a:normAutofit/>
          </a:bodyPr>
          <a:lstStyle/>
          <a:p>
            <a:pPr algn="l"/>
            <a:r>
              <a:rPr lang="en-US" sz="4000" b="1" dirty="0">
                <a:latin typeface="Bookman Old Style" panose="02050604050505020204" pitchFamily="18" charset="0"/>
              </a:rPr>
              <a:t/>
            </a:r>
            <a:br>
              <a:rPr lang="en-US" sz="4000" b="1" dirty="0">
                <a:latin typeface="Bookman Old Style" panose="02050604050505020204" pitchFamily="18" charset="0"/>
              </a:rPr>
            </a:br>
            <a:r>
              <a:rPr lang="en-US" sz="4000" b="1" dirty="0">
                <a:latin typeface="Bookman Old Style" panose="02050604050505020204" pitchFamily="18" charset="0"/>
              </a:rPr>
              <a:t/>
            </a:r>
            <a:br>
              <a:rPr lang="en-US" sz="4000" b="1" dirty="0">
                <a:latin typeface="Bookman Old Style" panose="02050604050505020204" pitchFamily="18" charset="0"/>
              </a:rPr>
            </a:br>
            <a:r>
              <a:rPr lang="en-US" sz="4000" b="1" dirty="0">
                <a:latin typeface="Bookman Old Style" panose="02050604050505020204" pitchFamily="18" charset="0"/>
              </a:rPr>
              <a:t/>
            </a:r>
            <a:br>
              <a:rPr lang="en-US" sz="4000" b="1" dirty="0">
                <a:latin typeface="Bookman Old Style" panose="02050604050505020204" pitchFamily="18" charset="0"/>
              </a:rPr>
            </a:br>
            <a:endParaRPr lang="en-US" sz="4000" b="1" dirty="0">
              <a:latin typeface="Bookman Old Style" panose="02050604050505020204" pitchFamily="18" charset="0"/>
            </a:endParaRPr>
          </a:p>
        </p:txBody>
      </p:sp>
      <p:sp>
        <p:nvSpPr>
          <p:cNvPr id="3" name="Subtitle 2">
            <a:extLst>
              <a:ext uri="{FF2B5EF4-FFF2-40B4-BE49-F238E27FC236}">
                <a16:creationId xmlns:a16="http://schemas.microsoft.com/office/drawing/2014/main" xmlns="" id="{1D96954F-28D3-417E-935D-4E2DE954206E}"/>
              </a:ext>
            </a:extLst>
          </p:cNvPr>
          <p:cNvSpPr>
            <a:spLocks noGrp="1"/>
          </p:cNvSpPr>
          <p:nvPr>
            <p:ph type="subTitle" idx="1"/>
          </p:nvPr>
        </p:nvSpPr>
        <p:spPr>
          <a:xfrm>
            <a:off x="2726267" y="1193800"/>
            <a:ext cx="8776755" cy="5511800"/>
          </a:xfrm>
        </p:spPr>
        <p:txBody>
          <a:bodyPr>
            <a:normAutofit fontScale="70000" lnSpcReduction="20000"/>
          </a:bodyPr>
          <a:lstStyle/>
          <a:p>
            <a:pPr algn="ctr">
              <a:lnSpc>
                <a:spcPct val="120000"/>
              </a:lnSpc>
            </a:pPr>
            <a:r>
              <a:rPr lang="en-US" sz="4000" b="1" dirty="0">
                <a:latin typeface="Bookman Old Style" panose="02050604050505020204" pitchFamily="18" charset="0"/>
              </a:rPr>
              <a:t>THE ROLE OF NETWORKS IN FACILITATING INTERNATIONAL COOPERATION IN CRIMINAL MATTERS: MUTUAL LEGAL ASSISTANCE</a:t>
            </a:r>
          </a:p>
          <a:p>
            <a:pPr algn="ctr"/>
            <a:endParaRPr lang="en-US" sz="4000" b="1" dirty="0">
              <a:latin typeface="Bookman Old Style" panose="02050604050505020204" pitchFamily="18" charset="0"/>
            </a:endParaRPr>
          </a:p>
          <a:p>
            <a:pPr algn="ctr"/>
            <a:r>
              <a:rPr lang="en-US" sz="3200" b="1" dirty="0">
                <a:latin typeface="Bookman Old Style" panose="02050604050505020204" pitchFamily="18" charset="0"/>
              </a:rPr>
              <a:t>By</a:t>
            </a:r>
          </a:p>
          <a:p>
            <a:pPr algn="ctr"/>
            <a:r>
              <a:rPr lang="en-US" sz="3200" b="1" dirty="0">
                <a:latin typeface="Bookman Old Style" panose="02050604050505020204" pitchFamily="18" charset="0"/>
              </a:rPr>
              <a:t>Sambwa Simbyakula-Chilembo</a:t>
            </a:r>
          </a:p>
          <a:p>
            <a:pPr algn="ctr"/>
            <a:r>
              <a:rPr lang="en-US" sz="3200" b="1" dirty="0">
                <a:latin typeface="Bookman Old Style" panose="02050604050505020204" pitchFamily="18" charset="0"/>
              </a:rPr>
              <a:t>Acting Assistant Director, International Law and Agreements Department</a:t>
            </a:r>
          </a:p>
          <a:p>
            <a:pPr algn="ctr"/>
            <a:r>
              <a:rPr lang="en-US" sz="3200" b="1" dirty="0">
                <a:latin typeface="Bookman Old Style" panose="02050604050505020204" pitchFamily="18" charset="0"/>
              </a:rPr>
              <a:t>Ministry of Justice</a:t>
            </a:r>
          </a:p>
          <a:p>
            <a:pPr algn="ctr"/>
            <a:endParaRPr lang="en-US" sz="2800" b="1" dirty="0">
              <a:latin typeface="Bookman Old Style" panose="02050604050505020204" pitchFamily="18" charset="0"/>
            </a:endParaRPr>
          </a:p>
          <a:p>
            <a:pPr algn="ctr"/>
            <a:r>
              <a:rPr lang="en-US" sz="2800" b="1" dirty="0">
                <a:latin typeface="Bookman Old Style" panose="02050604050505020204" pitchFamily="18" charset="0"/>
              </a:rPr>
              <a:t>Kenneth Kaunda Conference Centre</a:t>
            </a:r>
          </a:p>
          <a:p>
            <a:pPr algn="ctr"/>
            <a:r>
              <a:rPr lang="en-US" sz="2800" b="1" dirty="0">
                <a:latin typeface="Bookman Old Style" panose="02050604050505020204" pitchFamily="18" charset="0"/>
              </a:rPr>
              <a:t>16</a:t>
            </a:r>
            <a:r>
              <a:rPr lang="en-US" sz="2800" b="1" baseline="30000" dirty="0">
                <a:latin typeface="Bookman Old Style" panose="02050604050505020204" pitchFamily="18" charset="0"/>
              </a:rPr>
              <a:t>th</a:t>
            </a:r>
            <a:r>
              <a:rPr lang="en-US" sz="2800" b="1" dirty="0">
                <a:latin typeface="Bookman Old Style" panose="02050604050505020204" pitchFamily="18" charset="0"/>
              </a:rPr>
              <a:t> September, 2024</a:t>
            </a:r>
          </a:p>
          <a:p>
            <a:pPr algn="ctr"/>
            <a:endParaRPr lang="en-US" sz="2800" b="1" dirty="0">
              <a:latin typeface="Bookman Old Style" panose="02050604050505020204" pitchFamily="18" charset="0"/>
            </a:endParaRPr>
          </a:p>
          <a:p>
            <a:pPr algn="ctr"/>
            <a:endParaRPr lang="en-US" sz="2800" b="1" dirty="0">
              <a:latin typeface="Bookman Old Style" panose="02050604050505020204" pitchFamily="18" charset="0"/>
            </a:endParaRPr>
          </a:p>
          <a:p>
            <a:pPr algn="ctr"/>
            <a:endParaRPr lang="en-US" sz="3200" b="1" dirty="0">
              <a:latin typeface="Bookman Old Style" panose="02050604050505020204" pitchFamily="18" charset="0"/>
            </a:endParaRPr>
          </a:p>
          <a:p>
            <a:pPr algn="ctr"/>
            <a:endParaRPr lang="en-US" sz="4000" b="1" dirty="0">
              <a:latin typeface="Bookman Old Style" panose="02050604050505020204" pitchFamily="18" charset="0"/>
            </a:endParaRPr>
          </a:p>
          <a:p>
            <a:pPr algn="ctr"/>
            <a:endParaRPr lang="en-US" sz="4000" b="1" dirty="0">
              <a:latin typeface="Bookman Old Style" panose="02050604050505020204" pitchFamily="18" charset="0"/>
            </a:endParaRPr>
          </a:p>
        </p:txBody>
      </p:sp>
      <p:pic>
        <p:nvPicPr>
          <p:cNvPr id="5" name="Picture 4">
            <a:extLst>
              <a:ext uri="{FF2B5EF4-FFF2-40B4-BE49-F238E27FC236}">
                <a16:creationId xmlns:a16="http://schemas.microsoft.com/office/drawing/2014/main" xmlns="" id="{FD58AC05-001A-4D1D-9353-5706474F2C5F}"/>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8709"/>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55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DCC4D7-556E-4718-9EAA-B1400EE891E2}"/>
              </a:ext>
            </a:extLst>
          </p:cNvPr>
          <p:cNvSpPr>
            <a:spLocks noGrp="1"/>
          </p:cNvSpPr>
          <p:nvPr>
            <p:ph type="title"/>
          </p:nvPr>
        </p:nvSpPr>
        <p:spPr/>
        <p:txBody>
          <a:bodyPr/>
          <a:lstStyle/>
          <a:p>
            <a:r>
              <a:rPr lang="en-US" b="1" dirty="0">
                <a:latin typeface="Bookman Old Style" panose="02050604050505020204" pitchFamily="18" charset="0"/>
              </a:rPr>
              <a:t>Procedures Cont’d…</a:t>
            </a:r>
            <a:endParaRPr lang="en-US" dirty="0"/>
          </a:p>
        </p:txBody>
      </p:sp>
      <p:sp>
        <p:nvSpPr>
          <p:cNvPr id="3" name="Content Placeholder 2">
            <a:extLst>
              <a:ext uri="{FF2B5EF4-FFF2-40B4-BE49-F238E27FC236}">
                <a16:creationId xmlns:a16="http://schemas.microsoft.com/office/drawing/2014/main" xmlns="" id="{536A71AA-10A8-4B69-A85C-35867ACD7854}"/>
              </a:ext>
            </a:extLst>
          </p:cNvPr>
          <p:cNvSpPr>
            <a:spLocks noGrp="1"/>
          </p:cNvSpPr>
          <p:nvPr>
            <p:ph idx="1"/>
          </p:nvPr>
        </p:nvSpPr>
        <p:spPr/>
        <p:txBody>
          <a:bodyPr>
            <a:normAutofit fontScale="85000" lnSpcReduction="20000"/>
          </a:bodyPr>
          <a:lstStyle/>
          <a:p>
            <a:pPr algn="just"/>
            <a:r>
              <a:rPr lang="en-US" dirty="0">
                <a:latin typeface="Bookman Old Style" panose="02050604050505020204" pitchFamily="18" charset="0"/>
              </a:rPr>
              <a:t>Failure to comply with this subsection shall not be a ground for refusing the request.</a:t>
            </a:r>
          </a:p>
          <a:p>
            <a:pPr algn="just"/>
            <a:r>
              <a:rPr lang="en-US" dirty="0">
                <a:latin typeface="Bookman Old Style" panose="02050604050505020204" pitchFamily="18" charset="0"/>
              </a:rPr>
              <a:t>Section 11(1) of the MLA Act makes provision for the circumstances under which a request for MLA may be refused. </a:t>
            </a:r>
          </a:p>
          <a:p>
            <a:pPr marL="0" indent="0" algn="just">
              <a:buNone/>
            </a:pPr>
            <a:r>
              <a:rPr lang="en-US" dirty="0">
                <a:latin typeface="Bookman Old Style" panose="02050604050505020204" pitchFamily="18" charset="0"/>
              </a:rPr>
              <a:t>	</a:t>
            </a:r>
            <a:r>
              <a:rPr lang="en-US" i="1" dirty="0">
                <a:latin typeface="Bookman Old Style" panose="02050604050505020204" pitchFamily="18" charset="0"/>
              </a:rPr>
              <a:t>A request by a foreign state for assistance under this Act shall be refused if, 	in the opinion of the Attorney-General-</a:t>
            </a:r>
          </a:p>
          <a:p>
            <a:pPr marL="0" indent="0" algn="just">
              <a:buNone/>
            </a:pPr>
            <a:r>
              <a:rPr lang="en-US" dirty="0">
                <a:latin typeface="Bookman Old Style" panose="02050604050505020204" pitchFamily="18" charset="0"/>
              </a:rPr>
              <a:t>	</a:t>
            </a:r>
            <a:r>
              <a:rPr lang="en-US" b="1" i="1" dirty="0">
                <a:latin typeface="Bookman Old Style" panose="02050604050505020204" pitchFamily="18" charset="0"/>
              </a:rPr>
              <a:t>(a) the request relates to the prosecution or punishment of a 	person 	for an offence that is, or is by reason of the circumstances in 	which 	it is alleged to have been committed 	or was committed, an 	offence of a political character;</a:t>
            </a:r>
          </a:p>
        </p:txBody>
      </p:sp>
      <p:pic>
        <p:nvPicPr>
          <p:cNvPr id="4" name="Picture 3">
            <a:extLst>
              <a:ext uri="{FF2B5EF4-FFF2-40B4-BE49-F238E27FC236}">
                <a16:creationId xmlns:a16="http://schemas.microsoft.com/office/drawing/2014/main" xmlns="" id="{A6700C81-870C-4B38-B660-3B87FBCBBA1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592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338A58-2008-47F8-BCF4-5B5C2B419A7D}"/>
              </a:ext>
            </a:extLst>
          </p:cNvPr>
          <p:cNvSpPr>
            <a:spLocks noGrp="1"/>
          </p:cNvSpPr>
          <p:nvPr>
            <p:ph type="title"/>
          </p:nvPr>
        </p:nvSpPr>
        <p:spPr/>
        <p:txBody>
          <a:bodyPr/>
          <a:lstStyle/>
          <a:p>
            <a:r>
              <a:rPr lang="en-US" b="1" dirty="0">
                <a:latin typeface="Bookman Old Style" panose="02050604050505020204" pitchFamily="18" charset="0"/>
              </a:rPr>
              <a:t>Procedures Cont’d…</a:t>
            </a:r>
            <a:endParaRPr lang="en-US" dirty="0"/>
          </a:p>
        </p:txBody>
      </p:sp>
      <p:sp>
        <p:nvSpPr>
          <p:cNvPr id="3" name="Content Placeholder 2">
            <a:extLst>
              <a:ext uri="{FF2B5EF4-FFF2-40B4-BE49-F238E27FC236}">
                <a16:creationId xmlns:a16="http://schemas.microsoft.com/office/drawing/2014/main" xmlns="" id="{1C332DAC-16C0-467B-9ACB-C6F514995DC4}"/>
              </a:ext>
            </a:extLst>
          </p:cNvPr>
          <p:cNvSpPr>
            <a:spLocks noGrp="1"/>
          </p:cNvSpPr>
          <p:nvPr>
            <p:ph idx="1"/>
          </p:nvPr>
        </p:nvSpPr>
        <p:spPr>
          <a:xfrm>
            <a:off x="1484310" y="1925053"/>
            <a:ext cx="10018713" cy="4685297"/>
          </a:xfrm>
        </p:spPr>
        <p:txBody>
          <a:bodyPr>
            <a:normAutofit/>
          </a:bodyPr>
          <a:lstStyle/>
          <a:p>
            <a:endParaRPr lang="en-US" dirty="0"/>
          </a:p>
          <a:p>
            <a:pPr marL="0" indent="0">
              <a:buNone/>
            </a:pPr>
            <a:r>
              <a:rPr lang="en-US" b="1" dirty="0"/>
              <a:t>What happens once a request for MLA has been successfully received?</a:t>
            </a:r>
          </a:p>
          <a:p>
            <a:pPr marL="0" indent="0">
              <a:buNone/>
            </a:pPr>
            <a:r>
              <a:rPr lang="en-US" b="1" dirty="0"/>
              <a:t>	</a:t>
            </a:r>
            <a:r>
              <a:rPr lang="en-US" b="1" i="1" dirty="0"/>
              <a:t>12. </a:t>
            </a:r>
            <a:r>
              <a:rPr lang="en-US" i="1" dirty="0"/>
              <a:t>(1) Where the Attorney-General approves a request of a foreign state to 	enforce the payment of a fine imposed by a court of criminal jurisdiction of 	the foreign state, the High Court shall have jurisdiction to enforce the 	payment of the fine.</a:t>
            </a:r>
          </a:p>
          <a:p>
            <a:pPr marL="0" indent="0">
              <a:buNone/>
            </a:pPr>
            <a:r>
              <a:rPr lang="en-US" i="1" dirty="0"/>
              <a:t>	      (2) The fine shall be recoverable in civil proceedings instituted by the 	foreign state as if the fine had been imposed by the High Court.</a:t>
            </a:r>
          </a:p>
          <a:p>
            <a:pPr marL="0" indent="0">
              <a:buNone/>
            </a:pPr>
            <a:r>
              <a:rPr lang="en-US" i="1" dirty="0"/>
              <a:t>	(3) No proceedings under subsection (2) shall be more than five years after 	the fine was imposed.</a:t>
            </a:r>
          </a:p>
          <a:p>
            <a:endParaRPr lang="en-US" dirty="0"/>
          </a:p>
        </p:txBody>
      </p:sp>
      <p:pic>
        <p:nvPicPr>
          <p:cNvPr id="4" name="Picture 3">
            <a:extLst>
              <a:ext uri="{FF2B5EF4-FFF2-40B4-BE49-F238E27FC236}">
                <a16:creationId xmlns:a16="http://schemas.microsoft.com/office/drawing/2014/main" xmlns="" id="{E11FF50E-10C6-40B5-A928-0A4AB7733F3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184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0F51E2-C724-464B-9F27-3DD5B669A73C}"/>
              </a:ext>
            </a:extLst>
          </p:cNvPr>
          <p:cNvSpPr>
            <a:spLocks noGrp="1"/>
          </p:cNvSpPr>
          <p:nvPr>
            <p:ph type="title"/>
          </p:nvPr>
        </p:nvSpPr>
        <p:spPr/>
        <p:txBody>
          <a:bodyPr/>
          <a:lstStyle/>
          <a:p>
            <a:r>
              <a:rPr lang="en-US" b="1" dirty="0">
                <a:latin typeface="Bookman Old Style" panose="02050604050505020204" pitchFamily="18" charset="0"/>
              </a:rPr>
              <a:t>Procedures Cont’d…</a:t>
            </a:r>
            <a:endParaRPr lang="en-US" dirty="0"/>
          </a:p>
        </p:txBody>
      </p:sp>
      <p:sp>
        <p:nvSpPr>
          <p:cNvPr id="3" name="Content Placeholder 2">
            <a:extLst>
              <a:ext uri="{FF2B5EF4-FFF2-40B4-BE49-F238E27FC236}">
                <a16:creationId xmlns:a16="http://schemas.microsoft.com/office/drawing/2014/main" xmlns="" id="{2BCDF5BD-1AFF-47AA-AB31-877081594C92}"/>
              </a:ext>
            </a:extLst>
          </p:cNvPr>
          <p:cNvSpPr>
            <a:spLocks noGrp="1"/>
          </p:cNvSpPr>
          <p:nvPr>
            <p:ph idx="1"/>
          </p:nvPr>
        </p:nvSpPr>
        <p:spPr/>
        <p:txBody>
          <a:bodyPr>
            <a:normAutofit lnSpcReduction="10000"/>
          </a:bodyPr>
          <a:lstStyle/>
          <a:p>
            <a:pPr marL="0" indent="0">
              <a:buNone/>
            </a:pPr>
            <a:r>
              <a:rPr lang="en-US" b="1" dirty="0"/>
              <a:t>	</a:t>
            </a:r>
            <a:r>
              <a:rPr lang="en-US" b="1" i="1" dirty="0"/>
              <a:t>13. </a:t>
            </a:r>
            <a:r>
              <a:rPr lang="en-US" i="1" dirty="0"/>
              <a:t>(1) The Criminal Procedure Code shall apply, with the necessary 	modifications, in respect of a search or a seizure under this Act, except 	where that Act is inconsistent with this Act.</a:t>
            </a:r>
          </a:p>
          <a:p>
            <a:pPr marL="0" indent="0">
              <a:buNone/>
            </a:pPr>
            <a:r>
              <a:rPr lang="en-US" i="1" dirty="0"/>
              <a:t>	       (2) Where the Attorney-General approves a request of a foreign state to 	have a search or a seizure carried out in Zambia regarding an offence with 	respect to which the foreign state has jurisdiction, the Attorney-General 	shall authorise a police officer in writing, to apply ex parte for a search 	warrant to a magistrate.</a:t>
            </a:r>
          </a:p>
        </p:txBody>
      </p:sp>
      <p:pic>
        <p:nvPicPr>
          <p:cNvPr id="4" name="Picture 3">
            <a:extLst>
              <a:ext uri="{FF2B5EF4-FFF2-40B4-BE49-F238E27FC236}">
                <a16:creationId xmlns:a16="http://schemas.microsoft.com/office/drawing/2014/main" xmlns="" id="{0AA0963A-7746-4C3E-BF6C-950C540AB4D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6494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A860F0-26B8-4C3A-B6BD-9A948DE02B19}"/>
              </a:ext>
            </a:extLst>
          </p:cNvPr>
          <p:cNvSpPr>
            <a:spLocks noGrp="1"/>
          </p:cNvSpPr>
          <p:nvPr>
            <p:ph type="title"/>
          </p:nvPr>
        </p:nvSpPr>
        <p:spPr/>
        <p:txBody>
          <a:bodyPr/>
          <a:lstStyle/>
          <a:p>
            <a:r>
              <a:rPr lang="en-US" b="1" dirty="0">
                <a:latin typeface="Bookman Old Style" panose="02050604050505020204" pitchFamily="18" charset="0"/>
              </a:rPr>
              <a:t>Challenges</a:t>
            </a:r>
          </a:p>
        </p:txBody>
      </p:sp>
      <p:sp>
        <p:nvSpPr>
          <p:cNvPr id="3" name="Content Placeholder 2">
            <a:extLst>
              <a:ext uri="{FF2B5EF4-FFF2-40B4-BE49-F238E27FC236}">
                <a16:creationId xmlns:a16="http://schemas.microsoft.com/office/drawing/2014/main" xmlns="" id="{2E2B89F6-C56F-4EDF-BC2F-F44369963302}"/>
              </a:ext>
            </a:extLst>
          </p:cNvPr>
          <p:cNvSpPr>
            <a:spLocks noGrp="1"/>
          </p:cNvSpPr>
          <p:nvPr>
            <p:ph idx="1"/>
          </p:nvPr>
        </p:nvSpPr>
        <p:spPr>
          <a:xfrm>
            <a:off x="1484310" y="1925053"/>
            <a:ext cx="10018713" cy="4685297"/>
          </a:xfrm>
        </p:spPr>
        <p:txBody>
          <a:bodyPr>
            <a:normAutofit/>
          </a:bodyPr>
          <a:lstStyle/>
          <a:p>
            <a:endParaRPr lang="en-US" dirty="0"/>
          </a:p>
          <a:p>
            <a:pPr algn="just"/>
            <a:r>
              <a:rPr lang="en-US" b="1" dirty="0">
                <a:latin typeface="Bookman Old Style" panose="02050604050505020204" pitchFamily="18" charset="0"/>
              </a:rPr>
              <a:t>Most common (legal and practical) obstacles encountered by national authorities in facilitating MLA requests.</a:t>
            </a:r>
            <a:endParaRPr lang="en-US" dirty="0">
              <a:latin typeface="Bookman Old Style" panose="02050604050505020204" pitchFamily="18" charset="0"/>
            </a:endParaRPr>
          </a:p>
          <a:p>
            <a:pPr marL="0" indent="0" algn="just">
              <a:buNone/>
            </a:pPr>
            <a:r>
              <a:rPr lang="en-US" dirty="0">
                <a:latin typeface="Bookman Old Style" panose="02050604050505020204" pitchFamily="18" charset="0"/>
              </a:rPr>
              <a:t>	•	Insufficient information due to failure to submit required 		supporting documents.</a:t>
            </a:r>
          </a:p>
          <a:p>
            <a:pPr marL="0" indent="0" algn="just">
              <a:buNone/>
            </a:pPr>
            <a:r>
              <a:rPr lang="en-US" dirty="0">
                <a:latin typeface="Bookman Old Style" panose="02050604050505020204" pitchFamily="18" charset="0"/>
              </a:rPr>
              <a:t>	•	Differences in legal regimes, e.g between States in their 	domestic legislation and practice in executing requests.</a:t>
            </a:r>
          </a:p>
          <a:p>
            <a:pPr marL="0" indent="0" algn="just">
              <a:buNone/>
            </a:pPr>
            <a:r>
              <a:rPr lang="en-US" dirty="0">
                <a:latin typeface="Bookman Old Style" panose="02050604050505020204" pitchFamily="18" charset="0"/>
              </a:rPr>
              <a:t>	•	Bureaucracy in the processes which leads to a very long 	turn around time.</a:t>
            </a:r>
          </a:p>
          <a:p>
            <a:endParaRPr lang="en-US" dirty="0"/>
          </a:p>
        </p:txBody>
      </p:sp>
      <p:pic>
        <p:nvPicPr>
          <p:cNvPr id="4" name="Picture 3">
            <a:extLst>
              <a:ext uri="{FF2B5EF4-FFF2-40B4-BE49-F238E27FC236}">
                <a16:creationId xmlns:a16="http://schemas.microsoft.com/office/drawing/2014/main" xmlns="" id="{90D0894E-63C2-425F-972D-C957B47B11BF}"/>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56359"/>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6402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7702E2-97B1-A1DC-8585-7AE0226C2419}"/>
              </a:ext>
            </a:extLst>
          </p:cNvPr>
          <p:cNvSpPr>
            <a:spLocks noGrp="1"/>
          </p:cNvSpPr>
          <p:nvPr>
            <p:ph type="title"/>
          </p:nvPr>
        </p:nvSpPr>
        <p:spPr>
          <a:xfrm>
            <a:off x="1484311" y="685801"/>
            <a:ext cx="10018713" cy="1371600"/>
          </a:xfrm>
        </p:spPr>
        <p:txBody>
          <a:bodyPr>
            <a:normAutofit fontScale="90000"/>
          </a:bodyPr>
          <a:lstStyle/>
          <a:p>
            <a:r>
              <a:rPr lang="en-ZM" b="1" dirty="0">
                <a:latin typeface="Bookman Old Style" panose="02050604050505020204" pitchFamily="18" charset="0"/>
              </a:rPr>
              <a:t>Best Practice recommendations for facilitating international cooperation in mutual legal assistance in criminal matters</a:t>
            </a:r>
            <a:endParaRPr lang="en-ZM" dirty="0"/>
          </a:p>
        </p:txBody>
      </p:sp>
      <p:sp>
        <p:nvSpPr>
          <p:cNvPr id="3" name="Content Placeholder 2">
            <a:extLst>
              <a:ext uri="{FF2B5EF4-FFF2-40B4-BE49-F238E27FC236}">
                <a16:creationId xmlns:a16="http://schemas.microsoft.com/office/drawing/2014/main" xmlns="" id="{A421228C-2603-E857-62DC-3E60D29F7770}"/>
              </a:ext>
            </a:extLst>
          </p:cNvPr>
          <p:cNvSpPr>
            <a:spLocks noGrp="1"/>
          </p:cNvSpPr>
          <p:nvPr>
            <p:ph idx="1"/>
          </p:nvPr>
        </p:nvSpPr>
        <p:spPr>
          <a:xfrm>
            <a:off x="1484310" y="2666999"/>
            <a:ext cx="10018713" cy="3113315"/>
          </a:xfrm>
        </p:spPr>
        <p:txBody>
          <a:bodyPr>
            <a:normAutofit fontScale="77500" lnSpcReduction="20000"/>
          </a:bodyPr>
          <a:lstStyle/>
          <a:p>
            <a:pPr algn="just"/>
            <a:r>
              <a:rPr lang="en-ZM" dirty="0">
                <a:latin typeface="Bookman Old Style" panose="02050604050505020204" pitchFamily="18" charset="0"/>
              </a:rPr>
              <a:t>Strenthening the effectiveness of central authorities – central authorities should be staffed with practitioners who are legally trained, and who have developed institutional expertise – an administrative arrangement would suffice.</a:t>
            </a:r>
          </a:p>
          <a:p>
            <a:pPr algn="just"/>
            <a:r>
              <a:rPr lang="en-ZM" dirty="0">
                <a:latin typeface="Bookman Old Style" panose="02050604050505020204" pitchFamily="18" charset="0"/>
              </a:rPr>
              <a:t>Enhancing the efectiveness of mutual legal assistance treaties and legislation – States should develop broad mutual legal assistance laws and treaties in order to create such a legal basis.</a:t>
            </a:r>
          </a:p>
          <a:p>
            <a:pPr algn="just"/>
            <a:r>
              <a:rPr lang="en-ZM" dirty="0">
                <a:latin typeface="Bookman Old Style" panose="02050604050505020204" pitchFamily="18" charset="0"/>
              </a:rPr>
              <a:t>Ensuring awareness of national legal requirements and best practices for domestic and foreign officials involved in the mutual legal assistance process - know the procedures to follow to obtain that assistance in relation to an investigation or prosecution.</a:t>
            </a:r>
          </a:p>
          <a:p>
            <a:endParaRPr lang="en-ZM" dirty="0"/>
          </a:p>
        </p:txBody>
      </p:sp>
      <p:pic>
        <p:nvPicPr>
          <p:cNvPr id="4" name="Picture 3">
            <a:extLst>
              <a:ext uri="{FF2B5EF4-FFF2-40B4-BE49-F238E27FC236}">
                <a16:creationId xmlns:a16="http://schemas.microsoft.com/office/drawing/2014/main" xmlns="" id="{65A0DA9F-937E-48B3-B8FB-7169C38C507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676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5BBA3-CB4B-C7C2-508F-62B036AC22CF}"/>
              </a:ext>
            </a:extLst>
          </p:cNvPr>
          <p:cNvSpPr>
            <a:spLocks noGrp="1"/>
          </p:cNvSpPr>
          <p:nvPr>
            <p:ph type="title"/>
          </p:nvPr>
        </p:nvSpPr>
        <p:spPr/>
        <p:txBody>
          <a:bodyPr>
            <a:normAutofit fontScale="90000"/>
          </a:bodyPr>
          <a:lstStyle/>
          <a:p>
            <a:r>
              <a:rPr lang="en-ZM" b="1" dirty="0">
                <a:latin typeface="Bookman Old Style" panose="02050604050505020204" pitchFamily="18" charset="0"/>
              </a:rPr>
              <a:t>Best Practice recommendations for facilitating international cooperation in mutual legal assistance in criminal matters</a:t>
            </a:r>
            <a:r>
              <a:rPr lang="en-US" b="1" dirty="0">
                <a:latin typeface="Bookman Old Style" panose="02050604050505020204" pitchFamily="18" charset="0"/>
              </a:rPr>
              <a:t> Cont’d…</a:t>
            </a:r>
            <a:endParaRPr lang="en-ZM" dirty="0"/>
          </a:p>
        </p:txBody>
      </p:sp>
      <p:sp>
        <p:nvSpPr>
          <p:cNvPr id="3" name="Content Placeholder 2">
            <a:extLst>
              <a:ext uri="{FF2B5EF4-FFF2-40B4-BE49-F238E27FC236}">
                <a16:creationId xmlns:a16="http://schemas.microsoft.com/office/drawing/2014/main" xmlns="" id="{BCA706FC-E0FE-368B-A142-1E5C78412498}"/>
              </a:ext>
            </a:extLst>
          </p:cNvPr>
          <p:cNvSpPr>
            <a:spLocks noGrp="1"/>
          </p:cNvSpPr>
          <p:nvPr>
            <p:ph idx="1"/>
          </p:nvPr>
        </p:nvSpPr>
        <p:spPr/>
        <p:txBody>
          <a:bodyPr>
            <a:normAutofit fontScale="92500" lnSpcReduction="10000"/>
          </a:bodyPr>
          <a:lstStyle/>
          <a:p>
            <a:pPr algn="just"/>
            <a:r>
              <a:rPr lang="en-ZM" dirty="0">
                <a:latin typeface="Bookman Old Style" panose="02050604050505020204" pitchFamily="18" charset="0"/>
              </a:rPr>
              <a:t>Expediting cooperation through the use of alternatives to formal mutual legal assistance requests – information or intelligence to be sent through police to police, which is faster than the more formal route of mutual legal assistance.</a:t>
            </a:r>
          </a:p>
          <a:p>
            <a:pPr algn="just"/>
            <a:r>
              <a:rPr lang="en-ZM" dirty="0">
                <a:latin typeface="Bookman Old Style" panose="02050604050505020204" pitchFamily="18" charset="0"/>
              </a:rPr>
              <a:t>Maximising effectiveness through direct personal contact with authorities in other States – contact between members of the central authorities, prosecutors and investigators from the requesting and requested States is critically important at every stage in the mutual legal assistance process. </a:t>
            </a:r>
          </a:p>
        </p:txBody>
      </p:sp>
      <p:pic>
        <p:nvPicPr>
          <p:cNvPr id="4" name="Picture 3">
            <a:extLst>
              <a:ext uri="{FF2B5EF4-FFF2-40B4-BE49-F238E27FC236}">
                <a16:creationId xmlns:a16="http://schemas.microsoft.com/office/drawing/2014/main" xmlns="" id="{EC4E250F-C0E5-4A46-9B22-52E8D51F5DA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2155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0A7B09-34F1-8CCF-6C5A-A644B8AB19F9}"/>
              </a:ext>
            </a:extLst>
          </p:cNvPr>
          <p:cNvSpPr>
            <a:spLocks noGrp="1"/>
          </p:cNvSpPr>
          <p:nvPr>
            <p:ph type="title"/>
          </p:nvPr>
        </p:nvSpPr>
        <p:spPr/>
        <p:txBody>
          <a:bodyPr>
            <a:normAutofit fontScale="90000"/>
          </a:bodyPr>
          <a:lstStyle/>
          <a:p>
            <a:r>
              <a:rPr lang="en-ZM" b="1" dirty="0">
                <a:latin typeface="Bookman Old Style" panose="02050604050505020204" pitchFamily="18" charset="0"/>
              </a:rPr>
              <a:t>Importance of networking in facilitating international cooperation</a:t>
            </a:r>
            <a:r>
              <a:rPr lang="en-US" b="1" dirty="0">
                <a:latin typeface="Bookman Old Style" panose="02050604050505020204" pitchFamily="18" charset="0"/>
              </a:rPr>
              <a:t> in criminal matters</a:t>
            </a:r>
            <a:endParaRPr lang="en-ZM" b="1" dirty="0">
              <a:latin typeface="Bookman Old Style" panose="02050604050505020204" pitchFamily="18" charset="0"/>
            </a:endParaRPr>
          </a:p>
        </p:txBody>
      </p:sp>
      <p:sp>
        <p:nvSpPr>
          <p:cNvPr id="3" name="Content Placeholder 2">
            <a:extLst>
              <a:ext uri="{FF2B5EF4-FFF2-40B4-BE49-F238E27FC236}">
                <a16:creationId xmlns:a16="http://schemas.microsoft.com/office/drawing/2014/main" xmlns="" id="{7C326F67-20C0-2339-D6DB-EBB68B69043C}"/>
              </a:ext>
            </a:extLst>
          </p:cNvPr>
          <p:cNvSpPr>
            <a:spLocks noGrp="1"/>
          </p:cNvSpPr>
          <p:nvPr>
            <p:ph idx="1"/>
          </p:nvPr>
        </p:nvSpPr>
        <p:spPr>
          <a:xfrm>
            <a:off x="1484310" y="2666999"/>
            <a:ext cx="10018713" cy="3124201"/>
          </a:xfrm>
        </p:spPr>
        <p:txBody>
          <a:bodyPr>
            <a:noAutofit/>
          </a:bodyPr>
          <a:lstStyle/>
          <a:p>
            <a:pPr marL="0" indent="0" algn="just">
              <a:buNone/>
            </a:pPr>
            <a:r>
              <a:rPr lang="en-US" dirty="0">
                <a:latin typeface="Bookman Old Style" panose="02050604050505020204" pitchFamily="18" charset="0"/>
                <a:ea typeface="Calibri" panose="020F0502020204030204" pitchFamily="34" charset="0"/>
                <a:cs typeface="Times New Roman" panose="02020603050405020304" pitchFamily="18" charset="0"/>
              </a:rPr>
              <a:t>1.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Networks play a crucial role in facilitating international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cooperation in criminal matters, particularly in the context of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mutual legal assistance. </a:t>
            </a:r>
          </a:p>
          <a:p>
            <a:pPr marL="0" indent="0" algn="just">
              <a:buNone/>
            </a:pPr>
            <a:endParaRPr lang="en-ZM" dirty="0">
              <a:effectLst/>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r>
              <a:rPr lang="en-US" dirty="0">
                <a:effectLst/>
                <a:latin typeface="Bookman Old Style" panose="02050604050505020204" pitchFamily="18" charset="0"/>
                <a:ea typeface="Calibri" panose="020F0502020204030204" pitchFamily="34" charset="0"/>
                <a:cs typeface="Times New Roman" panose="02020603050405020304" pitchFamily="18" charset="0"/>
              </a:rPr>
              <a:t>2.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The networks provide a platform for law enforcement agencies,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judicial authorities, and other relevant stakeholders to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communicate and collaborate on cross-border criminal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investigations and prosecutions.</a:t>
            </a:r>
            <a:r>
              <a:rPr lang="en-ZM" dirty="0">
                <a:effectLst/>
                <a:latin typeface="Bookman Old Style" panose="02050604050505020204" pitchFamily="18" charset="0"/>
              </a:rPr>
              <a:t> </a:t>
            </a:r>
            <a:endParaRPr lang="en-ZM" dirty="0">
              <a:latin typeface="Bookman Old Style" panose="02050604050505020204" pitchFamily="18" charset="0"/>
            </a:endParaRPr>
          </a:p>
        </p:txBody>
      </p:sp>
      <p:pic>
        <p:nvPicPr>
          <p:cNvPr id="4" name="Picture 3">
            <a:extLst>
              <a:ext uri="{FF2B5EF4-FFF2-40B4-BE49-F238E27FC236}">
                <a16:creationId xmlns:a16="http://schemas.microsoft.com/office/drawing/2014/main" xmlns="" id="{2AD035CB-3DAC-71F9-B4EB-28BB89591DC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5573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25B28D-CD62-D9ED-A259-CFCD9E7B0390}"/>
              </a:ext>
            </a:extLst>
          </p:cNvPr>
          <p:cNvSpPr>
            <a:spLocks noGrp="1"/>
          </p:cNvSpPr>
          <p:nvPr>
            <p:ph type="title"/>
          </p:nvPr>
        </p:nvSpPr>
        <p:spPr/>
        <p:txBody>
          <a:bodyPr>
            <a:normAutofit fontScale="90000"/>
          </a:bodyPr>
          <a:lstStyle/>
          <a:p>
            <a:r>
              <a:rPr lang="en-ZM" b="1" dirty="0">
                <a:latin typeface="Bookman Old Style" panose="02050604050505020204" pitchFamily="18" charset="0"/>
              </a:rPr>
              <a:t>Importance of networking in facilitating international cooperation Cont’d…</a:t>
            </a:r>
            <a:endParaRPr lang="en-ZM" dirty="0"/>
          </a:p>
        </p:txBody>
      </p:sp>
      <p:sp>
        <p:nvSpPr>
          <p:cNvPr id="3" name="Content Placeholder 2">
            <a:extLst>
              <a:ext uri="{FF2B5EF4-FFF2-40B4-BE49-F238E27FC236}">
                <a16:creationId xmlns:a16="http://schemas.microsoft.com/office/drawing/2014/main" xmlns="" id="{8B085DA2-974B-E02E-3CB7-3723E63DF31C}"/>
              </a:ext>
            </a:extLst>
          </p:cNvPr>
          <p:cNvSpPr>
            <a:spLocks noGrp="1"/>
          </p:cNvSpPr>
          <p:nvPr>
            <p:ph idx="1"/>
          </p:nvPr>
        </p:nvSpPr>
        <p:spPr/>
        <p:txBody>
          <a:bodyPr>
            <a:normAutofit fontScale="92500" lnSpcReduction="10000"/>
          </a:bodyPr>
          <a:lstStyle/>
          <a:p>
            <a:pPr marL="0" indent="0" algn="just">
              <a:buNone/>
            </a:pPr>
            <a:r>
              <a:rPr lang="en-US" dirty="0">
                <a:latin typeface="Bookman Old Style" panose="02050604050505020204" pitchFamily="18" charset="0"/>
                <a:ea typeface="Calibri" panose="020F0502020204030204" pitchFamily="34" charset="0"/>
                <a:cs typeface="Times New Roman" panose="02020603050405020304" pitchFamily="18" charset="0"/>
              </a:rPr>
              <a:t>3.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One of the key functions of these networks is to streamline the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process of requesting and providing mutual legal assistance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between States which involves facilitating the exchange of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information, evidence, and other forms of support necessary for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investigating and prosecuting transnational crimes. </a:t>
            </a:r>
          </a:p>
          <a:p>
            <a:pPr marL="0" indent="0" algn="just">
              <a:buNone/>
            </a:pPr>
            <a:r>
              <a:rPr lang="en-US" dirty="0">
                <a:effectLst/>
                <a:latin typeface="Bookman Old Style" panose="02050604050505020204" pitchFamily="18" charset="0"/>
                <a:ea typeface="Calibri" panose="020F0502020204030204" pitchFamily="34" charset="0"/>
                <a:cs typeface="Times New Roman" panose="02020603050405020304" pitchFamily="18" charset="0"/>
              </a:rPr>
              <a:t>4.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Networks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also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help to ensure that requests for assistance are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properly formatted and submitted to the appropriate authorities in a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timely manner, thereby enhancing the efficiency and effectiveness of </a:t>
            </a:r>
            <a:r>
              <a:rPr lang="en-US" dirty="0">
                <a:effectLst/>
                <a:latin typeface="Bookman Old Style" panose="02050604050505020204" pitchFamily="18" charset="0"/>
                <a:ea typeface="Calibri" panose="020F0502020204030204" pitchFamily="34" charset="0"/>
                <a:cs typeface="Times New Roman" panose="02020603050405020304" pitchFamily="18" charset="0"/>
              </a:rPr>
              <a:t>	</a:t>
            </a:r>
            <a:r>
              <a:rPr lang="en-ZM" dirty="0">
                <a:effectLst/>
                <a:latin typeface="Bookman Old Style" panose="02050604050505020204" pitchFamily="18" charset="0"/>
                <a:ea typeface="Calibri" panose="020F0502020204030204" pitchFamily="34" charset="0"/>
                <a:cs typeface="Times New Roman" panose="02020603050405020304" pitchFamily="18" charset="0"/>
              </a:rPr>
              <a:t>international cooperation in criminal matters. </a:t>
            </a:r>
          </a:p>
          <a:p>
            <a:endParaRPr lang="en-ZM" dirty="0"/>
          </a:p>
        </p:txBody>
      </p:sp>
      <p:pic>
        <p:nvPicPr>
          <p:cNvPr id="4" name="Picture 3">
            <a:extLst>
              <a:ext uri="{FF2B5EF4-FFF2-40B4-BE49-F238E27FC236}">
                <a16:creationId xmlns:a16="http://schemas.microsoft.com/office/drawing/2014/main" xmlns="" id="{901D5FC8-AC60-8220-8865-5EF88121E2F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30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63D19C-6AEE-4C00-B8E1-219AFF72A183}"/>
              </a:ext>
            </a:extLst>
          </p:cNvPr>
          <p:cNvSpPr>
            <a:spLocks noGrp="1"/>
          </p:cNvSpPr>
          <p:nvPr>
            <p:ph type="title"/>
          </p:nvPr>
        </p:nvSpPr>
        <p:spPr/>
        <p:txBody>
          <a:bodyPr>
            <a:normAutofit fontScale="90000"/>
          </a:bodyPr>
          <a:lstStyle/>
          <a:p>
            <a:r>
              <a:rPr lang="en-ZM" b="1" dirty="0">
                <a:latin typeface="Bookman Old Style" panose="02050604050505020204" pitchFamily="18" charset="0"/>
              </a:rPr>
              <a:t>Importance of networking in facilitating international cooperation Cont’d…</a:t>
            </a:r>
            <a:endParaRPr lang="en-US" dirty="0"/>
          </a:p>
        </p:txBody>
      </p:sp>
      <p:sp>
        <p:nvSpPr>
          <p:cNvPr id="3" name="Content Placeholder 2">
            <a:extLst>
              <a:ext uri="{FF2B5EF4-FFF2-40B4-BE49-F238E27FC236}">
                <a16:creationId xmlns:a16="http://schemas.microsoft.com/office/drawing/2014/main" xmlns="" id="{C3CD2783-7BC0-425D-AEAE-0E873F5D5601}"/>
              </a:ext>
            </a:extLst>
          </p:cNvPr>
          <p:cNvSpPr>
            <a:spLocks noGrp="1"/>
          </p:cNvSpPr>
          <p:nvPr>
            <p:ph idx="1"/>
          </p:nvPr>
        </p:nvSpPr>
        <p:spPr/>
        <p:txBody>
          <a:bodyPr>
            <a:normAutofit fontScale="92500" lnSpcReduction="10000"/>
          </a:bodyPr>
          <a:lstStyle/>
          <a:p>
            <a:pPr marL="0" indent="0" algn="just">
              <a:buNone/>
            </a:pPr>
            <a:r>
              <a:rPr lang="en-US" dirty="0">
                <a:latin typeface="Bookman Old Style" panose="02050604050505020204" pitchFamily="18" charset="0"/>
              </a:rPr>
              <a:t>5.	Networks play a critical role in promoting capacity-building and 	knowledge sharing among States – fostering greater understanding 	and cooperation between States.</a:t>
            </a:r>
          </a:p>
          <a:p>
            <a:pPr marL="0" indent="0" algn="just">
              <a:buNone/>
            </a:pPr>
            <a:r>
              <a:rPr lang="en-US" dirty="0">
                <a:latin typeface="Bookman Old Style" panose="02050604050505020204" pitchFamily="18" charset="0"/>
              </a:rPr>
              <a:t>6.	Networks contribute to the development of a well coordinated and 	effective response to international criminal activities.</a:t>
            </a:r>
          </a:p>
          <a:p>
            <a:pPr marL="0" indent="0" algn="just">
              <a:buNone/>
            </a:pPr>
            <a:r>
              <a:rPr lang="en-US" dirty="0">
                <a:latin typeface="Bookman Old Style" panose="02050604050505020204" pitchFamily="18" charset="0"/>
              </a:rPr>
              <a:t>7.	Networks serve as an essential mechanism for promoting 	international cooperation in criminal matters – by facilitating 	communication, networks play a crucial role in combating 	transnational crime and upholding the rule of law on a global scale.</a:t>
            </a:r>
          </a:p>
        </p:txBody>
      </p:sp>
    </p:spTree>
    <p:extLst>
      <p:ext uri="{BB962C8B-B14F-4D97-AF65-F5344CB8AC3E}">
        <p14:creationId xmlns:p14="http://schemas.microsoft.com/office/powerpoint/2010/main" val="2456516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14B7B9-2F2E-485B-929F-AB4BFA25EDD3}"/>
              </a:ext>
            </a:extLst>
          </p:cNvPr>
          <p:cNvSpPr>
            <a:spLocks noGrp="1"/>
          </p:cNvSpPr>
          <p:nvPr>
            <p:ph type="title"/>
          </p:nvPr>
        </p:nvSpPr>
        <p:spPr/>
        <p:txBody>
          <a:bodyPr/>
          <a:lstStyle/>
          <a:p>
            <a:r>
              <a:rPr lang="en-US" b="1" dirty="0"/>
              <a:t>Thank you for your attention!</a:t>
            </a:r>
          </a:p>
        </p:txBody>
      </p:sp>
      <p:pic>
        <p:nvPicPr>
          <p:cNvPr id="3" name="Picture 2">
            <a:extLst>
              <a:ext uri="{FF2B5EF4-FFF2-40B4-BE49-F238E27FC236}">
                <a16:creationId xmlns:a16="http://schemas.microsoft.com/office/drawing/2014/main" xmlns="" id="{1D8EC4EF-CDE1-4DCC-8E2B-75DE0D51757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137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A53337-A5DA-452A-95D3-E05BD5108595}"/>
              </a:ext>
            </a:extLst>
          </p:cNvPr>
          <p:cNvSpPr>
            <a:spLocks noGrp="1"/>
          </p:cNvSpPr>
          <p:nvPr>
            <p:ph type="title"/>
          </p:nvPr>
        </p:nvSpPr>
        <p:spPr/>
        <p:txBody>
          <a:bodyPr/>
          <a:lstStyle/>
          <a:p>
            <a:r>
              <a:rPr lang="en-US" b="1" dirty="0">
                <a:latin typeface="Bookman Old Style" panose="02050604050505020204" pitchFamily="18" charset="0"/>
              </a:rPr>
              <a:t>Introduction: Mutual Legal Assistance in Criminal Matters</a:t>
            </a:r>
          </a:p>
        </p:txBody>
      </p:sp>
      <p:sp>
        <p:nvSpPr>
          <p:cNvPr id="3" name="Content Placeholder 2">
            <a:extLst>
              <a:ext uri="{FF2B5EF4-FFF2-40B4-BE49-F238E27FC236}">
                <a16:creationId xmlns:a16="http://schemas.microsoft.com/office/drawing/2014/main" xmlns="" id="{3BDCB364-BA96-47AD-A633-DD53CB16FA5A}"/>
              </a:ext>
            </a:extLst>
          </p:cNvPr>
          <p:cNvSpPr>
            <a:spLocks noGrp="1"/>
          </p:cNvSpPr>
          <p:nvPr>
            <p:ph idx="1"/>
          </p:nvPr>
        </p:nvSpPr>
        <p:spPr/>
        <p:txBody>
          <a:bodyPr>
            <a:normAutofit fontScale="85000" lnSpcReduction="20000"/>
          </a:bodyPr>
          <a:lstStyle/>
          <a:p>
            <a:pPr algn="just"/>
            <a:r>
              <a:rPr lang="en-US" dirty="0">
                <a:latin typeface="Bookman Old Style" panose="02050604050505020204" pitchFamily="18" charset="0"/>
              </a:rPr>
              <a:t>Mutual legal assistance is any assistance given by the Requested State in respect of investigations, prosecutions or proceedings in the Requesting State in a criminal matter, irrespective of whether the assistance is sought or is to be provided by a court or some other competent authority.</a:t>
            </a:r>
          </a:p>
          <a:p>
            <a:pPr marL="0" indent="0" algn="just">
              <a:buNone/>
            </a:pPr>
            <a:endParaRPr lang="en-US" dirty="0">
              <a:latin typeface="Bookman Old Style" panose="02050604050505020204" pitchFamily="18" charset="0"/>
            </a:endParaRPr>
          </a:p>
          <a:p>
            <a:pPr algn="just"/>
            <a:r>
              <a:rPr lang="en-US" dirty="0">
                <a:latin typeface="Bookman Old Style" panose="02050604050505020204" pitchFamily="18" charset="0"/>
              </a:rPr>
              <a:t>The principle of mutual legal assistance in criminal matters, also referred to as judicial assistance and cooperation, centers around two obligations accepted by States: </a:t>
            </a:r>
            <a:r>
              <a:rPr lang="en-US" b="1" dirty="0">
                <a:latin typeface="Bookman Old Style" panose="02050604050505020204" pitchFamily="18" charset="0"/>
              </a:rPr>
              <a:t>the obligation either to prosecute presumed criminals themselves or to extradite the accused to the State concerned by the crime committed or to the State that has an interest in pursuing the accused</a:t>
            </a:r>
            <a:r>
              <a:rPr lang="en-US" dirty="0">
                <a:latin typeface="Bookman Old Style" panose="02050604050505020204" pitchFamily="18" charset="0"/>
              </a:rPr>
              <a:t>. </a:t>
            </a:r>
          </a:p>
        </p:txBody>
      </p:sp>
      <p:pic>
        <p:nvPicPr>
          <p:cNvPr id="4" name="Picture 3">
            <a:extLst>
              <a:ext uri="{FF2B5EF4-FFF2-40B4-BE49-F238E27FC236}">
                <a16:creationId xmlns:a16="http://schemas.microsoft.com/office/drawing/2014/main" xmlns="" id="{CE85E95D-80B8-4F52-9EC6-588AC55B4E8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64847"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111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30B71-EAFB-4347-8DC7-75E2D7CAABC1}"/>
              </a:ext>
            </a:extLst>
          </p:cNvPr>
          <p:cNvSpPr>
            <a:spLocks noGrp="1"/>
          </p:cNvSpPr>
          <p:nvPr>
            <p:ph type="title"/>
          </p:nvPr>
        </p:nvSpPr>
        <p:spPr/>
        <p:txBody>
          <a:bodyPr/>
          <a:lstStyle/>
          <a:p>
            <a:r>
              <a:rPr lang="en-US" b="1" dirty="0">
                <a:latin typeface="Bookman Old Style" panose="02050604050505020204" pitchFamily="18" charset="0"/>
              </a:rPr>
              <a:t>National legal framework relating to mutual legal assistance in Zambia</a:t>
            </a:r>
            <a:endParaRPr lang="en-US" dirty="0"/>
          </a:p>
        </p:txBody>
      </p:sp>
      <p:sp>
        <p:nvSpPr>
          <p:cNvPr id="3" name="Content Placeholder 2">
            <a:extLst>
              <a:ext uri="{FF2B5EF4-FFF2-40B4-BE49-F238E27FC236}">
                <a16:creationId xmlns:a16="http://schemas.microsoft.com/office/drawing/2014/main" xmlns="" id="{8647DBE5-1A47-43B6-ADCE-9802E2FE4189}"/>
              </a:ext>
            </a:extLst>
          </p:cNvPr>
          <p:cNvSpPr>
            <a:spLocks noGrp="1"/>
          </p:cNvSpPr>
          <p:nvPr>
            <p:ph idx="1"/>
          </p:nvPr>
        </p:nvSpPr>
        <p:spPr>
          <a:xfrm>
            <a:off x="1484310" y="2666999"/>
            <a:ext cx="10018713" cy="3788230"/>
          </a:xfrm>
        </p:spPr>
        <p:txBody>
          <a:bodyPr>
            <a:normAutofit fontScale="85000" lnSpcReduction="20000"/>
          </a:bodyPr>
          <a:lstStyle/>
          <a:p>
            <a:pPr algn="just"/>
            <a:r>
              <a:rPr lang="en-US" dirty="0">
                <a:latin typeface="Bookman Old Style" panose="02050604050505020204" pitchFamily="18" charset="0"/>
              </a:rPr>
              <a:t>The Mutual Legal Assistance in Criminal Matters Act Chapter 98 of the Laws of Zambia provides for the implementation of treaties for mutual legal assistance in criminal matters. </a:t>
            </a:r>
          </a:p>
          <a:p>
            <a:pPr algn="just"/>
            <a:r>
              <a:rPr lang="en-US" dirty="0">
                <a:latin typeface="Bookman Old Style" panose="02050604050505020204" pitchFamily="18" charset="0"/>
              </a:rPr>
              <a:t>Zambia has a dualist system and the status of international treaties in the national legislative framework is that international treaties are only enforceable if they are ratified and domesticated so that they become part of the domestic or municipal law.</a:t>
            </a:r>
          </a:p>
          <a:p>
            <a:pPr algn="just"/>
            <a:r>
              <a:rPr lang="en-US" dirty="0">
                <a:latin typeface="Bookman Old Style" panose="02050604050505020204" pitchFamily="18" charset="0"/>
              </a:rPr>
              <a:t>Section 7 of the Act states that where there is no treaty between Zambia and another state, the Minister responsible for home affairs may, with the agreement of the Minister, enter into an administrative arrangement with that other state providing for legal assistance with respect to an investigation specified therein relating to an act that, if committed in Zambia, would be an indictable offence.</a:t>
            </a:r>
          </a:p>
          <a:p>
            <a:pPr algn="just"/>
            <a:endParaRPr lang="en-US" dirty="0">
              <a:latin typeface="Bookman Old Style" panose="02050604050505020204" pitchFamily="18" charset="0"/>
            </a:endParaRPr>
          </a:p>
        </p:txBody>
      </p:sp>
      <p:pic>
        <p:nvPicPr>
          <p:cNvPr id="4" name="Picture 3">
            <a:extLst>
              <a:ext uri="{FF2B5EF4-FFF2-40B4-BE49-F238E27FC236}">
                <a16:creationId xmlns:a16="http://schemas.microsoft.com/office/drawing/2014/main" xmlns="" id="{11398FAF-8841-45E3-97FB-F3852A77D78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83897"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76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7D5879-B65B-4DA5-94BA-B2882AFFA1FE}"/>
              </a:ext>
            </a:extLst>
          </p:cNvPr>
          <p:cNvSpPr>
            <a:spLocks noGrp="1"/>
          </p:cNvSpPr>
          <p:nvPr>
            <p:ph type="title"/>
          </p:nvPr>
        </p:nvSpPr>
        <p:spPr/>
        <p:txBody>
          <a:bodyPr>
            <a:normAutofit fontScale="90000"/>
          </a:bodyPr>
          <a:lstStyle/>
          <a:p>
            <a:r>
              <a:rPr lang="en-US" b="1" dirty="0">
                <a:latin typeface="Bookman Old Style" panose="02050604050505020204" pitchFamily="18" charset="0"/>
              </a:rPr>
              <a:t>National laws on the basis of which regional or international cooperation can be sought?</a:t>
            </a:r>
          </a:p>
        </p:txBody>
      </p:sp>
      <p:sp>
        <p:nvSpPr>
          <p:cNvPr id="3" name="Content Placeholder 2">
            <a:extLst>
              <a:ext uri="{FF2B5EF4-FFF2-40B4-BE49-F238E27FC236}">
                <a16:creationId xmlns:a16="http://schemas.microsoft.com/office/drawing/2014/main" xmlns="" id="{EC25DFB4-26D9-4CF4-A6AC-F57EBA659764}"/>
              </a:ext>
            </a:extLst>
          </p:cNvPr>
          <p:cNvSpPr>
            <a:spLocks noGrp="1"/>
          </p:cNvSpPr>
          <p:nvPr>
            <p:ph idx="1"/>
          </p:nvPr>
        </p:nvSpPr>
        <p:spPr/>
        <p:txBody>
          <a:bodyPr>
            <a:normAutofit fontScale="92500" lnSpcReduction="10000"/>
          </a:bodyPr>
          <a:lstStyle/>
          <a:p>
            <a:pPr algn="just"/>
            <a:r>
              <a:rPr lang="en-US" dirty="0">
                <a:latin typeface="Bookman Old Style" panose="02050604050505020204" pitchFamily="18" charset="0"/>
              </a:rPr>
              <a:t>Cooperation is on the basis of national laws. Zambia follows a dualist legal tradition. Most national laws are based on international treaties or conventions.</a:t>
            </a:r>
          </a:p>
          <a:p>
            <a:pPr algn="just"/>
            <a:r>
              <a:rPr lang="en-US" dirty="0">
                <a:latin typeface="Bookman Old Style" panose="02050604050505020204" pitchFamily="18" charset="0"/>
              </a:rPr>
              <a:t>The national laws on the basis of which cooperation can be sought in Zambia are: - </a:t>
            </a:r>
          </a:p>
          <a:p>
            <a:pPr marL="0" indent="0" algn="just">
              <a:buNone/>
            </a:pPr>
            <a:r>
              <a:rPr lang="en-US" dirty="0">
                <a:latin typeface="Bookman Old Style" panose="02050604050505020204" pitchFamily="18" charset="0"/>
              </a:rPr>
              <a:t>	1. The Constitution of Zambia;</a:t>
            </a:r>
          </a:p>
          <a:p>
            <a:pPr marL="0" indent="0" algn="just">
              <a:buNone/>
            </a:pPr>
            <a:r>
              <a:rPr lang="en-US" dirty="0">
                <a:latin typeface="Bookman Old Style" panose="02050604050505020204" pitchFamily="18" charset="0"/>
              </a:rPr>
              <a:t>	2. The Mutual Legal Assistance in Criminal Matters Act Chapter 98;</a:t>
            </a:r>
          </a:p>
          <a:p>
            <a:pPr marL="0" indent="0" algn="just">
              <a:buNone/>
            </a:pPr>
            <a:r>
              <a:rPr lang="en-US" dirty="0">
                <a:latin typeface="Bookman Old Style" panose="02050604050505020204" pitchFamily="18" charset="0"/>
              </a:rPr>
              <a:t>	3. The Extradition Act Chapter 94;</a:t>
            </a:r>
          </a:p>
        </p:txBody>
      </p:sp>
      <p:pic>
        <p:nvPicPr>
          <p:cNvPr id="4" name="Picture 3">
            <a:extLst>
              <a:ext uri="{FF2B5EF4-FFF2-40B4-BE49-F238E27FC236}">
                <a16:creationId xmlns:a16="http://schemas.microsoft.com/office/drawing/2014/main" xmlns="" id="{32DE5FE5-EB90-4A75-8CC4-EEB869E7F69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3624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C24A47-87CB-43DE-98BB-8FDD7F8F3E32}"/>
              </a:ext>
            </a:extLst>
          </p:cNvPr>
          <p:cNvSpPr>
            <a:spLocks noGrp="1"/>
          </p:cNvSpPr>
          <p:nvPr>
            <p:ph type="title"/>
          </p:nvPr>
        </p:nvSpPr>
        <p:spPr/>
        <p:txBody>
          <a:bodyPr>
            <a:normAutofit fontScale="90000"/>
          </a:bodyPr>
          <a:lstStyle/>
          <a:p>
            <a:r>
              <a:rPr lang="en-US" b="1" dirty="0">
                <a:latin typeface="Bookman Old Style" panose="02050604050505020204" pitchFamily="18" charset="0"/>
              </a:rPr>
              <a:t>National laws on the basis of which regional or international cooperation can be sought? Cont’d…</a:t>
            </a:r>
            <a:endParaRPr lang="en-US" dirty="0"/>
          </a:p>
        </p:txBody>
      </p:sp>
      <p:sp>
        <p:nvSpPr>
          <p:cNvPr id="3" name="Content Placeholder 2">
            <a:extLst>
              <a:ext uri="{FF2B5EF4-FFF2-40B4-BE49-F238E27FC236}">
                <a16:creationId xmlns:a16="http://schemas.microsoft.com/office/drawing/2014/main" xmlns="" id="{A67B9216-90F8-4ADE-B725-1A473F90EB8B}"/>
              </a:ext>
            </a:extLst>
          </p:cNvPr>
          <p:cNvSpPr>
            <a:spLocks noGrp="1"/>
          </p:cNvSpPr>
          <p:nvPr>
            <p:ph idx="1"/>
          </p:nvPr>
        </p:nvSpPr>
        <p:spPr/>
        <p:txBody>
          <a:bodyPr/>
          <a:lstStyle/>
          <a:p>
            <a:pPr marL="0" indent="0" algn="just">
              <a:buNone/>
            </a:pPr>
            <a:r>
              <a:rPr lang="en-US" dirty="0">
                <a:latin typeface="Bookman Old Style" panose="02050604050505020204" pitchFamily="18" charset="0"/>
              </a:rPr>
              <a:t>	4. The Transfer of Convicted Persons No. 26 of 1998;</a:t>
            </a:r>
          </a:p>
          <a:p>
            <a:pPr marL="0" indent="0" algn="just">
              <a:buNone/>
            </a:pPr>
            <a:r>
              <a:rPr lang="en-US" dirty="0">
                <a:latin typeface="Bookman Old Style" panose="02050604050505020204" pitchFamily="18" charset="0"/>
              </a:rPr>
              <a:t>	5. The Forfeiture of Proceeds of Crimes Act No. 19 of 2010;</a:t>
            </a:r>
          </a:p>
          <a:p>
            <a:pPr marL="0" indent="0" algn="just">
              <a:buNone/>
            </a:pPr>
            <a:r>
              <a:rPr lang="en-US" dirty="0">
                <a:latin typeface="Bookman Old Style" panose="02050604050505020204" pitchFamily="18" charset="0"/>
              </a:rPr>
              <a:t>	6. The Anti-Human Trafficking Act No. 11 of 2008;</a:t>
            </a:r>
          </a:p>
          <a:p>
            <a:pPr marL="0" indent="0" algn="just">
              <a:buNone/>
            </a:pPr>
            <a:r>
              <a:rPr lang="en-US" dirty="0">
                <a:latin typeface="Bookman Old Style" panose="02050604050505020204" pitchFamily="18" charset="0"/>
              </a:rPr>
              <a:t>	7. The Penal Code Act Chapter 87; and the</a:t>
            </a:r>
          </a:p>
          <a:p>
            <a:pPr marL="0" indent="0" algn="just">
              <a:buNone/>
            </a:pPr>
            <a:r>
              <a:rPr lang="en-US" dirty="0">
                <a:latin typeface="Bookman Old Style" panose="02050604050505020204" pitchFamily="18" charset="0"/>
              </a:rPr>
              <a:t>	8.	The Criminal Procedure Code Act Chapter 88.</a:t>
            </a:r>
          </a:p>
        </p:txBody>
      </p:sp>
      <p:pic>
        <p:nvPicPr>
          <p:cNvPr id="4" name="Picture 3">
            <a:extLst>
              <a:ext uri="{FF2B5EF4-FFF2-40B4-BE49-F238E27FC236}">
                <a16:creationId xmlns:a16="http://schemas.microsoft.com/office/drawing/2014/main" xmlns="" id="{F0CC6191-DD31-408E-B85F-52B17034443F}"/>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467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45DCC0-FB43-274D-6251-3BA4B8CBA955}"/>
              </a:ext>
            </a:extLst>
          </p:cNvPr>
          <p:cNvSpPr>
            <a:spLocks noGrp="1"/>
          </p:cNvSpPr>
          <p:nvPr>
            <p:ph type="title"/>
          </p:nvPr>
        </p:nvSpPr>
        <p:spPr/>
        <p:txBody>
          <a:bodyPr/>
          <a:lstStyle/>
          <a:p>
            <a:r>
              <a:rPr lang="en-US" b="1" dirty="0">
                <a:latin typeface="Bookman Old Style" panose="02050604050505020204" pitchFamily="18" charset="0"/>
              </a:rPr>
              <a:t>Judicial cooperation requests with respect to Mutual Legal Assistance</a:t>
            </a:r>
            <a:endParaRPr lang="en-ZM" dirty="0"/>
          </a:p>
        </p:txBody>
      </p:sp>
      <p:sp>
        <p:nvSpPr>
          <p:cNvPr id="3" name="Content Placeholder 2">
            <a:extLst>
              <a:ext uri="{FF2B5EF4-FFF2-40B4-BE49-F238E27FC236}">
                <a16:creationId xmlns:a16="http://schemas.microsoft.com/office/drawing/2014/main" xmlns="" id="{09191FA7-28E6-4586-0D1A-996633CEA373}"/>
              </a:ext>
            </a:extLst>
          </p:cNvPr>
          <p:cNvSpPr>
            <a:spLocks noGrp="1"/>
          </p:cNvSpPr>
          <p:nvPr>
            <p:ph idx="1"/>
          </p:nvPr>
        </p:nvSpPr>
        <p:spPr>
          <a:xfrm>
            <a:off x="1484310" y="2438399"/>
            <a:ext cx="10018713" cy="3875316"/>
          </a:xfrm>
        </p:spPr>
        <p:txBody>
          <a:bodyPr>
            <a:normAutofit fontScale="92500" lnSpcReduction="10000"/>
          </a:bodyPr>
          <a:lstStyle/>
          <a:p>
            <a:pPr algn="just"/>
            <a:r>
              <a:rPr lang="en-US" dirty="0">
                <a:latin typeface="Bookman Old Style" panose="02050604050505020204" pitchFamily="18" charset="0"/>
              </a:rPr>
              <a:t>Which entity should submit the request? The Attorney-General. The Mutual Legal Assistance in Criminal Matters Act (MLA Act) designates the Attorney-General as the competent Authority or central authority. Section 9 of the MLA Act.</a:t>
            </a:r>
          </a:p>
          <a:p>
            <a:pPr algn="just"/>
            <a:endParaRPr lang="en-US" dirty="0">
              <a:latin typeface="Bookman Old Style" panose="02050604050505020204" pitchFamily="18" charset="0"/>
            </a:endParaRPr>
          </a:p>
          <a:p>
            <a:pPr algn="just"/>
            <a:r>
              <a:rPr lang="en-US" dirty="0">
                <a:latin typeface="Bookman Old Style" panose="02050604050505020204" pitchFamily="18" charset="0"/>
              </a:rPr>
              <a:t>Entities responsible are the Ministry of Home Affairs and Internal Security and the Ministry of Justice.</a:t>
            </a:r>
          </a:p>
          <a:p>
            <a:pPr marL="0" indent="0" algn="just">
              <a:buNone/>
            </a:pPr>
            <a:endParaRPr lang="en-US" dirty="0">
              <a:latin typeface="Bookman Old Style" panose="02050604050505020204" pitchFamily="18" charset="0"/>
            </a:endParaRPr>
          </a:p>
          <a:p>
            <a:pPr algn="just"/>
            <a:r>
              <a:rPr lang="en-US" dirty="0">
                <a:latin typeface="Bookman Old Style" panose="02050604050505020204" pitchFamily="18" charset="0"/>
              </a:rPr>
              <a:t>Which entity should the requesting State address the request to? The Attorney-General. Section 10 of the MLA Act.</a:t>
            </a:r>
          </a:p>
          <a:p>
            <a:endParaRPr lang="en-ZM" dirty="0"/>
          </a:p>
        </p:txBody>
      </p:sp>
      <p:pic>
        <p:nvPicPr>
          <p:cNvPr id="4" name="Picture 3">
            <a:extLst>
              <a:ext uri="{FF2B5EF4-FFF2-40B4-BE49-F238E27FC236}">
                <a16:creationId xmlns:a16="http://schemas.microsoft.com/office/drawing/2014/main" xmlns="" id="{0D067608-3C40-FED8-F602-9497F86A84C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668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D29B0-B8D4-4217-B14E-D9C0DD8F9D71}"/>
              </a:ext>
            </a:extLst>
          </p:cNvPr>
          <p:cNvSpPr>
            <a:spLocks noGrp="1"/>
          </p:cNvSpPr>
          <p:nvPr>
            <p:ph type="title"/>
          </p:nvPr>
        </p:nvSpPr>
        <p:spPr>
          <a:xfrm>
            <a:off x="1484311" y="685800"/>
            <a:ext cx="10018713" cy="1752599"/>
          </a:xfrm>
        </p:spPr>
        <p:txBody>
          <a:bodyPr>
            <a:normAutofit fontScale="90000"/>
          </a:bodyPr>
          <a:lstStyle/>
          <a:p>
            <a:r>
              <a:rPr lang="en-US" b="1" dirty="0">
                <a:latin typeface="Bookman Old Style" panose="02050604050505020204" pitchFamily="18" charset="0"/>
              </a:rPr>
              <a:t>Procedures applicable to Mutual Legal Assistance in criminal matters requests</a:t>
            </a:r>
          </a:p>
        </p:txBody>
      </p:sp>
      <p:sp>
        <p:nvSpPr>
          <p:cNvPr id="3" name="Content Placeholder 2">
            <a:extLst>
              <a:ext uri="{FF2B5EF4-FFF2-40B4-BE49-F238E27FC236}">
                <a16:creationId xmlns:a16="http://schemas.microsoft.com/office/drawing/2014/main" xmlns="" id="{D54213CA-73F2-4E61-8D1E-DBE915D27A97}"/>
              </a:ext>
            </a:extLst>
          </p:cNvPr>
          <p:cNvSpPr>
            <a:spLocks noGrp="1"/>
          </p:cNvSpPr>
          <p:nvPr>
            <p:ph idx="1"/>
          </p:nvPr>
        </p:nvSpPr>
        <p:spPr/>
        <p:txBody>
          <a:bodyPr>
            <a:normAutofit fontScale="92500" lnSpcReduction="10000"/>
          </a:bodyPr>
          <a:lstStyle/>
          <a:p>
            <a:endParaRPr lang="en-US" dirty="0"/>
          </a:p>
          <a:p>
            <a:pPr algn="just"/>
            <a:r>
              <a:rPr lang="en-US" dirty="0">
                <a:latin typeface="Bookman Old Style" panose="02050604050505020204" pitchFamily="18" charset="0"/>
              </a:rPr>
              <a:t>The magistrate may issue a search warrant for the search and seizure of any item or property which is considered necessary to help with the investigation and prosecution of the case.</a:t>
            </a:r>
          </a:p>
          <a:p>
            <a:pPr marL="0" indent="0" algn="just">
              <a:buNone/>
            </a:pPr>
            <a:endParaRPr lang="en-US" dirty="0">
              <a:latin typeface="Bookman Old Style" panose="02050604050505020204" pitchFamily="18" charset="0"/>
            </a:endParaRPr>
          </a:p>
          <a:p>
            <a:pPr algn="just"/>
            <a:r>
              <a:rPr lang="en-US" dirty="0">
                <a:latin typeface="Bookman Old Style" panose="02050604050505020204" pitchFamily="18" charset="0"/>
              </a:rPr>
              <a:t>The Criminal Procedure Code Act (CPC) shall apply, with the necessary modifications, in respect of a search or a seizure under the MLA Act, except where the CPC is inconsistent with the MLA Act.</a:t>
            </a:r>
          </a:p>
          <a:p>
            <a:endParaRPr lang="en-US" dirty="0"/>
          </a:p>
        </p:txBody>
      </p:sp>
      <p:pic>
        <p:nvPicPr>
          <p:cNvPr id="4" name="Picture 3">
            <a:extLst>
              <a:ext uri="{FF2B5EF4-FFF2-40B4-BE49-F238E27FC236}">
                <a16:creationId xmlns:a16="http://schemas.microsoft.com/office/drawing/2014/main" xmlns="" id="{57220E2F-72B4-404B-AF16-0E93B4094B02}"/>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04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266FB8-17D5-434D-A306-27E3352EC6A8}"/>
              </a:ext>
            </a:extLst>
          </p:cNvPr>
          <p:cNvSpPr>
            <a:spLocks noGrp="1"/>
          </p:cNvSpPr>
          <p:nvPr>
            <p:ph type="title"/>
          </p:nvPr>
        </p:nvSpPr>
        <p:spPr/>
        <p:txBody>
          <a:bodyPr/>
          <a:lstStyle/>
          <a:p>
            <a:r>
              <a:rPr lang="en-US" b="1" dirty="0">
                <a:latin typeface="Bookman Old Style" panose="02050604050505020204" pitchFamily="18" charset="0"/>
              </a:rPr>
              <a:t>Mutual Legal Assistance: Production of documents</a:t>
            </a:r>
          </a:p>
        </p:txBody>
      </p:sp>
      <p:sp>
        <p:nvSpPr>
          <p:cNvPr id="3" name="Content Placeholder 2">
            <a:extLst>
              <a:ext uri="{FF2B5EF4-FFF2-40B4-BE49-F238E27FC236}">
                <a16:creationId xmlns:a16="http://schemas.microsoft.com/office/drawing/2014/main" xmlns="" id="{11D72D14-D514-4E78-8479-C5E027636816}"/>
              </a:ext>
            </a:extLst>
          </p:cNvPr>
          <p:cNvSpPr>
            <a:spLocks noGrp="1"/>
          </p:cNvSpPr>
          <p:nvPr>
            <p:ph idx="1"/>
          </p:nvPr>
        </p:nvSpPr>
        <p:spPr/>
        <p:txBody>
          <a:bodyPr>
            <a:normAutofit fontScale="92500"/>
          </a:bodyPr>
          <a:lstStyle/>
          <a:p>
            <a:endParaRPr lang="en-US" dirty="0"/>
          </a:p>
          <a:p>
            <a:pPr algn="just"/>
            <a:r>
              <a:rPr lang="en-US" dirty="0">
                <a:latin typeface="Bookman Old Style" panose="02050604050505020204" pitchFamily="18" charset="0"/>
              </a:rPr>
              <a:t>Once documents have been obtained, they are submitted to the Attorney-General for authentication before they are sent to the Requesting State for production in evidence.</a:t>
            </a:r>
          </a:p>
          <a:p>
            <a:pPr marL="0" indent="0" algn="just">
              <a:buNone/>
            </a:pPr>
            <a:endParaRPr lang="en-US" dirty="0">
              <a:latin typeface="Bookman Old Style" panose="02050604050505020204" pitchFamily="18" charset="0"/>
            </a:endParaRPr>
          </a:p>
          <a:p>
            <a:pPr algn="just"/>
            <a:r>
              <a:rPr lang="en-US" dirty="0">
                <a:latin typeface="Bookman Old Style" panose="02050604050505020204" pitchFamily="18" charset="0"/>
              </a:rPr>
              <a:t>Where Zambia is requesting documents, only properly authenticated documents by the competent authority may be admitted in evidence.</a:t>
            </a:r>
          </a:p>
          <a:p>
            <a:endParaRPr lang="en-US" dirty="0"/>
          </a:p>
        </p:txBody>
      </p:sp>
      <p:pic>
        <p:nvPicPr>
          <p:cNvPr id="4" name="Picture 3">
            <a:extLst>
              <a:ext uri="{FF2B5EF4-FFF2-40B4-BE49-F238E27FC236}">
                <a16:creationId xmlns:a16="http://schemas.microsoft.com/office/drawing/2014/main" xmlns="" id="{C6B470C0-F4B7-480E-918D-D92AD5E0536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1863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4315BF-EBCA-42CF-AD77-3D042280B4AB}"/>
              </a:ext>
            </a:extLst>
          </p:cNvPr>
          <p:cNvSpPr>
            <a:spLocks noGrp="1"/>
          </p:cNvSpPr>
          <p:nvPr>
            <p:ph type="title"/>
          </p:nvPr>
        </p:nvSpPr>
        <p:spPr/>
        <p:txBody>
          <a:bodyPr/>
          <a:lstStyle/>
          <a:p>
            <a:r>
              <a:rPr lang="en-US" b="1" dirty="0">
                <a:latin typeface="Bookman Old Style" panose="02050604050505020204" pitchFamily="18" charset="0"/>
              </a:rPr>
              <a:t>Procedures</a:t>
            </a:r>
          </a:p>
        </p:txBody>
      </p:sp>
      <p:sp>
        <p:nvSpPr>
          <p:cNvPr id="3" name="Content Placeholder 2">
            <a:extLst>
              <a:ext uri="{FF2B5EF4-FFF2-40B4-BE49-F238E27FC236}">
                <a16:creationId xmlns:a16="http://schemas.microsoft.com/office/drawing/2014/main" xmlns="" id="{85B0C4DF-ECCA-4535-88E1-684844AAE88A}"/>
              </a:ext>
            </a:extLst>
          </p:cNvPr>
          <p:cNvSpPr>
            <a:spLocks noGrp="1"/>
          </p:cNvSpPr>
          <p:nvPr>
            <p:ph idx="1"/>
          </p:nvPr>
        </p:nvSpPr>
        <p:spPr>
          <a:xfrm>
            <a:off x="1484310" y="2666999"/>
            <a:ext cx="10018713" cy="3943351"/>
          </a:xfrm>
        </p:spPr>
        <p:txBody>
          <a:bodyPr>
            <a:normAutofit fontScale="85000" lnSpcReduction="20000"/>
          </a:bodyPr>
          <a:lstStyle/>
          <a:p>
            <a:pPr marL="0" indent="0" algn="just">
              <a:buNone/>
            </a:pPr>
            <a:r>
              <a:rPr lang="en-US" dirty="0">
                <a:latin typeface="Bookman Old Style" panose="02050604050505020204" pitchFamily="18" charset="0"/>
              </a:rPr>
              <a:t>Section 10(2) states that a request under subsection (1) shall be accompanied by-</a:t>
            </a:r>
          </a:p>
          <a:p>
            <a:pPr marL="0" indent="0" algn="just">
              <a:buNone/>
            </a:pPr>
            <a:r>
              <a:rPr lang="en-US" dirty="0">
                <a:latin typeface="Bookman Old Style" panose="02050604050505020204" pitchFamily="18" charset="0"/>
              </a:rPr>
              <a:t>		 </a:t>
            </a:r>
            <a:r>
              <a:rPr lang="en-US" i="1" dirty="0">
                <a:latin typeface="Bookman Old Style" panose="02050604050505020204" pitchFamily="18" charset="0"/>
              </a:rPr>
              <a:t>(a) the name of the authority concerned with the criminal matter to 				      which the request relates;</a:t>
            </a:r>
          </a:p>
          <a:p>
            <a:pPr marL="1319213" indent="-1319213" algn="just">
              <a:buNone/>
            </a:pPr>
            <a:r>
              <a:rPr lang="en-US" i="1" dirty="0">
                <a:latin typeface="Bookman Old Style" panose="02050604050505020204" pitchFamily="18" charset="0"/>
              </a:rPr>
              <a:t>              (b) a description of the nature of the criminal matter and a statement setting out a summary of the relevant facts and laws;</a:t>
            </a:r>
          </a:p>
          <a:p>
            <a:pPr marL="0" indent="0" algn="just">
              <a:buNone/>
            </a:pPr>
            <a:r>
              <a:rPr lang="en-US" i="1" dirty="0">
                <a:latin typeface="Bookman Old Style" panose="02050604050505020204" pitchFamily="18" charset="0"/>
              </a:rPr>
              <a:t>		 (c) a description of the purpose of the request and the nature of the 				     assistance being sought;</a:t>
            </a:r>
          </a:p>
          <a:p>
            <a:pPr marL="0" indent="0" algn="just">
              <a:buNone/>
            </a:pPr>
            <a:r>
              <a:rPr lang="en-US" i="1" dirty="0">
                <a:latin typeface="Bookman Old Style" panose="02050604050505020204" pitchFamily="18" charset="0"/>
              </a:rPr>
              <a:t>		 (d) details of the procedure that the foreign state wishes to be followed 		     by Zambia in giving effect to the request, including details of the 			           manner and form in which any information, document or thing is to be 		    supplied to the foreign state pursuant to the request;</a:t>
            </a:r>
          </a:p>
          <a:p>
            <a:pPr marL="0" indent="0" algn="just">
              <a:buNone/>
            </a:pPr>
            <a:endParaRPr lang="en-US" dirty="0">
              <a:latin typeface="Bookman Old Style" panose="02050604050505020204" pitchFamily="18" charset="0"/>
            </a:endParaRPr>
          </a:p>
          <a:p>
            <a:pPr marL="0" indent="0" algn="just">
              <a:buNone/>
            </a:pPr>
            <a:endParaRPr lang="en-US" dirty="0">
              <a:latin typeface="Bookman Old Style" panose="02050604050505020204" pitchFamily="18" charset="0"/>
            </a:endParaRPr>
          </a:p>
        </p:txBody>
      </p:sp>
      <p:pic>
        <p:nvPicPr>
          <p:cNvPr id="4" name="Picture 3">
            <a:extLst>
              <a:ext uri="{FF2B5EF4-FFF2-40B4-BE49-F238E27FC236}">
                <a16:creationId xmlns:a16="http://schemas.microsoft.com/office/drawing/2014/main" xmlns="" id="{1F671F6C-E641-4ED6-BBFF-E2A379A9C40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50572" y="247650"/>
            <a:ext cx="904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1363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512</TotalTime>
  <Words>950</Words>
  <Application>Microsoft Office PowerPoint</Application>
  <PresentationFormat>Widescreen</PresentationFormat>
  <Paragraphs>94</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Bookman Old Style</vt:lpstr>
      <vt:lpstr>Calibri</vt:lpstr>
      <vt:lpstr>Corbel</vt:lpstr>
      <vt:lpstr>Times New Roman</vt:lpstr>
      <vt:lpstr>Parallax</vt:lpstr>
      <vt:lpstr>   </vt:lpstr>
      <vt:lpstr>Introduction: Mutual Legal Assistance in Criminal Matters</vt:lpstr>
      <vt:lpstr>National legal framework relating to mutual legal assistance in Zambia</vt:lpstr>
      <vt:lpstr>National laws on the basis of which regional or international cooperation can be sought?</vt:lpstr>
      <vt:lpstr>National laws on the basis of which regional or international cooperation can be sought? Cont’d…</vt:lpstr>
      <vt:lpstr>Judicial cooperation requests with respect to Mutual Legal Assistance</vt:lpstr>
      <vt:lpstr>Procedures applicable to Mutual Legal Assistance in criminal matters requests</vt:lpstr>
      <vt:lpstr>Mutual Legal Assistance: Production of documents</vt:lpstr>
      <vt:lpstr>Procedures</vt:lpstr>
      <vt:lpstr>Procedures Cont’d…</vt:lpstr>
      <vt:lpstr>Procedures Cont’d…</vt:lpstr>
      <vt:lpstr>Procedures Cont’d…</vt:lpstr>
      <vt:lpstr>Challenges</vt:lpstr>
      <vt:lpstr>Best Practice recommendations for facilitating international cooperation in mutual legal assistance in criminal matters</vt:lpstr>
      <vt:lpstr>Best Practice recommendations for facilitating international cooperation in mutual legal assistance in criminal matters Cont’d…</vt:lpstr>
      <vt:lpstr>Importance of networking in facilitating international cooperation in criminal matters</vt:lpstr>
      <vt:lpstr>Importance of networking in facilitating international cooperation Cont’d…</vt:lpstr>
      <vt:lpstr>Importance of networking in facilitating international cooperation Cont’d…</vt:lpstr>
      <vt:lpstr>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Sambwa Chilembo</dc:creator>
  <cp:lastModifiedBy>Patrick M. Chingaipe</cp:lastModifiedBy>
  <cp:revision>36</cp:revision>
  <dcterms:created xsi:type="dcterms:W3CDTF">2024-09-15T13:46:26Z</dcterms:created>
  <dcterms:modified xsi:type="dcterms:W3CDTF">2024-09-24T10:46:01Z</dcterms:modified>
</cp:coreProperties>
</file>