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81" r:id="rId2"/>
    <p:sldId id="257" r:id="rId3"/>
    <p:sldId id="275" r:id="rId4"/>
    <p:sldId id="260" r:id="rId5"/>
    <p:sldId id="261" r:id="rId6"/>
    <p:sldId id="269" r:id="rId7"/>
    <p:sldId id="263" r:id="rId8"/>
    <p:sldId id="264" r:id="rId9"/>
    <p:sldId id="268" r:id="rId10"/>
    <p:sldId id="276" r:id="rId11"/>
    <p:sldId id="277" r:id="rId12"/>
    <p:sldId id="278" r:id="rId13"/>
    <p:sldId id="279" r:id="rId14"/>
    <p:sldId id="280" r:id="rId15"/>
    <p:sldId id="266" r:id="rId16"/>
    <p:sldId id="270" r:id="rId17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7" d="100"/>
          <a:sy n="97" d="100"/>
        </p:scale>
        <p:origin x="144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037603-5DCC-451C-B96D-558E8B62F63D}" type="doc">
      <dgm:prSet loTypeId="urn:microsoft.com/office/officeart/2005/8/layout/radial4" loCatId="relationship" qsTypeId="urn:microsoft.com/office/officeart/2005/8/quickstyle/simple2" qsCatId="simple" csTypeId="urn:microsoft.com/office/officeart/2005/8/colors/accent5_2" csCatId="accent5" phldr="1"/>
      <dgm:spPr/>
      <dgm:t>
        <a:bodyPr/>
        <a:lstStyle/>
        <a:p>
          <a:endParaRPr lang="en-GB"/>
        </a:p>
      </dgm:t>
    </dgm:pt>
    <dgm:pt modelId="{CF11CDAF-E2F9-4FA0-9AB7-CF2DB98DCEAF}">
      <dgm:prSet phldrT="[Text]"/>
      <dgm:spPr>
        <a:xfrm>
          <a:off x="2402577" y="2872834"/>
          <a:ext cx="1367045" cy="1367045"/>
        </a:xfrm>
      </dgm:spPr>
      <dgm:t>
        <a:bodyPr/>
        <a:lstStyle/>
        <a:p>
          <a:pPr>
            <a:buNone/>
          </a:pPr>
          <a:r>
            <a:rPr lang="en-GB" dirty="0">
              <a:latin typeface="Calibri" panose="020F0502020204030204"/>
              <a:ea typeface="+mn-ea"/>
              <a:cs typeface="+mn-cs"/>
            </a:rPr>
            <a:t>National Forensic  Authority</a:t>
          </a:r>
        </a:p>
      </dgm:t>
    </dgm:pt>
    <dgm:pt modelId="{7FA52775-7A9B-4620-9A87-9532DA808A08}" type="parTrans" cxnId="{19816275-08BC-46A4-822F-A4705E80A340}">
      <dgm:prSet/>
      <dgm:spPr/>
      <dgm:t>
        <a:bodyPr/>
        <a:lstStyle/>
        <a:p>
          <a:endParaRPr lang="en-GB"/>
        </a:p>
      </dgm:t>
    </dgm:pt>
    <dgm:pt modelId="{E076AC1E-055D-4BAF-BB8E-746FD45ABDE3}" type="sibTrans" cxnId="{19816275-08BC-46A4-822F-A4705E80A340}">
      <dgm:prSet/>
      <dgm:spPr/>
      <dgm:t>
        <a:bodyPr/>
        <a:lstStyle/>
        <a:p>
          <a:endParaRPr lang="en-GB"/>
        </a:p>
      </dgm:t>
    </dgm:pt>
    <dgm:pt modelId="{6E85D893-6A51-454F-BB7F-768C5A53A109}">
      <dgm:prSet phldrT="[Text]"/>
      <dgm:spPr>
        <a:xfrm>
          <a:off x="2476" y="3173584"/>
          <a:ext cx="956932" cy="765545"/>
        </a:xfrm>
      </dgm:spPr>
      <dgm:t>
        <a:bodyPr/>
        <a:lstStyle/>
        <a:p>
          <a:pPr>
            <a:buNone/>
          </a:pPr>
          <a:r>
            <a:rPr lang="en-GB" dirty="0">
              <a:latin typeface="Calibri" panose="020F0502020204030204"/>
              <a:ea typeface="+mn-ea"/>
              <a:cs typeface="+mn-cs"/>
            </a:rPr>
            <a:t>Police </a:t>
          </a:r>
        </a:p>
      </dgm:t>
    </dgm:pt>
    <dgm:pt modelId="{87814BC7-2F1A-4835-BE19-731DB2726B6D}" type="parTrans" cxnId="{DF97906B-FD39-4DC9-BAE6-029A69395B75}">
      <dgm:prSet/>
      <dgm:spPr>
        <a:xfrm rot="10800000">
          <a:off x="480942" y="3361553"/>
          <a:ext cx="1815944" cy="389608"/>
        </a:xfrm>
      </dgm:spPr>
      <dgm:t>
        <a:bodyPr/>
        <a:lstStyle/>
        <a:p>
          <a:endParaRPr lang="en-GB"/>
        </a:p>
      </dgm:t>
    </dgm:pt>
    <dgm:pt modelId="{DFADC6B7-87EB-41FC-921C-C75A914E2EEB}" type="sibTrans" cxnId="{DF97906B-FD39-4DC9-BAE6-029A69395B75}">
      <dgm:prSet/>
      <dgm:spPr/>
      <dgm:t>
        <a:bodyPr/>
        <a:lstStyle/>
        <a:p>
          <a:endParaRPr lang="en-GB"/>
        </a:p>
      </dgm:t>
    </dgm:pt>
    <dgm:pt modelId="{DC5ABB6F-FCEC-4F06-8CBE-7C877348852E}">
      <dgm:prSet phldrT="[Text]"/>
      <dgm:spPr>
        <a:xfrm>
          <a:off x="260468" y="2043249"/>
          <a:ext cx="956932" cy="765545"/>
        </a:xfrm>
      </dgm:spPr>
      <dgm:t>
        <a:bodyPr/>
        <a:lstStyle/>
        <a:p>
          <a:pPr>
            <a:buNone/>
          </a:pPr>
          <a:r>
            <a:rPr lang="en-GB" dirty="0">
              <a:latin typeface="Calibri" panose="020F0502020204030204"/>
              <a:ea typeface="+mn-ea"/>
              <a:cs typeface="+mn-cs"/>
            </a:rPr>
            <a:t>DEC</a:t>
          </a:r>
        </a:p>
      </dgm:t>
    </dgm:pt>
    <dgm:pt modelId="{44401D28-E09C-4FF6-8697-AD47A561F522}" type="parTrans" cxnId="{0BA74D26-FC35-4B40-B11E-7B0DF476EA30}">
      <dgm:prSet/>
      <dgm:spPr>
        <a:xfrm rot="12342857">
          <a:off x="649017" y="2625172"/>
          <a:ext cx="1815944" cy="389608"/>
        </a:xfrm>
      </dgm:spPr>
      <dgm:t>
        <a:bodyPr/>
        <a:lstStyle/>
        <a:p>
          <a:endParaRPr lang="en-GB"/>
        </a:p>
      </dgm:t>
    </dgm:pt>
    <dgm:pt modelId="{2346A765-54D3-40E5-8071-5A3686A4E2C8}" type="sibTrans" cxnId="{0BA74D26-FC35-4B40-B11E-7B0DF476EA30}">
      <dgm:prSet/>
      <dgm:spPr/>
      <dgm:t>
        <a:bodyPr/>
        <a:lstStyle/>
        <a:p>
          <a:endParaRPr lang="en-GB"/>
        </a:p>
      </dgm:t>
    </dgm:pt>
    <dgm:pt modelId="{F2EC2AA5-9975-4C32-9C3E-556FECBAADDB}">
      <dgm:prSet phldrT="[Text]"/>
      <dgm:spPr>
        <a:xfrm>
          <a:off x="983345" y="1136790"/>
          <a:ext cx="956932" cy="765545"/>
        </a:xfrm>
      </dgm:spPr>
      <dgm:t>
        <a:bodyPr/>
        <a:lstStyle/>
        <a:p>
          <a:pPr>
            <a:buNone/>
          </a:pPr>
          <a:r>
            <a:rPr lang="en-GB" dirty="0">
              <a:latin typeface="Calibri" panose="020F0502020204030204"/>
              <a:ea typeface="+mn-ea"/>
              <a:cs typeface="+mn-cs"/>
            </a:rPr>
            <a:t>ACC</a:t>
          </a:r>
        </a:p>
      </dgm:t>
    </dgm:pt>
    <dgm:pt modelId="{571FDA3A-28D2-45BE-8CA2-93E7D243E92C}" type="parTrans" cxnId="{070C7005-412E-490B-9BAA-52C5550B3A86}">
      <dgm:prSet/>
      <dgm:spPr>
        <a:xfrm rot="13885714">
          <a:off x="1119950" y="2034640"/>
          <a:ext cx="1815944" cy="389608"/>
        </a:xfrm>
      </dgm:spPr>
      <dgm:t>
        <a:bodyPr/>
        <a:lstStyle/>
        <a:p>
          <a:endParaRPr lang="en-GB"/>
        </a:p>
      </dgm:t>
    </dgm:pt>
    <dgm:pt modelId="{7CF2411F-BA3F-4A6A-95EC-9BEB698D358D}" type="sibTrans" cxnId="{070C7005-412E-490B-9BAA-52C5550B3A86}">
      <dgm:prSet/>
      <dgm:spPr/>
      <dgm:t>
        <a:bodyPr/>
        <a:lstStyle/>
        <a:p>
          <a:endParaRPr lang="en-GB"/>
        </a:p>
      </dgm:t>
    </dgm:pt>
    <dgm:pt modelId="{3BDA65D6-708E-404A-9F19-9EDD9102E79E}">
      <dgm:prSet phldrT="[Text]"/>
      <dgm:spPr>
        <a:xfrm>
          <a:off x="3187335" y="633744"/>
          <a:ext cx="956932" cy="765545"/>
        </a:xfrm>
      </dgm:spPr>
      <dgm:t>
        <a:bodyPr/>
        <a:lstStyle/>
        <a:p>
          <a:pPr>
            <a:buNone/>
          </a:pPr>
          <a:r>
            <a:rPr lang="en-GB" dirty="0">
              <a:latin typeface="Calibri" panose="020F0502020204030204"/>
              <a:ea typeface="+mn-ea"/>
              <a:cs typeface="+mn-cs"/>
            </a:rPr>
            <a:t>Anti-Terrorism</a:t>
          </a:r>
        </a:p>
      </dgm:t>
    </dgm:pt>
    <dgm:pt modelId="{33DDF686-8A6E-4F9B-9FD0-4F2E1754812A}" type="parTrans" cxnId="{8985B25C-922A-4686-A738-13C489D8F5A3}">
      <dgm:prSet/>
      <dgm:spPr>
        <a:xfrm rot="16971429">
          <a:off x="2555787" y="1706920"/>
          <a:ext cx="1815944" cy="389608"/>
        </a:xfrm>
      </dgm:spPr>
      <dgm:t>
        <a:bodyPr/>
        <a:lstStyle/>
        <a:p>
          <a:endParaRPr lang="en-GB"/>
        </a:p>
      </dgm:t>
    </dgm:pt>
    <dgm:pt modelId="{CCEF6CE5-1C4C-4D0E-B1E1-030777AEF4FE}" type="sibTrans" cxnId="{8985B25C-922A-4686-A738-13C489D8F5A3}">
      <dgm:prSet/>
      <dgm:spPr/>
      <dgm:t>
        <a:bodyPr/>
        <a:lstStyle/>
        <a:p>
          <a:endParaRPr lang="en-GB"/>
        </a:p>
      </dgm:t>
    </dgm:pt>
    <dgm:pt modelId="{28A6DFCF-ADCA-458C-B7A8-EC702B6D11A7}">
      <dgm:prSet phldrT="[Text]"/>
      <dgm:spPr>
        <a:xfrm>
          <a:off x="2027931" y="633744"/>
          <a:ext cx="956932" cy="765545"/>
        </a:xfrm>
      </dgm:spPr>
      <dgm:t>
        <a:bodyPr/>
        <a:lstStyle/>
        <a:p>
          <a:pPr>
            <a:buNone/>
          </a:pPr>
          <a:r>
            <a:rPr lang="en-GB" dirty="0">
              <a:latin typeface="Calibri" panose="020F0502020204030204"/>
              <a:ea typeface="+mn-ea"/>
              <a:cs typeface="+mn-cs"/>
            </a:rPr>
            <a:t>DNPW</a:t>
          </a:r>
        </a:p>
      </dgm:t>
    </dgm:pt>
    <dgm:pt modelId="{E4F658D4-FB70-48CA-ACBD-EF8B0B463B17}" type="parTrans" cxnId="{1A520154-0594-495F-B523-031D629EC8FD}">
      <dgm:prSet/>
      <dgm:spPr>
        <a:xfrm rot="15428571">
          <a:off x="1800468" y="1706920"/>
          <a:ext cx="1815944" cy="389608"/>
        </a:xfrm>
      </dgm:spPr>
      <dgm:t>
        <a:bodyPr/>
        <a:lstStyle/>
        <a:p>
          <a:endParaRPr lang="en-GB"/>
        </a:p>
      </dgm:t>
    </dgm:pt>
    <dgm:pt modelId="{9133F2FC-F263-4F66-A4FF-E730DCFCA3E7}" type="sibTrans" cxnId="{1A520154-0594-495F-B523-031D629EC8FD}">
      <dgm:prSet/>
      <dgm:spPr/>
      <dgm:t>
        <a:bodyPr/>
        <a:lstStyle/>
        <a:p>
          <a:endParaRPr lang="en-GB"/>
        </a:p>
      </dgm:t>
    </dgm:pt>
    <dgm:pt modelId="{0B424CFF-CE4E-4C3A-A8A1-9340F9EA6E91}">
      <dgm:prSet phldrT="[Text]"/>
      <dgm:spPr>
        <a:xfrm>
          <a:off x="4231922" y="1136790"/>
          <a:ext cx="956932" cy="765545"/>
        </a:xfrm>
      </dgm:spPr>
      <dgm:t>
        <a:bodyPr/>
        <a:lstStyle/>
        <a:p>
          <a:pPr>
            <a:buNone/>
          </a:pPr>
          <a:r>
            <a:rPr lang="en-GB" dirty="0">
              <a:latin typeface="Calibri" panose="020F0502020204030204"/>
              <a:ea typeface="+mn-ea"/>
              <a:cs typeface="+mn-cs"/>
            </a:rPr>
            <a:t>RTSA</a:t>
          </a:r>
        </a:p>
      </dgm:t>
    </dgm:pt>
    <dgm:pt modelId="{E5BE5771-C806-44B3-8B8D-A9A354A033EA}" type="parTrans" cxnId="{9586885A-16CC-4AE9-9CDD-49E5AA9934B3}">
      <dgm:prSet/>
      <dgm:spPr>
        <a:xfrm rot="18514286">
          <a:off x="3236305" y="2034640"/>
          <a:ext cx="1815944" cy="389608"/>
        </a:xfrm>
      </dgm:spPr>
      <dgm:t>
        <a:bodyPr/>
        <a:lstStyle/>
        <a:p>
          <a:endParaRPr lang="en-GB"/>
        </a:p>
      </dgm:t>
    </dgm:pt>
    <dgm:pt modelId="{BC2503D2-E84B-4423-A2C2-9B838438FA1E}" type="sibTrans" cxnId="{9586885A-16CC-4AE9-9CDD-49E5AA9934B3}">
      <dgm:prSet/>
      <dgm:spPr/>
      <dgm:t>
        <a:bodyPr/>
        <a:lstStyle/>
        <a:p>
          <a:endParaRPr lang="en-GB"/>
        </a:p>
      </dgm:t>
    </dgm:pt>
    <dgm:pt modelId="{B44B3B68-3673-4AEC-9F16-1B2BF00A8C07}">
      <dgm:prSet phldrT="[Text]"/>
      <dgm:spPr>
        <a:xfrm>
          <a:off x="5212790" y="3173584"/>
          <a:ext cx="956932" cy="765545"/>
        </a:xfrm>
      </dgm:spPr>
      <dgm:t>
        <a:bodyPr/>
        <a:lstStyle/>
        <a:p>
          <a:pPr>
            <a:buNone/>
          </a:pPr>
          <a:r>
            <a:rPr lang="en-GB" dirty="0">
              <a:latin typeface="Calibri" panose="020F0502020204030204"/>
              <a:ea typeface="+mn-ea"/>
              <a:cs typeface="+mn-cs"/>
            </a:rPr>
            <a:t>Others/Public </a:t>
          </a:r>
        </a:p>
      </dgm:t>
    </dgm:pt>
    <dgm:pt modelId="{DF8674F6-65DC-4DEF-88CB-0D704E824CBA}" type="parTrans" cxnId="{24799496-F096-4875-9272-8E2B4FD97FB8}">
      <dgm:prSet/>
      <dgm:spPr>
        <a:xfrm>
          <a:off x="3875312" y="3361553"/>
          <a:ext cx="1815944" cy="389608"/>
        </a:xfrm>
      </dgm:spPr>
      <dgm:t>
        <a:bodyPr/>
        <a:lstStyle/>
        <a:p>
          <a:endParaRPr lang="en-GB"/>
        </a:p>
      </dgm:t>
    </dgm:pt>
    <dgm:pt modelId="{050B7304-6CA1-418D-B969-923605221EDA}" type="sibTrans" cxnId="{24799496-F096-4875-9272-8E2B4FD97FB8}">
      <dgm:prSet/>
      <dgm:spPr/>
      <dgm:t>
        <a:bodyPr/>
        <a:lstStyle/>
        <a:p>
          <a:endParaRPr lang="en-GB"/>
        </a:p>
      </dgm:t>
    </dgm:pt>
    <dgm:pt modelId="{CC54C94B-16AD-4FB7-B861-0F2224C6D4E6}">
      <dgm:prSet phldrT="[Text]"/>
      <dgm:spPr>
        <a:xfrm>
          <a:off x="4954799" y="2043249"/>
          <a:ext cx="956932" cy="765545"/>
        </a:xfrm>
      </dgm:spPr>
      <dgm:t>
        <a:bodyPr/>
        <a:lstStyle/>
        <a:p>
          <a:pPr>
            <a:buNone/>
          </a:pPr>
          <a:r>
            <a:rPr lang="en-GB" dirty="0">
              <a:latin typeface="Calibri" panose="020F0502020204030204"/>
              <a:ea typeface="+mn-ea"/>
              <a:cs typeface="+mn-cs"/>
            </a:rPr>
            <a:t>Forensic Science &amp; Pathology</a:t>
          </a:r>
        </a:p>
      </dgm:t>
    </dgm:pt>
    <dgm:pt modelId="{30D8660C-000C-4B03-99A8-0E57EAD1F6C9}" type="parTrans" cxnId="{C98B2600-9546-4B3E-81D6-71112F9B8C41}">
      <dgm:prSet/>
      <dgm:spPr>
        <a:xfrm rot="20057143">
          <a:off x="3707238" y="2625172"/>
          <a:ext cx="1815944" cy="389608"/>
        </a:xfrm>
      </dgm:spPr>
      <dgm:t>
        <a:bodyPr/>
        <a:lstStyle/>
        <a:p>
          <a:endParaRPr lang="en-GB"/>
        </a:p>
      </dgm:t>
    </dgm:pt>
    <dgm:pt modelId="{DDC682A4-1B9B-4095-B607-73EB20033F8C}" type="sibTrans" cxnId="{C98B2600-9546-4B3E-81D6-71112F9B8C41}">
      <dgm:prSet/>
      <dgm:spPr/>
      <dgm:t>
        <a:bodyPr/>
        <a:lstStyle/>
        <a:p>
          <a:endParaRPr lang="en-GB"/>
        </a:p>
      </dgm:t>
    </dgm:pt>
    <dgm:pt modelId="{EA40D326-9413-4F69-AB51-2A3E0F6EC22F}" type="pres">
      <dgm:prSet presAssocID="{36037603-5DCC-451C-B96D-558E8B62F63D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D558C3B-7544-4729-BE26-9A68550BDEAA}" type="pres">
      <dgm:prSet presAssocID="{CF11CDAF-E2F9-4FA0-9AB7-CF2DB98DCEAF}" presName="centerShape" presStyleLbl="node0" presStyleIdx="0" presStyleCnt="1"/>
      <dgm:spPr>
        <a:prstGeom prst="ellipse">
          <a:avLst/>
        </a:prstGeom>
      </dgm:spPr>
    </dgm:pt>
    <dgm:pt modelId="{9B7B805B-501F-4774-A78B-7CF18DB9C29B}" type="pres">
      <dgm:prSet presAssocID="{87814BC7-2F1A-4835-BE19-731DB2726B6D}" presName="parTrans" presStyleLbl="bgSibTrans2D1" presStyleIdx="0" presStyleCnt="8"/>
      <dgm:spPr>
        <a:prstGeom prst="leftArrow">
          <a:avLst>
            <a:gd name="adj1" fmla="val 60000"/>
            <a:gd name="adj2" fmla="val 50000"/>
          </a:avLst>
        </a:prstGeom>
      </dgm:spPr>
    </dgm:pt>
    <dgm:pt modelId="{880B228A-A860-4A25-8726-6FEEBEBBB7F8}" type="pres">
      <dgm:prSet presAssocID="{6E85D893-6A51-454F-BB7F-768C5A53A109}" presName="node" presStyleLbl="node1" presStyleIdx="0" presStyleCnt="8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</dgm:pt>
    <dgm:pt modelId="{7A70CCF6-4E8D-4AE4-940F-2DC62B053F67}" type="pres">
      <dgm:prSet presAssocID="{44401D28-E09C-4FF6-8697-AD47A561F522}" presName="parTrans" presStyleLbl="bgSibTrans2D1" presStyleIdx="1" presStyleCnt="8"/>
      <dgm:spPr>
        <a:prstGeom prst="leftArrow">
          <a:avLst>
            <a:gd name="adj1" fmla="val 60000"/>
            <a:gd name="adj2" fmla="val 50000"/>
          </a:avLst>
        </a:prstGeom>
      </dgm:spPr>
    </dgm:pt>
    <dgm:pt modelId="{833A8816-0DF9-453D-9AF3-B2B1D0FC2A68}" type="pres">
      <dgm:prSet presAssocID="{DC5ABB6F-FCEC-4F06-8CBE-7C877348852E}" presName="node" presStyleLbl="node1" presStyleIdx="1" presStyleCnt="8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</dgm:pt>
    <dgm:pt modelId="{0F79E694-0197-4192-BB5D-349DED3079DB}" type="pres">
      <dgm:prSet presAssocID="{571FDA3A-28D2-45BE-8CA2-93E7D243E92C}" presName="parTrans" presStyleLbl="bgSibTrans2D1" presStyleIdx="2" presStyleCnt="8"/>
      <dgm:spPr>
        <a:prstGeom prst="leftArrow">
          <a:avLst>
            <a:gd name="adj1" fmla="val 60000"/>
            <a:gd name="adj2" fmla="val 50000"/>
          </a:avLst>
        </a:prstGeom>
      </dgm:spPr>
    </dgm:pt>
    <dgm:pt modelId="{E39E53F9-AEED-4D85-84E4-5A12E0A65A48}" type="pres">
      <dgm:prSet presAssocID="{F2EC2AA5-9975-4C32-9C3E-556FECBAADDB}" presName="node" presStyleLbl="node1" presStyleIdx="2" presStyleCnt="8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</dgm:pt>
    <dgm:pt modelId="{13B2096C-4164-43FB-9B29-59FD984B4E3E}" type="pres">
      <dgm:prSet presAssocID="{E4F658D4-FB70-48CA-ACBD-EF8B0B463B17}" presName="parTrans" presStyleLbl="bgSibTrans2D1" presStyleIdx="3" presStyleCnt="8"/>
      <dgm:spPr>
        <a:prstGeom prst="leftArrow">
          <a:avLst>
            <a:gd name="adj1" fmla="val 60000"/>
            <a:gd name="adj2" fmla="val 50000"/>
          </a:avLst>
        </a:prstGeom>
      </dgm:spPr>
    </dgm:pt>
    <dgm:pt modelId="{DC7F2840-68BB-43C4-9E06-1259178A8AE6}" type="pres">
      <dgm:prSet presAssocID="{28A6DFCF-ADCA-458C-B7A8-EC702B6D11A7}" presName="node" presStyleLbl="node1" presStyleIdx="3" presStyleCnt="8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</dgm:pt>
    <dgm:pt modelId="{F25DE48B-84C1-45C8-A187-80EC419756D7}" type="pres">
      <dgm:prSet presAssocID="{33DDF686-8A6E-4F9B-9FD0-4F2E1754812A}" presName="parTrans" presStyleLbl="bgSibTrans2D1" presStyleIdx="4" presStyleCnt="8"/>
      <dgm:spPr>
        <a:prstGeom prst="leftArrow">
          <a:avLst>
            <a:gd name="adj1" fmla="val 60000"/>
            <a:gd name="adj2" fmla="val 50000"/>
          </a:avLst>
        </a:prstGeom>
      </dgm:spPr>
    </dgm:pt>
    <dgm:pt modelId="{C330D461-9FD4-4833-B949-BE524FBFCC91}" type="pres">
      <dgm:prSet presAssocID="{3BDA65D6-708E-404A-9F19-9EDD9102E79E}" presName="node" presStyleLbl="node1" presStyleIdx="4" presStyleCnt="8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</dgm:pt>
    <dgm:pt modelId="{25D9E949-4C49-4A37-A553-48896DA02BC5}" type="pres">
      <dgm:prSet presAssocID="{E5BE5771-C806-44B3-8B8D-A9A354A033EA}" presName="parTrans" presStyleLbl="bgSibTrans2D1" presStyleIdx="5" presStyleCnt="8"/>
      <dgm:spPr>
        <a:prstGeom prst="leftArrow">
          <a:avLst>
            <a:gd name="adj1" fmla="val 60000"/>
            <a:gd name="adj2" fmla="val 50000"/>
          </a:avLst>
        </a:prstGeom>
      </dgm:spPr>
    </dgm:pt>
    <dgm:pt modelId="{6F0561CA-9DB0-4049-881E-20A44D216C65}" type="pres">
      <dgm:prSet presAssocID="{0B424CFF-CE4E-4C3A-A8A1-9340F9EA6E91}" presName="node" presStyleLbl="node1" presStyleIdx="5" presStyleCnt="8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</dgm:pt>
    <dgm:pt modelId="{6D215798-2946-41C6-8C95-6404434A62CB}" type="pres">
      <dgm:prSet presAssocID="{30D8660C-000C-4B03-99A8-0E57EAD1F6C9}" presName="parTrans" presStyleLbl="bgSibTrans2D1" presStyleIdx="6" presStyleCnt="8"/>
      <dgm:spPr>
        <a:prstGeom prst="leftArrow">
          <a:avLst>
            <a:gd name="adj1" fmla="val 60000"/>
            <a:gd name="adj2" fmla="val 50000"/>
          </a:avLst>
        </a:prstGeom>
      </dgm:spPr>
    </dgm:pt>
    <dgm:pt modelId="{2C9EA784-0EF5-4CEA-8504-FC599A4C2C04}" type="pres">
      <dgm:prSet presAssocID="{CC54C94B-16AD-4FB7-B861-0F2224C6D4E6}" presName="node" presStyleLbl="node1" presStyleIdx="6" presStyleCnt="8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</dgm:pt>
    <dgm:pt modelId="{8084C278-F16B-4E6C-B0AF-EDFACC6140C0}" type="pres">
      <dgm:prSet presAssocID="{DF8674F6-65DC-4DEF-88CB-0D704E824CBA}" presName="parTrans" presStyleLbl="bgSibTrans2D1" presStyleIdx="7" presStyleCnt="8"/>
      <dgm:spPr>
        <a:prstGeom prst="leftArrow">
          <a:avLst>
            <a:gd name="adj1" fmla="val 60000"/>
            <a:gd name="adj2" fmla="val 50000"/>
          </a:avLst>
        </a:prstGeom>
      </dgm:spPr>
    </dgm:pt>
    <dgm:pt modelId="{2DBF4735-9526-44E0-B2F4-275EC267D2D5}" type="pres">
      <dgm:prSet presAssocID="{B44B3B68-3673-4AEC-9F16-1B2BF00A8C07}" presName="node" presStyleLbl="node1" presStyleIdx="7" presStyleCnt="8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</dgm:pt>
  </dgm:ptLst>
  <dgm:cxnLst>
    <dgm:cxn modelId="{C98B2600-9546-4B3E-81D6-71112F9B8C41}" srcId="{CF11CDAF-E2F9-4FA0-9AB7-CF2DB98DCEAF}" destId="{CC54C94B-16AD-4FB7-B861-0F2224C6D4E6}" srcOrd="6" destOrd="0" parTransId="{30D8660C-000C-4B03-99A8-0E57EAD1F6C9}" sibTransId="{DDC682A4-1B9B-4095-B607-73EB20033F8C}"/>
    <dgm:cxn modelId="{070C7005-412E-490B-9BAA-52C5550B3A86}" srcId="{CF11CDAF-E2F9-4FA0-9AB7-CF2DB98DCEAF}" destId="{F2EC2AA5-9975-4C32-9C3E-556FECBAADDB}" srcOrd="2" destOrd="0" parTransId="{571FDA3A-28D2-45BE-8CA2-93E7D243E92C}" sibTransId="{7CF2411F-BA3F-4A6A-95EC-9BEB698D358D}"/>
    <dgm:cxn modelId="{0BA74D26-FC35-4B40-B11E-7B0DF476EA30}" srcId="{CF11CDAF-E2F9-4FA0-9AB7-CF2DB98DCEAF}" destId="{DC5ABB6F-FCEC-4F06-8CBE-7C877348852E}" srcOrd="1" destOrd="0" parTransId="{44401D28-E09C-4FF6-8697-AD47A561F522}" sibTransId="{2346A765-54D3-40E5-8071-5A3686A4E2C8}"/>
    <dgm:cxn modelId="{F3E61529-6907-4C5A-A3AB-892DA676147D}" type="presOf" srcId="{6E85D893-6A51-454F-BB7F-768C5A53A109}" destId="{880B228A-A860-4A25-8726-6FEEBEBBB7F8}" srcOrd="0" destOrd="0" presId="urn:microsoft.com/office/officeart/2005/8/layout/radial4"/>
    <dgm:cxn modelId="{10312832-3AF1-4717-BD6F-AA41A7027548}" type="presOf" srcId="{CC54C94B-16AD-4FB7-B861-0F2224C6D4E6}" destId="{2C9EA784-0EF5-4CEA-8504-FC599A4C2C04}" srcOrd="0" destOrd="0" presId="urn:microsoft.com/office/officeart/2005/8/layout/radial4"/>
    <dgm:cxn modelId="{DF2D1E34-ABFB-4A14-B35B-EA52715D2540}" type="presOf" srcId="{0B424CFF-CE4E-4C3A-A8A1-9340F9EA6E91}" destId="{6F0561CA-9DB0-4049-881E-20A44D216C65}" srcOrd="0" destOrd="0" presId="urn:microsoft.com/office/officeart/2005/8/layout/radial4"/>
    <dgm:cxn modelId="{8985B25C-922A-4686-A738-13C489D8F5A3}" srcId="{CF11CDAF-E2F9-4FA0-9AB7-CF2DB98DCEAF}" destId="{3BDA65D6-708E-404A-9F19-9EDD9102E79E}" srcOrd="4" destOrd="0" parTransId="{33DDF686-8A6E-4F9B-9FD0-4F2E1754812A}" sibTransId="{CCEF6CE5-1C4C-4D0E-B1E1-030777AEF4FE}"/>
    <dgm:cxn modelId="{118C455F-B283-488C-B8EF-16BBE8578F61}" type="presOf" srcId="{87814BC7-2F1A-4835-BE19-731DB2726B6D}" destId="{9B7B805B-501F-4774-A78B-7CF18DB9C29B}" srcOrd="0" destOrd="0" presId="urn:microsoft.com/office/officeart/2005/8/layout/radial4"/>
    <dgm:cxn modelId="{CF50CE45-AD6A-49E0-AD2E-0041AADBC310}" type="presOf" srcId="{28A6DFCF-ADCA-458C-B7A8-EC702B6D11A7}" destId="{DC7F2840-68BB-43C4-9E06-1259178A8AE6}" srcOrd="0" destOrd="0" presId="urn:microsoft.com/office/officeart/2005/8/layout/radial4"/>
    <dgm:cxn modelId="{DF97906B-FD39-4DC9-BAE6-029A69395B75}" srcId="{CF11CDAF-E2F9-4FA0-9AB7-CF2DB98DCEAF}" destId="{6E85D893-6A51-454F-BB7F-768C5A53A109}" srcOrd="0" destOrd="0" parTransId="{87814BC7-2F1A-4835-BE19-731DB2726B6D}" sibTransId="{DFADC6B7-87EB-41FC-921C-C75A914E2EEB}"/>
    <dgm:cxn modelId="{B78C116D-E4B7-43F7-9A4A-1603F736B1CF}" type="presOf" srcId="{36037603-5DCC-451C-B96D-558E8B62F63D}" destId="{EA40D326-9413-4F69-AB51-2A3E0F6EC22F}" srcOrd="0" destOrd="0" presId="urn:microsoft.com/office/officeart/2005/8/layout/radial4"/>
    <dgm:cxn modelId="{DFAFCC4F-F59E-4516-943B-3D7EEE81B753}" type="presOf" srcId="{E4F658D4-FB70-48CA-ACBD-EF8B0B463B17}" destId="{13B2096C-4164-43FB-9B29-59FD984B4E3E}" srcOrd="0" destOrd="0" presId="urn:microsoft.com/office/officeart/2005/8/layout/radial4"/>
    <dgm:cxn modelId="{1A520154-0594-495F-B523-031D629EC8FD}" srcId="{CF11CDAF-E2F9-4FA0-9AB7-CF2DB98DCEAF}" destId="{28A6DFCF-ADCA-458C-B7A8-EC702B6D11A7}" srcOrd="3" destOrd="0" parTransId="{E4F658D4-FB70-48CA-ACBD-EF8B0B463B17}" sibTransId="{9133F2FC-F263-4F66-A4FF-E730DCFCA3E7}"/>
    <dgm:cxn modelId="{19816275-08BC-46A4-822F-A4705E80A340}" srcId="{36037603-5DCC-451C-B96D-558E8B62F63D}" destId="{CF11CDAF-E2F9-4FA0-9AB7-CF2DB98DCEAF}" srcOrd="0" destOrd="0" parTransId="{7FA52775-7A9B-4620-9A87-9532DA808A08}" sibTransId="{E076AC1E-055D-4BAF-BB8E-746FD45ABDE3}"/>
    <dgm:cxn modelId="{9586885A-16CC-4AE9-9CDD-49E5AA9934B3}" srcId="{CF11CDAF-E2F9-4FA0-9AB7-CF2DB98DCEAF}" destId="{0B424CFF-CE4E-4C3A-A8A1-9340F9EA6E91}" srcOrd="5" destOrd="0" parTransId="{E5BE5771-C806-44B3-8B8D-A9A354A033EA}" sibTransId="{BC2503D2-E84B-4423-A2C2-9B838438FA1E}"/>
    <dgm:cxn modelId="{3E3EA37B-7B96-4286-A57C-A989A5C2436D}" type="presOf" srcId="{571FDA3A-28D2-45BE-8CA2-93E7D243E92C}" destId="{0F79E694-0197-4192-BB5D-349DED3079DB}" srcOrd="0" destOrd="0" presId="urn:microsoft.com/office/officeart/2005/8/layout/radial4"/>
    <dgm:cxn modelId="{A6D3BD87-BA20-411F-B5B7-62EA528D2DC2}" type="presOf" srcId="{DC5ABB6F-FCEC-4F06-8CBE-7C877348852E}" destId="{833A8816-0DF9-453D-9AF3-B2B1D0FC2A68}" srcOrd="0" destOrd="0" presId="urn:microsoft.com/office/officeart/2005/8/layout/radial4"/>
    <dgm:cxn modelId="{2AFC5791-C92B-406B-B7BA-9602C34606DD}" type="presOf" srcId="{3BDA65D6-708E-404A-9F19-9EDD9102E79E}" destId="{C330D461-9FD4-4833-B949-BE524FBFCC91}" srcOrd="0" destOrd="0" presId="urn:microsoft.com/office/officeart/2005/8/layout/radial4"/>
    <dgm:cxn modelId="{24799496-F096-4875-9272-8E2B4FD97FB8}" srcId="{CF11CDAF-E2F9-4FA0-9AB7-CF2DB98DCEAF}" destId="{B44B3B68-3673-4AEC-9F16-1B2BF00A8C07}" srcOrd="7" destOrd="0" parTransId="{DF8674F6-65DC-4DEF-88CB-0D704E824CBA}" sibTransId="{050B7304-6CA1-418D-B969-923605221EDA}"/>
    <dgm:cxn modelId="{A11C7A97-98CF-43F3-AA59-DD7C0B6FF7E5}" type="presOf" srcId="{B44B3B68-3673-4AEC-9F16-1B2BF00A8C07}" destId="{2DBF4735-9526-44E0-B2F4-275EC267D2D5}" srcOrd="0" destOrd="0" presId="urn:microsoft.com/office/officeart/2005/8/layout/radial4"/>
    <dgm:cxn modelId="{884F4FAA-9148-41C1-8861-A2FAAC95E49F}" type="presOf" srcId="{30D8660C-000C-4B03-99A8-0E57EAD1F6C9}" destId="{6D215798-2946-41C6-8C95-6404434A62CB}" srcOrd="0" destOrd="0" presId="urn:microsoft.com/office/officeart/2005/8/layout/radial4"/>
    <dgm:cxn modelId="{5BA7ECB5-B1B9-4D9F-93A0-5715A56B67E2}" type="presOf" srcId="{E5BE5771-C806-44B3-8B8D-A9A354A033EA}" destId="{25D9E949-4C49-4A37-A553-48896DA02BC5}" srcOrd="0" destOrd="0" presId="urn:microsoft.com/office/officeart/2005/8/layout/radial4"/>
    <dgm:cxn modelId="{8B1363C3-20CC-48D7-A9F1-70F3F58E3D62}" type="presOf" srcId="{CF11CDAF-E2F9-4FA0-9AB7-CF2DB98DCEAF}" destId="{8D558C3B-7544-4729-BE26-9A68550BDEAA}" srcOrd="0" destOrd="0" presId="urn:microsoft.com/office/officeart/2005/8/layout/radial4"/>
    <dgm:cxn modelId="{BED3EFC3-BBD1-4A3C-9728-E9E7B031CE04}" type="presOf" srcId="{44401D28-E09C-4FF6-8697-AD47A561F522}" destId="{7A70CCF6-4E8D-4AE4-940F-2DC62B053F67}" srcOrd="0" destOrd="0" presId="urn:microsoft.com/office/officeart/2005/8/layout/radial4"/>
    <dgm:cxn modelId="{AC4A46CB-8767-4CCD-9E72-91E9BCAF1899}" type="presOf" srcId="{33DDF686-8A6E-4F9B-9FD0-4F2E1754812A}" destId="{F25DE48B-84C1-45C8-A187-80EC419756D7}" srcOrd="0" destOrd="0" presId="urn:microsoft.com/office/officeart/2005/8/layout/radial4"/>
    <dgm:cxn modelId="{BC5FBCEA-7F22-4EFA-ABAB-86A348B28138}" type="presOf" srcId="{DF8674F6-65DC-4DEF-88CB-0D704E824CBA}" destId="{8084C278-F16B-4E6C-B0AF-EDFACC6140C0}" srcOrd="0" destOrd="0" presId="urn:microsoft.com/office/officeart/2005/8/layout/radial4"/>
    <dgm:cxn modelId="{170AFBEA-10AC-4448-BD98-1BCE34849F62}" type="presOf" srcId="{F2EC2AA5-9975-4C32-9C3E-556FECBAADDB}" destId="{E39E53F9-AEED-4D85-84E4-5A12E0A65A48}" srcOrd="0" destOrd="0" presId="urn:microsoft.com/office/officeart/2005/8/layout/radial4"/>
    <dgm:cxn modelId="{B417C53B-B5DB-4626-A803-563664065651}" type="presParOf" srcId="{EA40D326-9413-4F69-AB51-2A3E0F6EC22F}" destId="{8D558C3B-7544-4729-BE26-9A68550BDEAA}" srcOrd="0" destOrd="0" presId="urn:microsoft.com/office/officeart/2005/8/layout/radial4"/>
    <dgm:cxn modelId="{CB19CAE7-9413-426E-9FF5-AEA2A9F6DA8D}" type="presParOf" srcId="{EA40D326-9413-4F69-AB51-2A3E0F6EC22F}" destId="{9B7B805B-501F-4774-A78B-7CF18DB9C29B}" srcOrd="1" destOrd="0" presId="urn:microsoft.com/office/officeart/2005/8/layout/radial4"/>
    <dgm:cxn modelId="{369EBEB1-DD0B-4A9E-A9C1-760C0C7C5D49}" type="presParOf" srcId="{EA40D326-9413-4F69-AB51-2A3E0F6EC22F}" destId="{880B228A-A860-4A25-8726-6FEEBEBBB7F8}" srcOrd="2" destOrd="0" presId="urn:microsoft.com/office/officeart/2005/8/layout/radial4"/>
    <dgm:cxn modelId="{87F3B446-6921-4983-8444-13F203136ED2}" type="presParOf" srcId="{EA40D326-9413-4F69-AB51-2A3E0F6EC22F}" destId="{7A70CCF6-4E8D-4AE4-940F-2DC62B053F67}" srcOrd="3" destOrd="0" presId="urn:microsoft.com/office/officeart/2005/8/layout/radial4"/>
    <dgm:cxn modelId="{3444CD40-8444-4299-9C59-7DA7BAC042AE}" type="presParOf" srcId="{EA40D326-9413-4F69-AB51-2A3E0F6EC22F}" destId="{833A8816-0DF9-453D-9AF3-B2B1D0FC2A68}" srcOrd="4" destOrd="0" presId="urn:microsoft.com/office/officeart/2005/8/layout/radial4"/>
    <dgm:cxn modelId="{3EC24836-33CE-45FD-A124-FDB0D4FF5588}" type="presParOf" srcId="{EA40D326-9413-4F69-AB51-2A3E0F6EC22F}" destId="{0F79E694-0197-4192-BB5D-349DED3079DB}" srcOrd="5" destOrd="0" presId="urn:microsoft.com/office/officeart/2005/8/layout/radial4"/>
    <dgm:cxn modelId="{038CC130-202A-466A-8FFC-5133189A50B3}" type="presParOf" srcId="{EA40D326-9413-4F69-AB51-2A3E0F6EC22F}" destId="{E39E53F9-AEED-4D85-84E4-5A12E0A65A48}" srcOrd="6" destOrd="0" presId="urn:microsoft.com/office/officeart/2005/8/layout/radial4"/>
    <dgm:cxn modelId="{9D12D533-40E4-4B6B-A4A7-DA83AAA8F1E6}" type="presParOf" srcId="{EA40D326-9413-4F69-AB51-2A3E0F6EC22F}" destId="{13B2096C-4164-43FB-9B29-59FD984B4E3E}" srcOrd="7" destOrd="0" presId="urn:microsoft.com/office/officeart/2005/8/layout/radial4"/>
    <dgm:cxn modelId="{F917247C-466F-41DD-A141-20121BA54AAF}" type="presParOf" srcId="{EA40D326-9413-4F69-AB51-2A3E0F6EC22F}" destId="{DC7F2840-68BB-43C4-9E06-1259178A8AE6}" srcOrd="8" destOrd="0" presId="urn:microsoft.com/office/officeart/2005/8/layout/radial4"/>
    <dgm:cxn modelId="{FE5DED71-1261-4A02-BF29-DD96BFF9E3E8}" type="presParOf" srcId="{EA40D326-9413-4F69-AB51-2A3E0F6EC22F}" destId="{F25DE48B-84C1-45C8-A187-80EC419756D7}" srcOrd="9" destOrd="0" presId="urn:microsoft.com/office/officeart/2005/8/layout/radial4"/>
    <dgm:cxn modelId="{E6475512-8EA5-452D-89D7-8F47708A46F9}" type="presParOf" srcId="{EA40D326-9413-4F69-AB51-2A3E0F6EC22F}" destId="{C330D461-9FD4-4833-B949-BE524FBFCC91}" srcOrd="10" destOrd="0" presId="urn:microsoft.com/office/officeart/2005/8/layout/radial4"/>
    <dgm:cxn modelId="{F1F30DDA-AF4D-4A74-9346-1EA1C397D01C}" type="presParOf" srcId="{EA40D326-9413-4F69-AB51-2A3E0F6EC22F}" destId="{25D9E949-4C49-4A37-A553-48896DA02BC5}" srcOrd="11" destOrd="0" presId="urn:microsoft.com/office/officeart/2005/8/layout/radial4"/>
    <dgm:cxn modelId="{13B0634D-9C9B-4EEC-809D-622A743A34ED}" type="presParOf" srcId="{EA40D326-9413-4F69-AB51-2A3E0F6EC22F}" destId="{6F0561CA-9DB0-4049-881E-20A44D216C65}" srcOrd="12" destOrd="0" presId="urn:microsoft.com/office/officeart/2005/8/layout/radial4"/>
    <dgm:cxn modelId="{0D9201DD-D48B-4DB3-ADDD-A044E213FB21}" type="presParOf" srcId="{EA40D326-9413-4F69-AB51-2A3E0F6EC22F}" destId="{6D215798-2946-41C6-8C95-6404434A62CB}" srcOrd="13" destOrd="0" presId="urn:microsoft.com/office/officeart/2005/8/layout/radial4"/>
    <dgm:cxn modelId="{34088047-7174-4383-AEEF-ED03A6B13E85}" type="presParOf" srcId="{EA40D326-9413-4F69-AB51-2A3E0F6EC22F}" destId="{2C9EA784-0EF5-4CEA-8504-FC599A4C2C04}" srcOrd="14" destOrd="0" presId="urn:microsoft.com/office/officeart/2005/8/layout/radial4"/>
    <dgm:cxn modelId="{0B12EFDE-FE33-465C-BD99-001E7D07B7F3}" type="presParOf" srcId="{EA40D326-9413-4F69-AB51-2A3E0F6EC22F}" destId="{8084C278-F16B-4E6C-B0AF-EDFACC6140C0}" srcOrd="15" destOrd="0" presId="urn:microsoft.com/office/officeart/2005/8/layout/radial4"/>
    <dgm:cxn modelId="{5C132F27-CBE1-49B1-9CA7-BDD2133D0C81}" type="presParOf" srcId="{EA40D326-9413-4F69-AB51-2A3E0F6EC22F}" destId="{2DBF4735-9526-44E0-B2F4-275EC267D2D5}" srcOrd="1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558C3B-7544-4729-BE26-9A68550BDEAA}">
      <dsp:nvSpPr>
        <dsp:cNvPr id="0" name=""/>
        <dsp:cNvSpPr/>
      </dsp:nvSpPr>
      <dsp:spPr>
        <a:xfrm>
          <a:off x="5118532" y="1999147"/>
          <a:ext cx="1220499" cy="122049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latin typeface="Calibri" panose="020F0502020204030204"/>
              <a:ea typeface="+mn-ea"/>
              <a:cs typeface="+mn-cs"/>
            </a:rPr>
            <a:t>National Forensic  Authority</a:t>
          </a:r>
        </a:p>
      </dsp:txBody>
      <dsp:txXfrm>
        <a:off x="5297270" y="2177885"/>
        <a:ext cx="863023" cy="863023"/>
      </dsp:txXfrm>
    </dsp:sp>
    <dsp:sp modelId="{9B7B805B-501F-4774-A78B-7CF18DB9C29B}">
      <dsp:nvSpPr>
        <dsp:cNvPr id="0" name=""/>
        <dsp:cNvSpPr/>
      </dsp:nvSpPr>
      <dsp:spPr>
        <a:xfrm rot="10800000">
          <a:off x="3403701" y="2435476"/>
          <a:ext cx="1620515" cy="347842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80B228A-A860-4A25-8726-6FEEBEBBB7F8}">
      <dsp:nvSpPr>
        <dsp:cNvPr id="0" name=""/>
        <dsp:cNvSpPr/>
      </dsp:nvSpPr>
      <dsp:spPr>
        <a:xfrm>
          <a:off x="2976526" y="2267657"/>
          <a:ext cx="854349" cy="68347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latin typeface="Calibri" panose="020F0502020204030204"/>
              <a:ea typeface="+mn-ea"/>
              <a:cs typeface="+mn-cs"/>
            </a:rPr>
            <a:t>Police </a:t>
          </a:r>
        </a:p>
      </dsp:txBody>
      <dsp:txXfrm>
        <a:off x="2996544" y="2287675"/>
        <a:ext cx="814313" cy="643443"/>
      </dsp:txXfrm>
    </dsp:sp>
    <dsp:sp modelId="{7A70CCF6-4E8D-4AE4-940F-2DC62B053F67}">
      <dsp:nvSpPr>
        <dsp:cNvPr id="0" name=""/>
        <dsp:cNvSpPr/>
      </dsp:nvSpPr>
      <dsp:spPr>
        <a:xfrm rot="12342857">
          <a:off x="3553716" y="1778219"/>
          <a:ext cx="1620515" cy="347842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33A8816-0DF9-453D-9AF3-B2B1D0FC2A68}">
      <dsp:nvSpPr>
        <dsp:cNvPr id="0" name=""/>
        <dsp:cNvSpPr/>
      </dsp:nvSpPr>
      <dsp:spPr>
        <a:xfrm>
          <a:off x="3206782" y="1258843"/>
          <a:ext cx="854349" cy="68347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latin typeface="Calibri" panose="020F0502020204030204"/>
              <a:ea typeface="+mn-ea"/>
              <a:cs typeface="+mn-cs"/>
            </a:rPr>
            <a:t>DEC</a:t>
          </a:r>
        </a:p>
      </dsp:txBody>
      <dsp:txXfrm>
        <a:off x="3226800" y="1278861"/>
        <a:ext cx="814313" cy="643443"/>
      </dsp:txXfrm>
    </dsp:sp>
    <dsp:sp modelId="{0F79E694-0197-4192-BB5D-349DED3079DB}">
      <dsp:nvSpPr>
        <dsp:cNvPr id="0" name=""/>
        <dsp:cNvSpPr/>
      </dsp:nvSpPr>
      <dsp:spPr>
        <a:xfrm rot="13885714">
          <a:off x="3974047" y="1251140"/>
          <a:ext cx="1620515" cy="347842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39E53F9-AEED-4D85-84E4-5A12E0A65A48}">
      <dsp:nvSpPr>
        <dsp:cNvPr id="0" name=""/>
        <dsp:cNvSpPr/>
      </dsp:nvSpPr>
      <dsp:spPr>
        <a:xfrm>
          <a:off x="3851943" y="449836"/>
          <a:ext cx="854349" cy="68347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latin typeface="Calibri" panose="020F0502020204030204"/>
              <a:ea typeface="+mn-ea"/>
              <a:cs typeface="+mn-cs"/>
            </a:rPr>
            <a:t>ACC</a:t>
          </a:r>
        </a:p>
      </dsp:txBody>
      <dsp:txXfrm>
        <a:off x="3871961" y="469854"/>
        <a:ext cx="814313" cy="643443"/>
      </dsp:txXfrm>
    </dsp:sp>
    <dsp:sp modelId="{13B2096C-4164-43FB-9B29-59FD984B4E3E}">
      <dsp:nvSpPr>
        <dsp:cNvPr id="0" name=""/>
        <dsp:cNvSpPr/>
      </dsp:nvSpPr>
      <dsp:spPr>
        <a:xfrm rot="15428571">
          <a:off x="4581444" y="958633"/>
          <a:ext cx="1620515" cy="347842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C7F2840-68BB-43C4-9E06-1259178A8AE6}">
      <dsp:nvSpPr>
        <dsp:cNvPr id="0" name=""/>
        <dsp:cNvSpPr/>
      </dsp:nvSpPr>
      <dsp:spPr>
        <a:xfrm>
          <a:off x="4784228" y="871"/>
          <a:ext cx="854349" cy="68347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latin typeface="Calibri" panose="020F0502020204030204"/>
              <a:ea typeface="+mn-ea"/>
              <a:cs typeface="+mn-cs"/>
            </a:rPr>
            <a:t>DNPW</a:t>
          </a:r>
        </a:p>
      </dsp:txBody>
      <dsp:txXfrm>
        <a:off x="4804246" y="20889"/>
        <a:ext cx="814313" cy="643443"/>
      </dsp:txXfrm>
    </dsp:sp>
    <dsp:sp modelId="{F25DE48B-84C1-45C8-A187-80EC419756D7}">
      <dsp:nvSpPr>
        <dsp:cNvPr id="0" name=""/>
        <dsp:cNvSpPr/>
      </dsp:nvSpPr>
      <dsp:spPr>
        <a:xfrm rot="16971429">
          <a:off x="5255604" y="958633"/>
          <a:ext cx="1620515" cy="347842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330D461-9FD4-4833-B949-BE524FBFCC91}">
      <dsp:nvSpPr>
        <dsp:cNvPr id="0" name=""/>
        <dsp:cNvSpPr/>
      </dsp:nvSpPr>
      <dsp:spPr>
        <a:xfrm>
          <a:off x="5818986" y="871"/>
          <a:ext cx="854349" cy="68347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latin typeface="Calibri" panose="020F0502020204030204"/>
              <a:ea typeface="+mn-ea"/>
              <a:cs typeface="+mn-cs"/>
            </a:rPr>
            <a:t>Anti-Terrorism</a:t>
          </a:r>
        </a:p>
      </dsp:txBody>
      <dsp:txXfrm>
        <a:off x="5839004" y="20889"/>
        <a:ext cx="814313" cy="643443"/>
      </dsp:txXfrm>
    </dsp:sp>
    <dsp:sp modelId="{25D9E949-4C49-4A37-A553-48896DA02BC5}">
      <dsp:nvSpPr>
        <dsp:cNvPr id="0" name=""/>
        <dsp:cNvSpPr/>
      </dsp:nvSpPr>
      <dsp:spPr>
        <a:xfrm rot="18514286">
          <a:off x="5863000" y="1251140"/>
          <a:ext cx="1620515" cy="347842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F0561CA-9DB0-4049-881E-20A44D216C65}">
      <dsp:nvSpPr>
        <dsp:cNvPr id="0" name=""/>
        <dsp:cNvSpPr/>
      </dsp:nvSpPr>
      <dsp:spPr>
        <a:xfrm>
          <a:off x="6751271" y="449836"/>
          <a:ext cx="854349" cy="68347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latin typeface="Calibri" panose="020F0502020204030204"/>
              <a:ea typeface="+mn-ea"/>
              <a:cs typeface="+mn-cs"/>
            </a:rPr>
            <a:t>RTSA</a:t>
          </a:r>
        </a:p>
      </dsp:txBody>
      <dsp:txXfrm>
        <a:off x="6771289" y="469854"/>
        <a:ext cx="814313" cy="643443"/>
      </dsp:txXfrm>
    </dsp:sp>
    <dsp:sp modelId="{6D215798-2946-41C6-8C95-6404434A62CB}">
      <dsp:nvSpPr>
        <dsp:cNvPr id="0" name=""/>
        <dsp:cNvSpPr/>
      </dsp:nvSpPr>
      <dsp:spPr>
        <a:xfrm rot="20057143">
          <a:off x="6283332" y="1778219"/>
          <a:ext cx="1620515" cy="347842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C9EA784-0EF5-4CEA-8504-FC599A4C2C04}">
      <dsp:nvSpPr>
        <dsp:cNvPr id="0" name=""/>
        <dsp:cNvSpPr/>
      </dsp:nvSpPr>
      <dsp:spPr>
        <a:xfrm>
          <a:off x="7396432" y="1258843"/>
          <a:ext cx="854349" cy="68347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latin typeface="Calibri" panose="020F0502020204030204"/>
              <a:ea typeface="+mn-ea"/>
              <a:cs typeface="+mn-cs"/>
            </a:rPr>
            <a:t>Forensic Science &amp; Pathology</a:t>
          </a:r>
        </a:p>
      </dsp:txBody>
      <dsp:txXfrm>
        <a:off x="7416450" y="1278861"/>
        <a:ext cx="814313" cy="643443"/>
      </dsp:txXfrm>
    </dsp:sp>
    <dsp:sp modelId="{8084C278-F16B-4E6C-B0AF-EDFACC6140C0}">
      <dsp:nvSpPr>
        <dsp:cNvPr id="0" name=""/>
        <dsp:cNvSpPr/>
      </dsp:nvSpPr>
      <dsp:spPr>
        <a:xfrm>
          <a:off x="6433347" y="2435476"/>
          <a:ext cx="1620515" cy="347842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DBF4735-9526-44E0-B2F4-275EC267D2D5}">
      <dsp:nvSpPr>
        <dsp:cNvPr id="0" name=""/>
        <dsp:cNvSpPr/>
      </dsp:nvSpPr>
      <dsp:spPr>
        <a:xfrm>
          <a:off x="7626687" y="2267657"/>
          <a:ext cx="854349" cy="68347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latin typeface="Calibri" panose="020F0502020204030204"/>
              <a:ea typeface="+mn-ea"/>
              <a:cs typeface="+mn-cs"/>
            </a:rPr>
            <a:t>Others/Public </a:t>
          </a:r>
        </a:p>
      </dsp:txBody>
      <dsp:txXfrm>
        <a:off x="7646705" y="2287675"/>
        <a:ext cx="814313" cy="6434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7A08E4-9DDA-4754-8DBF-367E3C07D975}" type="datetimeFigureOut">
              <a:rPr lang="en-US" smtClean="0"/>
              <a:t>9/17/2024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3A25B-AA97-4084-BDD2-AF1ADDC1B0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892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M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243C20-EEEA-4F86-A0D3-DF5A29F738CB}" type="slidenum">
              <a:rPr lang="en-ZM" smtClean="0"/>
              <a:t>6</a:t>
            </a:fld>
            <a:endParaRPr lang="en-ZM"/>
          </a:p>
        </p:txBody>
      </p:sp>
    </p:spTree>
    <p:extLst>
      <p:ext uri="{BB962C8B-B14F-4D97-AF65-F5344CB8AC3E}">
        <p14:creationId xmlns:p14="http://schemas.microsoft.com/office/powerpoint/2010/main" val="996343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3A8ED-CB22-E7A6-570B-E11969C926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CFC755-36AF-AB53-B596-2713C88125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57D27F-98D4-A905-2D5D-BA4ABEF1F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40BF-AEE9-4E02-97EC-EB348A7EBEAF}" type="datetime8">
              <a:rPr lang="en-ZM" smtClean="0"/>
              <a:t>18/09/2024 1:48 pm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00EB1F-712F-1EDD-2345-AB8865DE9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290DA-0E44-E8EC-1D9F-D396DF692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1562-3AC7-4690-8E0F-E46ED6E34D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229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EE91-D41C-74F7-EA1C-77D17C3B3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61FC80-62DB-C1A3-91C6-D9005A585E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7ABC0-376A-3E06-A2CC-F11688C09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003C-8959-4726-BA35-1E6BAC3F8AB7}" type="datetime8">
              <a:rPr lang="en-ZM" smtClean="0"/>
              <a:t>18/09/2024 1:48 pm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9626C1-1D52-377A-1CDA-72DCD9F49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3869C9-C46A-DBA5-0041-71794BBF1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1562-3AC7-4690-8E0F-E46ED6E34D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619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2D1A19-5034-2D41-C6AF-8027E0F637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8BC8D5-2476-F8CA-BF5B-2C96A72F25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22C885-DF49-9F45-D90E-1502CB035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3B025-F0A9-48F3-ABC9-883C2EB0EDCA}" type="datetime8">
              <a:rPr lang="en-ZM" smtClean="0"/>
              <a:t>18/09/2024 1:48 pm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194ADE-A08D-D49F-4BFA-5BA2F06F7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15048-BC87-BEB0-B2E7-F9D00B92E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1562-3AC7-4690-8E0F-E46ED6E34D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46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F459A-F959-0FA9-2A9F-94D6DE3EB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2B9E7-7A14-D48E-2FD5-8B950C089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D3E8A1-B987-0685-ADA5-4C770370A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0739E-E0CD-4543-AE0A-6CB8B2B5D35F}" type="datetime8">
              <a:rPr lang="en-ZM" smtClean="0"/>
              <a:t>18/09/2024 1:48 pm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5DA610-BA71-0C52-9476-40779EDB5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EC6CA-1488-DA33-B882-7FAC5D5D7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1562-3AC7-4690-8E0F-E46ED6E34D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89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F5459-5148-FB5C-1AA8-78D2B2DB6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100F95-689D-EE30-2CA0-D682944C23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91D11-9E31-5422-EB3F-7A98016D4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62B00-AE8D-41CE-A80D-301C9A6B62B9}" type="datetime8">
              <a:rPr lang="en-ZM" smtClean="0"/>
              <a:t>18/09/2024 1:48 pm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F1B18B-3FF8-D08E-7FE7-F44689A34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A63B6-B43E-17D0-2277-496A598F7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1562-3AC7-4690-8E0F-E46ED6E34D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72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253CF-552D-96CA-F5A5-4F8C32248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A9A493-79E9-FD38-6044-C839505B53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4476DB-2460-FC8B-224B-F360ACBDC0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753EF-8715-6E67-01DD-EC0DE9CE9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D7D0-6A58-4AAA-B71C-BE018EE4FD1A}" type="datetime8">
              <a:rPr lang="en-ZM" smtClean="0"/>
              <a:t>18/09/2024 1:48 pm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7AB176-7EF6-C7CF-96ED-DAD801035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F8F864-1026-EBEC-DA08-7FB3B9F02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1562-3AC7-4690-8E0F-E46ED6E34D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431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39448-7E85-A5F5-7E2F-DF9C207B6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7F2608-4C89-CBAE-5A99-782B9D281E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B47EDA-D919-FC7D-1721-A5199B8D08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065C89-78F5-DA85-D5B9-B490358268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8BEEF0-FE14-7818-D442-7A6317B5DE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1E859E-05C9-0741-DB34-A8B4B96C4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442F-CF38-4004-89DC-0391C39A09AC}" type="datetime8">
              <a:rPr lang="en-ZM" smtClean="0"/>
              <a:t>18/09/2024 1:48 pm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A21C9B-01AA-74C4-1F95-6A40EA9D7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D898D9-B408-C8DF-3EDD-04A9083DF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1562-3AC7-4690-8E0F-E46ED6E34D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624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465AA-9006-8F5E-4A49-973A40EE9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FC3A76-5380-7DC9-F9D2-3B2616EF9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D6D6C-1E0E-418C-9A59-BA23D9C04E48}" type="datetime8">
              <a:rPr lang="en-ZM" smtClean="0"/>
              <a:t>18/09/2024 1:48 pm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CA4A9F-9C6A-7DA0-2B82-905EB88FA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C08A2E-8690-96CB-048C-3996E99D4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1562-3AC7-4690-8E0F-E46ED6E34D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977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8A335A-1C22-7ED9-D857-2E4FFDA2A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CAD66-235D-48AE-9FE6-BDD61ADF89F9}" type="datetime8">
              <a:rPr lang="en-ZM" smtClean="0"/>
              <a:t>18/09/2024 1:48 pm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AC06D8-875F-9842-629B-716ACFD07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F15EA3-5914-BEBC-31BF-35E967A30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1562-3AC7-4690-8E0F-E46ED6E34D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051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CCC1-C6AD-79F1-AB7E-8614A0AA8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C5D1D5-980A-C8A7-C75D-39993057F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AAFE7E-B379-9EDF-B881-BFE00C1B9C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EB497-E60C-B14F-E88E-A2F4DC768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2E234-6270-4ACF-BB45-78646809EFB3}" type="datetime8">
              <a:rPr lang="en-ZM" smtClean="0"/>
              <a:t>18/09/2024 1:48 pm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C997E3-623B-1DCB-5D02-0E46E6E5A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3558B6-A27A-EAF5-BACB-B4C4001CE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1562-3AC7-4690-8E0F-E46ED6E34D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195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6516F-924A-158F-2C3B-7C8F5090D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45D613-2C36-FEB5-67A7-3F15069F25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A40198-0634-23F8-AB28-B85D971DDA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36C409-A68A-0488-4F53-E806D7452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1B644-5ADF-4336-AA54-8F2321CE645D}" type="datetime8">
              <a:rPr lang="en-ZM" smtClean="0"/>
              <a:t>18/09/2024 1:48 pm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AD5BF4-CB64-0EDF-C0F5-D6C7ECFFF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EFAD9F-BE3B-61C8-DCC7-D4381E1ED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1562-3AC7-4690-8E0F-E46ED6E34D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926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9B12D5-7A20-2F88-C893-B57162EC2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580EEE-AE4F-C9F3-E7EC-87941458B3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D08D02-E74F-46B8-6077-CA3CA96B5A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0920A-33CF-493A-999C-516A61505EC8}" type="datetime8">
              <a:rPr lang="en-ZM" smtClean="0"/>
              <a:t>18/09/2024 1:48 pm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D0C1C4-C72D-35D3-B659-C2DD4008F3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335ABB-0154-72E7-8B8C-BB31077C73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91562-3AC7-4690-8E0F-E46ED6E34D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37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1031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34" name="Straight Connector 1033">
            <a:extLst>
              <a:ext uri="{FF2B5EF4-FFF2-40B4-BE49-F238E27FC236}">
                <a16:creationId xmlns:a16="http://schemas.microsoft.com/office/drawing/2014/main" id="{911DBBF1-3229-4BD9-B3D1-B4CA571E74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843625"/>
            <a:ext cx="12188824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6" name="Rectangle 1035">
            <a:extLst>
              <a:ext uri="{FF2B5EF4-FFF2-40B4-BE49-F238E27FC236}">
                <a16:creationId xmlns:a16="http://schemas.microsoft.com/office/drawing/2014/main" id="{5BC87C3E-1040-4EE4-9BDB-9537F7A1B3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6" y="968282"/>
            <a:ext cx="12188824" cy="49469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060D86-22D1-FC48-6428-46137FE670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1221834"/>
            <a:ext cx="12068503" cy="2419556"/>
          </a:xfrm>
        </p:spPr>
        <p:txBody>
          <a:bodyPr>
            <a:normAutofit fontScale="90000"/>
          </a:bodyPr>
          <a:lstStyle/>
          <a:p>
            <a:br>
              <a:rPr lang="en-US" sz="4600" b="1" dirty="0"/>
            </a:br>
            <a:r>
              <a:rPr lang="en-US" sz="4600" b="1" dirty="0"/>
              <a:t>Forensic DNA Analysis in Zambia - A Policy Perspective</a:t>
            </a:r>
            <a:br>
              <a:rPr lang="en-US" sz="4600" b="1" dirty="0"/>
            </a:br>
            <a:r>
              <a:rPr lang="en-US" sz="4600" b="1" dirty="0"/>
              <a:t>Annual Prosecutors’ Conference</a:t>
            </a:r>
            <a:br>
              <a:rPr lang="en-US" sz="4600" b="1" dirty="0"/>
            </a:br>
            <a:r>
              <a:rPr lang="en-US" sz="4600" b="1" dirty="0"/>
              <a:t>16 – 18 September, 2024</a:t>
            </a:r>
            <a:br>
              <a:rPr lang="en-US" sz="4600" b="1" dirty="0"/>
            </a:br>
            <a:endParaRPr lang="en-US" sz="46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8BC93D-6353-1ACA-159F-F12573EAAF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498" y="3641389"/>
            <a:ext cx="11945004" cy="2248329"/>
          </a:xfrm>
        </p:spPr>
        <p:txBody>
          <a:bodyPr>
            <a:noAutofit/>
          </a:bodyPr>
          <a:lstStyle/>
          <a:p>
            <a:endParaRPr lang="en-US" dirty="0"/>
          </a:p>
          <a:p>
            <a:r>
              <a:rPr lang="en-US" dirty="0"/>
              <a:t>Brig Gen Prof Lawson F. Simapuka</a:t>
            </a:r>
          </a:p>
          <a:p>
            <a:r>
              <a:rPr lang="en-US" dirty="0"/>
              <a:t>BSc (HB), MBChB, MPH, MSc (CR), FID, PhD(PH), Pg. DipFMS</a:t>
            </a:r>
          </a:p>
          <a:p>
            <a:r>
              <a:rPr lang="en-US" b="1" i="1" dirty="0"/>
              <a:t>Executive Director </a:t>
            </a:r>
          </a:p>
          <a:p>
            <a:r>
              <a:rPr lang="en-US" b="1" i="1" dirty="0"/>
              <a:t>National Forensic Authority</a:t>
            </a:r>
          </a:p>
        </p:txBody>
      </p:sp>
      <p:cxnSp>
        <p:nvCxnSpPr>
          <p:cNvPr id="1038" name="Straight Connector 1037">
            <a:extLst>
              <a:ext uri="{FF2B5EF4-FFF2-40B4-BE49-F238E27FC236}">
                <a16:creationId xmlns:a16="http://schemas.microsoft.com/office/drawing/2014/main" id="{42CDBECE-872A-4C73-9DC1-BB4E805E2C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3894594"/>
            <a:ext cx="27432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0" name="Straight Connector 1039">
            <a:extLst>
              <a:ext uri="{FF2B5EF4-FFF2-40B4-BE49-F238E27FC236}">
                <a16:creationId xmlns:a16="http://schemas.microsoft.com/office/drawing/2014/main" id="{F5CD5A0B-CDD7-427C-AA42-2EECFDFA1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6028863"/>
            <a:ext cx="12188824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18">
            <a:extLst>
              <a:ext uri="{FF2B5EF4-FFF2-40B4-BE49-F238E27FC236}">
                <a16:creationId xmlns:a16="http://schemas.microsoft.com/office/drawing/2014/main" id="{55D0FFE3-2556-F36B-9A75-76E6128977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4763"/>
            <a:ext cx="1431925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181E8C-6FEC-46A1-9000-59C6F1225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83116-A0C6-4595-87E9-72ED3EA22868}" type="datetime8">
              <a:rPr lang="en-ZM" smtClean="0"/>
              <a:t>18/09/2024 1:48 pm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E28039-4EE3-4C15-BEB6-EBA329761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E4071-FA1D-4E58-A71E-1BFF837B3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1562-3AC7-4690-8E0F-E46ED6E34D9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708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5EB2D-BCB1-3E06-B434-6F9D75D13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389107"/>
            <a:ext cx="9918700" cy="1061287"/>
          </a:xfrm>
        </p:spPr>
        <p:txBody>
          <a:bodyPr>
            <a:normAutofit/>
          </a:bodyPr>
          <a:lstStyle/>
          <a:p>
            <a:r>
              <a:rPr lang="en-US" dirty="0">
                <a:latin typeface="Georgia" panose="02040502050405020303" pitchFamily="18" charset="0"/>
              </a:rPr>
              <a:t>Enhanced Regulatory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90AEA-F145-7003-9968-7E0C0E111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564" y="1770434"/>
            <a:ext cx="11548872" cy="476752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>
                <a:latin typeface="Georgia" panose="02040502050405020303" pitchFamily="18" charset="0"/>
              </a:rPr>
              <a:t>The NFA is undertaking a number of key activities aimed at enhancing the regulatory framework to support advancements in Forensic DNA analysis in Zambia. These include;</a:t>
            </a:r>
          </a:p>
          <a:p>
            <a:pPr lvl="1">
              <a:lnSpc>
                <a:spcPct val="120000"/>
              </a:lnSpc>
            </a:pPr>
            <a:r>
              <a:rPr lang="en-US" sz="2800" dirty="0">
                <a:latin typeface="Georgia" panose="02040502050405020303" pitchFamily="18" charset="0"/>
              </a:rPr>
              <a:t>Review of the National Forensic Act</a:t>
            </a:r>
          </a:p>
          <a:p>
            <a:pPr lvl="1">
              <a:lnSpc>
                <a:spcPct val="120000"/>
              </a:lnSpc>
            </a:pPr>
            <a:r>
              <a:rPr lang="en-US" sz="2800" dirty="0">
                <a:latin typeface="Georgia" panose="02040502050405020303" pitchFamily="18" charset="0"/>
              </a:rPr>
              <a:t>Promulgation of the National Forensic Regulations</a:t>
            </a:r>
          </a:p>
          <a:p>
            <a:pPr lvl="1">
              <a:lnSpc>
                <a:spcPct val="120000"/>
              </a:lnSpc>
            </a:pPr>
            <a:r>
              <a:rPr lang="en-US" sz="2800" dirty="0">
                <a:latin typeface="Georgia" panose="02040502050405020303" pitchFamily="18" charset="0"/>
              </a:rPr>
              <a:t>Development of Standards and Guidelines</a:t>
            </a:r>
          </a:p>
          <a:p>
            <a:pPr lvl="2">
              <a:lnSpc>
                <a:spcPct val="120000"/>
              </a:lnSpc>
            </a:pPr>
            <a:endParaRPr lang="en-US" sz="2400" dirty="0">
              <a:latin typeface="Georgia" panose="02040502050405020303" pitchFamily="18" charset="0"/>
            </a:endParaRPr>
          </a:p>
          <a:p>
            <a:pPr>
              <a:lnSpc>
                <a:spcPct val="120000"/>
              </a:lnSpc>
            </a:pPr>
            <a:endParaRPr lang="en-US" dirty="0">
              <a:latin typeface="Georgia" panose="02040502050405020303" pitchFamily="18" charset="0"/>
            </a:endParaRPr>
          </a:p>
          <a:p>
            <a:endParaRPr lang="en-US" sz="2200" dirty="0"/>
          </a:p>
          <a:p>
            <a:endParaRPr lang="en-US" sz="2200" dirty="0"/>
          </a:p>
        </p:txBody>
      </p:sp>
      <p:pic>
        <p:nvPicPr>
          <p:cNvPr id="9218" name="Picture 18">
            <a:extLst>
              <a:ext uri="{FF2B5EF4-FFF2-40B4-BE49-F238E27FC236}">
                <a16:creationId xmlns:a16="http://schemas.microsoft.com/office/drawing/2014/main" id="{90DA3CA1-3BA1-4AF3-25AD-803012CA0E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4763"/>
            <a:ext cx="1431925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C2DC8-C9B9-4765-B8AB-6C4612FB8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A0C80-5272-4427-819C-A38C95579E39}" type="datetime8">
              <a:rPr lang="en-ZM" smtClean="0"/>
              <a:t>18/09/2024 1:48 pm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8084A-E17A-4D0E-8B11-920AEA57F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8C4A0F-C69B-426F-8CAB-7490BFCAB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1562-3AC7-4690-8E0F-E46ED6E34D9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688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5EB2D-BCB1-3E06-B434-6F9D75D13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389107"/>
            <a:ext cx="9918700" cy="1061287"/>
          </a:xfrm>
        </p:spPr>
        <p:txBody>
          <a:bodyPr>
            <a:normAutofit/>
          </a:bodyPr>
          <a:lstStyle/>
          <a:p>
            <a:r>
              <a:rPr lang="en-US" dirty="0">
                <a:latin typeface="Georgia" panose="02040502050405020303" pitchFamily="18" charset="0"/>
              </a:rPr>
              <a:t>Review of the National Forensic 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90AEA-F145-7003-9968-7E0C0E111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564" y="1450394"/>
            <a:ext cx="11548872" cy="476752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>
                <a:latin typeface="Georgia" panose="02040502050405020303" pitchFamily="18" charset="0"/>
              </a:rPr>
              <a:t>Cabinet, at its 14</a:t>
            </a:r>
            <a:r>
              <a:rPr lang="en-US" baseline="30000" dirty="0">
                <a:latin typeface="Georgia" panose="02040502050405020303" pitchFamily="18" charset="0"/>
              </a:rPr>
              <a:t>th</a:t>
            </a:r>
            <a:r>
              <a:rPr lang="en-US" dirty="0">
                <a:latin typeface="Georgia" panose="02040502050405020303" pitchFamily="18" charset="0"/>
              </a:rPr>
              <a:t> meeting, approved in principle the recommendation by the Minister of Home Affairs and Internal Security to amend the National Forensic Act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Georgia" panose="02040502050405020303" pitchFamily="18" charset="0"/>
              </a:rPr>
              <a:t>With respect to Forensic DNA analysis, amendment of the Act is intended to provide for;</a:t>
            </a:r>
          </a:p>
          <a:p>
            <a:pPr lvl="1">
              <a:lnSpc>
                <a:spcPct val="120000"/>
              </a:lnSpc>
            </a:pPr>
            <a:r>
              <a:rPr lang="en-US" sz="2800" dirty="0">
                <a:latin typeface="Georgia" panose="02040502050405020303" pitchFamily="18" charset="0"/>
              </a:rPr>
              <a:t>the establishment and management of forensic databases</a:t>
            </a:r>
          </a:p>
          <a:p>
            <a:pPr lvl="1">
              <a:lnSpc>
                <a:spcPct val="120000"/>
              </a:lnSpc>
            </a:pPr>
            <a:r>
              <a:rPr lang="en-US" sz="2800" dirty="0">
                <a:latin typeface="Georgia" panose="02040502050405020303" pitchFamily="18" charset="0"/>
              </a:rPr>
              <a:t>the provision of forensic DNA analysis services to members of public in civil disputes at a fee</a:t>
            </a:r>
          </a:p>
          <a:p>
            <a:pPr lvl="1">
              <a:lnSpc>
                <a:spcPct val="120000"/>
              </a:lnSpc>
            </a:pPr>
            <a:r>
              <a:rPr lang="en-US" sz="2800" dirty="0">
                <a:latin typeface="Georgia" panose="02040502050405020303" pitchFamily="18" charset="0"/>
              </a:rPr>
              <a:t>regulation clinical forensic medicine</a:t>
            </a:r>
          </a:p>
          <a:p>
            <a:pPr lvl="1">
              <a:lnSpc>
                <a:spcPct val="120000"/>
              </a:lnSpc>
            </a:pPr>
            <a:r>
              <a:rPr lang="en-US" sz="2800" dirty="0">
                <a:latin typeface="Georgia" panose="02040502050405020303" pitchFamily="18" charset="0"/>
              </a:rPr>
              <a:t>Regulation of forensic practitioners </a:t>
            </a:r>
          </a:p>
          <a:p>
            <a:pPr lvl="1">
              <a:lnSpc>
                <a:spcPct val="120000"/>
              </a:lnSpc>
            </a:pPr>
            <a:endParaRPr lang="en-US" sz="2800" dirty="0">
              <a:latin typeface="Georgia" panose="02040502050405020303" pitchFamily="18" charset="0"/>
            </a:endParaRPr>
          </a:p>
          <a:p>
            <a:pPr>
              <a:lnSpc>
                <a:spcPct val="120000"/>
              </a:lnSpc>
            </a:pPr>
            <a:endParaRPr lang="en-US" dirty="0">
              <a:latin typeface="Georgia" panose="02040502050405020303" pitchFamily="18" charset="0"/>
            </a:endParaRPr>
          </a:p>
          <a:p>
            <a:pPr>
              <a:lnSpc>
                <a:spcPct val="120000"/>
              </a:lnSpc>
            </a:pPr>
            <a:endParaRPr lang="en-US" dirty="0">
              <a:latin typeface="Georgia" panose="02040502050405020303" pitchFamily="18" charset="0"/>
            </a:endParaRPr>
          </a:p>
          <a:p>
            <a:endParaRPr lang="en-US" sz="2200" dirty="0"/>
          </a:p>
          <a:p>
            <a:endParaRPr lang="en-US" sz="2200" dirty="0"/>
          </a:p>
        </p:txBody>
      </p:sp>
      <p:pic>
        <p:nvPicPr>
          <p:cNvPr id="9218" name="Picture 18">
            <a:extLst>
              <a:ext uri="{FF2B5EF4-FFF2-40B4-BE49-F238E27FC236}">
                <a16:creationId xmlns:a16="http://schemas.microsoft.com/office/drawing/2014/main" id="{90DA3CA1-3BA1-4AF3-25AD-803012CA0E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4763"/>
            <a:ext cx="1431925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570685-3DBB-4D53-A6D4-619BDF7F1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9F217-7701-4899-B2EF-8F7AB2930D7C}" type="datetime8">
              <a:rPr lang="en-ZM" smtClean="0"/>
              <a:t>18/09/2024 1:48 pm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C4FCB-0AEF-4D14-8AB9-27BA3B9CF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39B1D-B81C-4EFE-B894-0052107A3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1562-3AC7-4690-8E0F-E46ED6E34D9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219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5EB2D-BCB1-3E06-B434-6F9D75D13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389107"/>
            <a:ext cx="9918700" cy="1061287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Georgia" panose="02040502050405020303" pitchFamily="18" charset="0"/>
              </a:rPr>
              <a:t>National Forensic (General)Regulations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90AEA-F145-7003-9968-7E0C0E111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564" y="1770434"/>
            <a:ext cx="11548872" cy="476752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>
                <a:latin typeface="Georgia" panose="02040502050405020303" pitchFamily="18" charset="0"/>
              </a:rPr>
              <a:t>Considerable progress has been made by the Authority in promulgation of the National Forensic (General) Regulations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Georgia" panose="02040502050405020303" pitchFamily="18" charset="0"/>
              </a:rPr>
              <a:t>This Regulations will pave way for the licensing of the forensic service providers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Georgia" panose="02040502050405020303" pitchFamily="18" charset="0"/>
              </a:rPr>
              <a:t>Licensing will enhance the provision of quality forensic services to the CJS </a:t>
            </a:r>
          </a:p>
          <a:p>
            <a:pPr>
              <a:lnSpc>
                <a:spcPct val="120000"/>
              </a:lnSpc>
            </a:pPr>
            <a:endParaRPr lang="en-US" dirty="0">
              <a:latin typeface="Georgia" panose="02040502050405020303" pitchFamily="18" charset="0"/>
            </a:endParaRPr>
          </a:p>
          <a:p>
            <a:pPr>
              <a:lnSpc>
                <a:spcPct val="120000"/>
              </a:lnSpc>
            </a:pPr>
            <a:endParaRPr lang="en-US" dirty="0">
              <a:latin typeface="Georgia" panose="02040502050405020303" pitchFamily="18" charset="0"/>
            </a:endParaRPr>
          </a:p>
          <a:p>
            <a:endParaRPr lang="en-US" sz="2200" dirty="0"/>
          </a:p>
          <a:p>
            <a:endParaRPr lang="en-US" sz="2200" dirty="0"/>
          </a:p>
        </p:txBody>
      </p:sp>
      <p:pic>
        <p:nvPicPr>
          <p:cNvPr id="9218" name="Picture 18">
            <a:extLst>
              <a:ext uri="{FF2B5EF4-FFF2-40B4-BE49-F238E27FC236}">
                <a16:creationId xmlns:a16="http://schemas.microsoft.com/office/drawing/2014/main" id="{90DA3CA1-3BA1-4AF3-25AD-803012CA0E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4763"/>
            <a:ext cx="1431925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E4616-0F4D-4080-A700-B8402EF3C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2A37-B42E-4FA0-83FA-90217535C620}" type="datetime8">
              <a:rPr lang="en-ZM" smtClean="0"/>
              <a:t>18/09/2024 1:48 pm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53A03-2FDC-4D2C-B900-A6BA659AE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D552AD-50B8-4981-91C0-32A377192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1562-3AC7-4690-8E0F-E46ED6E34D9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506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5EB2D-BCB1-3E06-B434-6F9D75D13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389107"/>
            <a:ext cx="9918700" cy="1061287"/>
          </a:xfrm>
        </p:spPr>
        <p:txBody>
          <a:bodyPr>
            <a:normAutofit/>
          </a:bodyPr>
          <a:lstStyle/>
          <a:p>
            <a:r>
              <a:rPr lang="en-US" dirty="0">
                <a:latin typeface="Georgia" panose="02040502050405020303" pitchFamily="18" charset="0"/>
              </a:rPr>
              <a:t>Standards and Guidelines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90AEA-F145-7003-9968-7E0C0E111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564" y="1770434"/>
            <a:ext cx="11548872" cy="476752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>
                <a:latin typeface="Georgia" panose="02040502050405020303" pitchFamily="18" charset="0"/>
              </a:rPr>
              <a:t>The Following Guidelines have been published in the Govt Gazette</a:t>
            </a:r>
          </a:p>
          <a:p>
            <a:pPr lvl="1">
              <a:lnSpc>
                <a:spcPct val="120000"/>
              </a:lnSpc>
            </a:pPr>
            <a:r>
              <a:rPr lang="en-US" sz="2800" dirty="0">
                <a:latin typeface="Georgia" panose="02040502050405020303" pitchFamily="18" charset="0"/>
              </a:rPr>
              <a:t>Guidelines on Crime Scene Recovery of Evidential Materials for forensic DNA analysis</a:t>
            </a:r>
          </a:p>
          <a:p>
            <a:pPr lvl="1">
              <a:lnSpc>
                <a:spcPct val="120000"/>
              </a:lnSpc>
            </a:pPr>
            <a:r>
              <a:rPr lang="en-US" sz="2800" dirty="0">
                <a:latin typeface="Georgia" panose="02040502050405020303" pitchFamily="18" charset="0"/>
              </a:rPr>
              <a:t>Performance Standards for Pathology Practice in Zambia</a:t>
            </a:r>
          </a:p>
          <a:p>
            <a:pPr lvl="1">
              <a:lnSpc>
                <a:spcPct val="120000"/>
              </a:lnSpc>
            </a:pPr>
            <a:endParaRPr lang="en-US" sz="2800" dirty="0">
              <a:latin typeface="Georgia" panose="02040502050405020303" pitchFamily="18" charset="0"/>
            </a:endParaRPr>
          </a:p>
          <a:p>
            <a:pPr>
              <a:lnSpc>
                <a:spcPct val="120000"/>
              </a:lnSpc>
            </a:pPr>
            <a:r>
              <a:rPr lang="en-US" dirty="0">
                <a:latin typeface="Georgia" panose="02040502050405020303" pitchFamily="18" charset="0"/>
              </a:rPr>
              <a:t>The following Guidelines have been submitted for publishing in the Government Gazette;</a:t>
            </a:r>
          </a:p>
          <a:p>
            <a:pPr lvl="1">
              <a:lnSpc>
                <a:spcPct val="120000"/>
              </a:lnSpc>
            </a:pPr>
            <a:r>
              <a:rPr lang="en-US" sz="2800" dirty="0">
                <a:latin typeface="Georgia" panose="02040502050405020303" pitchFamily="18" charset="0"/>
              </a:rPr>
              <a:t>Standards and Guidelines for Inspection of Forensic Science Facilities</a:t>
            </a:r>
          </a:p>
          <a:p>
            <a:pPr lvl="1">
              <a:lnSpc>
                <a:spcPct val="120000"/>
              </a:lnSpc>
            </a:pPr>
            <a:r>
              <a:rPr lang="en-US" sz="2800" dirty="0">
                <a:latin typeface="Georgia" panose="02040502050405020303" pitchFamily="18" charset="0"/>
              </a:rPr>
              <a:t>Standards and Guidelines for Inspection of Forensic Pathology Facilities</a:t>
            </a:r>
          </a:p>
          <a:p>
            <a:pPr lvl="1">
              <a:lnSpc>
                <a:spcPct val="120000"/>
              </a:lnSpc>
            </a:pPr>
            <a:r>
              <a:rPr lang="en-US" sz="2800" dirty="0">
                <a:latin typeface="Georgia" panose="02040502050405020303" pitchFamily="18" charset="0"/>
              </a:rPr>
              <a:t>Forensic Research Ethics Committee Guidelines</a:t>
            </a:r>
          </a:p>
          <a:p>
            <a:pPr>
              <a:lnSpc>
                <a:spcPct val="120000"/>
              </a:lnSpc>
            </a:pPr>
            <a:endParaRPr lang="en-US" dirty="0">
              <a:latin typeface="Georgia" panose="02040502050405020303" pitchFamily="18" charset="0"/>
            </a:endParaRPr>
          </a:p>
          <a:p>
            <a:pPr>
              <a:lnSpc>
                <a:spcPct val="120000"/>
              </a:lnSpc>
            </a:pPr>
            <a:endParaRPr lang="en-US" dirty="0">
              <a:latin typeface="Georgia" panose="02040502050405020303" pitchFamily="18" charset="0"/>
            </a:endParaRPr>
          </a:p>
          <a:p>
            <a:pPr>
              <a:lnSpc>
                <a:spcPct val="120000"/>
              </a:lnSpc>
            </a:pPr>
            <a:endParaRPr lang="en-US" dirty="0">
              <a:latin typeface="Georgia" panose="02040502050405020303" pitchFamily="18" charset="0"/>
            </a:endParaRPr>
          </a:p>
          <a:p>
            <a:endParaRPr lang="en-US" sz="2200" dirty="0"/>
          </a:p>
          <a:p>
            <a:endParaRPr lang="en-US" sz="2200" dirty="0"/>
          </a:p>
        </p:txBody>
      </p:sp>
      <p:pic>
        <p:nvPicPr>
          <p:cNvPr id="9218" name="Picture 18">
            <a:extLst>
              <a:ext uri="{FF2B5EF4-FFF2-40B4-BE49-F238E27FC236}">
                <a16:creationId xmlns:a16="http://schemas.microsoft.com/office/drawing/2014/main" id="{90DA3CA1-3BA1-4AF3-25AD-803012CA0E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4763"/>
            <a:ext cx="1431925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2DED4-4356-4734-A871-5CCD77D64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77BCE-15F7-4F3A-8C9B-FF2E636EB350}" type="datetime8">
              <a:rPr lang="en-ZM" smtClean="0"/>
              <a:t>18/09/2024 1:48 pm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76D804-D1C3-4EC1-9262-0058837C9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7DD2A-2C5F-4F07-B3C6-F6291B814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1562-3AC7-4690-8E0F-E46ED6E34D9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354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5EB2D-BCB1-3E06-B434-6F9D75D13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396990"/>
            <a:ext cx="9918700" cy="1061287"/>
          </a:xfrm>
        </p:spPr>
        <p:txBody>
          <a:bodyPr>
            <a:normAutofit/>
          </a:bodyPr>
          <a:lstStyle/>
          <a:p>
            <a:r>
              <a:rPr lang="en-US" dirty="0">
                <a:latin typeface="Georgia" panose="02040502050405020303" pitchFamily="18" charset="0"/>
              </a:rPr>
              <a:t>Standards and Guidelines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90AEA-F145-7003-9968-7E0C0E111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564" y="1770434"/>
            <a:ext cx="11548872" cy="476752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>
                <a:latin typeface="Georgia" panose="02040502050405020303" pitchFamily="18" charset="0"/>
              </a:rPr>
              <a:t>The Following Guidelines are under review</a:t>
            </a:r>
          </a:p>
          <a:p>
            <a:pPr lvl="1">
              <a:lnSpc>
                <a:spcPct val="120000"/>
              </a:lnSpc>
            </a:pPr>
            <a:r>
              <a:rPr lang="en-US" sz="2800" dirty="0">
                <a:latin typeface="Georgia" panose="02040502050405020303" pitchFamily="18" charset="0"/>
              </a:rPr>
              <a:t>Guidelines on the Forensic Management of Survivors of Sexual Assault.</a:t>
            </a:r>
          </a:p>
          <a:p>
            <a:pPr lvl="1">
              <a:lnSpc>
                <a:spcPct val="120000"/>
              </a:lnSpc>
            </a:pPr>
            <a:r>
              <a:rPr lang="en-US" sz="2800" dirty="0">
                <a:latin typeface="Georgia" panose="02040502050405020303" pitchFamily="18" charset="0"/>
              </a:rPr>
              <a:t>General Crime Scene management Guidelines</a:t>
            </a:r>
          </a:p>
          <a:p>
            <a:pPr lvl="1">
              <a:lnSpc>
                <a:spcPct val="120000"/>
              </a:lnSpc>
            </a:pPr>
            <a:r>
              <a:rPr lang="en-US" sz="2800" dirty="0">
                <a:latin typeface="Georgia" panose="02040502050405020303" pitchFamily="18" charset="0"/>
              </a:rPr>
              <a:t>Qualifications Guidelines for Forensic Science Personnel</a:t>
            </a:r>
            <a:endParaRPr lang="en-US" dirty="0">
              <a:latin typeface="Georgia" panose="02040502050405020303" pitchFamily="18" charset="0"/>
            </a:endParaRPr>
          </a:p>
          <a:p>
            <a:pPr>
              <a:lnSpc>
                <a:spcPct val="120000"/>
              </a:lnSpc>
            </a:pPr>
            <a:endParaRPr lang="en-US" dirty="0">
              <a:latin typeface="Georgia" panose="02040502050405020303" pitchFamily="18" charset="0"/>
            </a:endParaRPr>
          </a:p>
          <a:p>
            <a:pPr>
              <a:lnSpc>
                <a:spcPct val="120000"/>
              </a:lnSpc>
            </a:pPr>
            <a:endParaRPr lang="en-US" dirty="0">
              <a:latin typeface="Georgia" panose="02040502050405020303" pitchFamily="18" charset="0"/>
            </a:endParaRPr>
          </a:p>
          <a:p>
            <a:endParaRPr lang="en-US" sz="2200" dirty="0"/>
          </a:p>
          <a:p>
            <a:endParaRPr lang="en-US" sz="2200" dirty="0"/>
          </a:p>
        </p:txBody>
      </p:sp>
      <p:pic>
        <p:nvPicPr>
          <p:cNvPr id="9218" name="Picture 18">
            <a:extLst>
              <a:ext uri="{FF2B5EF4-FFF2-40B4-BE49-F238E27FC236}">
                <a16:creationId xmlns:a16="http://schemas.microsoft.com/office/drawing/2014/main" id="{90DA3CA1-3BA1-4AF3-25AD-803012CA0E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4763"/>
            <a:ext cx="1431925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3426D4-08FA-4DBF-894C-EFAC780D0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7483C-9D1A-46C8-A193-D2C5A8DA6989}" type="datetime8">
              <a:rPr lang="en-ZM" smtClean="0"/>
              <a:t>18/09/2024 1:48 pm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501B6-96EE-4411-AE8B-9C817ACEA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E2C763-6D4A-42DD-96AF-B198003D5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1562-3AC7-4690-8E0F-E46ED6E34D9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426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6" name="Rectangle 12295">
            <a:extLst>
              <a:ext uri="{FF2B5EF4-FFF2-40B4-BE49-F238E27FC236}">
                <a16:creationId xmlns:a16="http://schemas.microsoft.com/office/drawing/2014/main" id="{488333BA-AE6E-427A-9B16-A39C8073F4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298" name="Rectangle 1229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320F8E-FD38-6F6B-4985-18B01E455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6774" y="631825"/>
            <a:ext cx="10167026" cy="691137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Georgia" panose="02040502050405020303" pitchFamily="18" charset="0"/>
              </a:rPr>
              <a:t>Prospects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644B2A-0E2D-F64D-EE2E-5D588EA1C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altLang="en-US" dirty="0">
                <a:latin typeface="Georgia" panose="02040502050405020303" pitchFamily="18" charset="0"/>
              </a:rPr>
              <a:t>Criminal Justice Information Data Bases;</a:t>
            </a:r>
          </a:p>
          <a:p>
            <a:r>
              <a:rPr lang="en-US" altLang="en-US" dirty="0">
                <a:latin typeface="Georgia" panose="02040502050405020303" pitchFamily="18" charset="0"/>
              </a:rPr>
              <a:t>AFIS – Automated Fingerprint Identification System</a:t>
            </a:r>
          </a:p>
          <a:p>
            <a:r>
              <a:rPr lang="en-US" altLang="en-US" dirty="0">
                <a:latin typeface="Georgia" panose="02040502050405020303" pitchFamily="18" charset="0"/>
              </a:rPr>
              <a:t>NIBIN – National Integrated Ballistics Information Network</a:t>
            </a:r>
          </a:p>
          <a:p>
            <a:r>
              <a:rPr lang="en-US" altLang="en-US" dirty="0">
                <a:latin typeface="Georgia" panose="02040502050405020303" pitchFamily="18" charset="0"/>
              </a:rPr>
              <a:t>CJIS – Criminal Justice Information System</a:t>
            </a:r>
          </a:p>
          <a:p>
            <a:endParaRPr lang="en-US" sz="2400" dirty="0"/>
          </a:p>
        </p:txBody>
      </p:sp>
      <p:pic>
        <p:nvPicPr>
          <p:cNvPr id="12291" name="Picture 18">
            <a:extLst>
              <a:ext uri="{FF2B5EF4-FFF2-40B4-BE49-F238E27FC236}">
                <a16:creationId xmlns:a16="http://schemas.microsoft.com/office/drawing/2014/main" id="{FCC04315-34F7-EA01-308B-2C1B32FDD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4763"/>
            <a:ext cx="1431925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8575F-430E-46EB-AB4C-AEB92B2E0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029EC-FE04-4AAE-9DAF-7EA02BA65CD6}" type="datetime8">
              <a:rPr lang="en-ZM" smtClean="0"/>
              <a:t>18/09/2024 1:48 pm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979F57-50E5-4BEE-A7FB-D938016DD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5FB1CF-46BE-42FA-98FE-AE693871A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1562-3AC7-4690-8E0F-E46ED6E34D9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8855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D8B9EA-B86F-8D24-EF25-1FE7F8B2B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0A8A2-9417-0B82-D609-83F587853C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r>
              <a:rPr lang="en-US" sz="3600" dirty="0"/>
              <a:t>Plenary Session</a:t>
            </a:r>
          </a:p>
        </p:txBody>
      </p:sp>
      <p:pic>
        <p:nvPicPr>
          <p:cNvPr id="4" name="Picture 18">
            <a:extLst>
              <a:ext uri="{FF2B5EF4-FFF2-40B4-BE49-F238E27FC236}">
                <a16:creationId xmlns:a16="http://schemas.microsoft.com/office/drawing/2014/main" id="{30FA41E2-34F8-6088-3617-2C9D0EFBA9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4763"/>
            <a:ext cx="1431925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E71946-AB4C-4A2E-BF2A-C5E0D2DD3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092E-DAB8-4B0B-ADD8-7A64D804CC6E}" type="datetime8">
              <a:rPr lang="en-ZM" smtClean="0"/>
              <a:t>18/09/2024 1:48 pm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A65B6D-6963-465B-B7FC-161C87B70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44A128-51E5-4C95-89CF-ADAD0949F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1562-3AC7-4690-8E0F-E46ED6E34D9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453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054">
            <a:extLst>
              <a:ext uri="{FF2B5EF4-FFF2-40B4-BE49-F238E27FC236}">
                <a16:creationId xmlns:a16="http://schemas.microsoft.com/office/drawing/2014/main" id="{488333BA-AE6E-427A-9B16-A39C8073F4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57" name="Rectangle 2056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8FD508-76B5-EF79-3411-C9A0D1179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Georgia" panose="02040502050405020303" pitchFamily="18" charset="0"/>
              </a:rPr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AC3B2-FA59-D4CE-817A-414FB3FD8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288" y="1957389"/>
            <a:ext cx="11452147" cy="4268786"/>
          </a:xfrm>
        </p:spPr>
        <p:txBody>
          <a:bodyPr>
            <a:noAutofit/>
          </a:bodyPr>
          <a:lstStyle/>
          <a:p>
            <a:r>
              <a:rPr lang="en-US" dirty="0">
                <a:latin typeface="Georgia" panose="02040502050405020303" pitchFamily="18" charset="0"/>
                <a:cs typeface="Arial" panose="020B0604020202020204" pitchFamily="34" charset="0"/>
              </a:rPr>
              <a:t>The provision of forensic services had, prior to the enactment of the National Forensic Act, remained rudimentary and was fragmented in various Institutions.</a:t>
            </a:r>
          </a:p>
          <a:p>
            <a:r>
              <a:rPr lang="en-US" dirty="0">
                <a:latin typeface="Georgia" panose="02040502050405020303" pitchFamily="18" charset="0"/>
                <a:cs typeface="Arial" panose="020B0604020202020204" pitchFamily="34" charset="0"/>
              </a:rPr>
              <a:t>These services were narrow in scope, and often resulting in poor resolution of cases.</a:t>
            </a:r>
          </a:p>
          <a:p>
            <a:r>
              <a:rPr lang="en-US" dirty="0"/>
              <a:t>The identification of perpetrators of sexual crimes was largely based on witness/victim testimonies without corroborative DNA evidence.</a:t>
            </a:r>
          </a:p>
          <a:p>
            <a:r>
              <a:rPr lang="en-US" dirty="0">
                <a:latin typeface="Georgia" panose="02040502050405020303" pitchFamily="18" charset="0"/>
                <a:cs typeface="Arial" panose="020B0604020202020204" pitchFamily="34" charset="0"/>
              </a:rPr>
              <a:t>This further contributed to poor resolution of cases</a:t>
            </a:r>
          </a:p>
        </p:txBody>
      </p:sp>
      <p:pic>
        <p:nvPicPr>
          <p:cNvPr id="2050" name="Picture 18">
            <a:extLst>
              <a:ext uri="{FF2B5EF4-FFF2-40B4-BE49-F238E27FC236}">
                <a16:creationId xmlns:a16="http://schemas.microsoft.com/office/drawing/2014/main" id="{8E883CE0-5591-29C5-6033-CE84ACD520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4763"/>
            <a:ext cx="1431925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5FBFF-BD90-471A-AC82-66AA2F56C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85052-EF3B-4B45-8AB7-156BF26A9B32}" type="datetime8">
              <a:rPr lang="en-ZM" smtClean="0"/>
              <a:t>18/09/2024 1:48 pm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A0692F-CBE6-43E2-BEA8-14410679D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20D5F-B628-4C9A-8BE8-51A7EAFD9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1562-3AC7-4690-8E0F-E46ED6E34D9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382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054">
            <a:extLst>
              <a:ext uri="{FF2B5EF4-FFF2-40B4-BE49-F238E27FC236}">
                <a16:creationId xmlns:a16="http://schemas.microsoft.com/office/drawing/2014/main" id="{488333BA-AE6E-427A-9B16-A39C8073F4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57" name="Rectangle 2056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8FD508-76B5-EF79-3411-C9A0D1179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Georgia" panose="02040502050405020303" pitchFamily="18" charset="0"/>
              </a:rPr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AC3B2-FA59-D4CE-817A-414FB3FD8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288" y="1957389"/>
            <a:ext cx="11452147" cy="4268786"/>
          </a:xfrm>
        </p:spPr>
        <p:txBody>
          <a:bodyPr>
            <a:noAutofit/>
          </a:bodyPr>
          <a:lstStyle/>
          <a:p>
            <a:r>
              <a:rPr lang="en-US" dirty="0">
                <a:latin typeface="Georgia" panose="02040502050405020303" pitchFamily="18" charset="0"/>
                <a:cs typeface="Arial" panose="020B0604020202020204" pitchFamily="34" charset="0"/>
              </a:rPr>
              <a:t>To mitigate these challenges, Government enacted the National Forensic Act No. 2 of 2020</a:t>
            </a:r>
          </a:p>
          <a:p>
            <a:r>
              <a:rPr lang="en-US" dirty="0">
                <a:latin typeface="Georgia" panose="02040502050405020303" pitchFamily="18" charset="0"/>
                <a:cs typeface="Arial" panose="020B0604020202020204" pitchFamily="34" charset="0"/>
              </a:rPr>
              <a:t>The National Forensic Act established three institutions; </a:t>
            </a:r>
          </a:p>
          <a:p>
            <a:pPr lvl="1"/>
            <a:r>
              <a:rPr lang="en-US" sz="2800" dirty="0">
                <a:latin typeface="Georgia" panose="02040502050405020303" pitchFamily="18" charset="0"/>
                <a:cs typeface="Arial" panose="020B0604020202020204" pitchFamily="34" charset="0"/>
              </a:rPr>
              <a:t>National Forensic Authority (NFA).</a:t>
            </a:r>
          </a:p>
          <a:p>
            <a:pPr lvl="1"/>
            <a:r>
              <a:rPr lang="en-US" sz="2800" dirty="0">
                <a:latin typeface="Georgia" panose="02040502050405020303" pitchFamily="18" charset="0"/>
                <a:cs typeface="Arial" panose="020B0604020202020204" pitchFamily="34" charset="0"/>
              </a:rPr>
              <a:t>Office of the State Forensic Pathologist (OSFP).</a:t>
            </a:r>
          </a:p>
          <a:p>
            <a:pPr lvl="1"/>
            <a:r>
              <a:rPr lang="en-US" sz="2800" dirty="0">
                <a:latin typeface="Georgia" panose="02040502050405020303" pitchFamily="18" charset="0"/>
                <a:cs typeface="Arial" panose="020B0604020202020204" pitchFamily="34" charset="0"/>
              </a:rPr>
              <a:t>National Forensic Science and Biometrics Department (NFSBD). </a:t>
            </a:r>
          </a:p>
          <a:p>
            <a:r>
              <a:rPr lang="en-US" dirty="0">
                <a:latin typeface="Georgia" panose="02040502050405020303" pitchFamily="18" charset="0"/>
                <a:cs typeface="Arial" panose="020B0604020202020204" pitchFamily="34" charset="0"/>
              </a:rPr>
              <a:t>On 5</a:t>
            </a:r>
            <a:r>
              <a:rPr lang="en-US" baseline="30000" dirty="0">
                <a:latin typeface="Georgia" panose="02040502050405020303" pitchFamily="18" charset="0"/>
                <a:cs typeface="Arial" panose="020B0604020202020204" pitchFamily="34" charset="0"/>
              </a:rPr>
              <a:t>th</a:t>
            </a:r>
            <a:r>
              <a:rPr lang="en-US" dirty="0">
                <a:latin typeface="Georgia" panose="02040502050405020303" pitchFamily="18" charset="0"/>
                <a:cs typeface="Arial" panose="020B0604020202020204" pitchFamily="34" charset="0"/>
              </a:rPr>
              <a:t> May a commencement Order was issued through                        SI No. 36 2021 to operationalize these Institutions.</a:t>
            </a:r>
          </a:p>
          <a:p>
            <a:endParaRPr lang="en-US" dirty="0"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pic>
        <p:nvPicPr>
          <p:cNvPr id="2050" name="Picture 18">
            <a:extLst>
              <a:ext uri="{FF2B5EF4-FFF2-40B4-BE49-F238E27FC236}">
                <a16:creationId xmlns:a16="http://schemas.microsoft.com/office/drawing/2014/main" id="{8E883CE0-5591-29C5-6033-CE84ACD520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4763"/>
            <a:ext cx="1431925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59EB3F-8D10-4B72-A4DF-94BE7D352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2EF3C-911E-4378-BAAA-2AD95A1BACF9}" type="datetime8">
              <a:rPr lang="en-ZM" smtClean="0"/>
              <a:t>18/09/2024 1:48 pm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D04CA-E666-4316-8D11-5888766A2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8443C6-ADB9-48E9-90D0-12FE6928B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1562-3AC7-4690-8E0F-E46ED6E34D9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54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3078">
            <a:extLst>
              <a:ext uri="{FF2B5EF4-FFF2-40B4-BE49-F238E27FC236}">
                <a16:creationId xmlns:a16="http://schemas.microsoft.com/office/drawing/2014/main" id="{488333BA-AE6E-427A-9B16-A39C8073F4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81" name="Rectangle 3080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8FD508-76B5-EF79-3411-C9A0D1179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228" y="631825"/>
            <a:ext cx="10515601" cy="1325563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Georgia" panose="02040502050405020303" pitchFamily="18" charset="0"/>
                <a:cs typeface="Arial" panose="020B0604020202020204" pitchFamily="34" charset="0"/>
              </a:rPr>
              <a:t>The National Forensic Authority (NFA)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AC3B2-FA59-D4CE-817A-414FB3FD8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Georgia" panose="02040502050405020303" pitchFamily="18" charset="0"/>
                <a:cs typeface="Arial" panose="020B0604020202020204" pitchFamily="34" charset="0"/>
              </a:rPr>
              <a:t>The main mandate of the NFA is to regulate the practice of forensic science and pathology in Zambia.  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Georgia" panose="02040502050405020303" pitchFamily="18" charset="0"/>
                <a:cs typeface="Arial" panose="020B0604020202020204" pitchFamily="34" charset="0"/>
              </a:rPr>
              <a:t>Regulation entails that all institutions offering forensic services adhere to </a:t>
            </a:r>
            <a:r>
              <a:rPr lang="en-US" dirty="0">
                <a:latin typeface="Georgia" panose="02040502050405020303" pitchFamily="18" charset="0"/>
              </a:rPr>
              <a:t>minimum set scientific </a:t>
            </a:r>
            <a:r>
              <a:rPr lang="en-US" dirty="0">
                <a:latin typeface="Georgia" panose="02040502050405020303" pitchFamily="18" charset="0"/>
                <a:cs typeface="Arial" panose="020B0604020202020204" pitchFamily="34" charset="0"/>
              </a:rPr>
              <a:t>standards in the criminal justice system.  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Georgia" panose="02040502050405020303" pitchFamily="18" charset="0"/>
                <a:cs typeface="Arial" panose="020B0604020202020204" pitchFamily="34" charset="0"/>
              </a:rPr>
              <a:t>The Act empowers the Authority to develop and enforce standards, guidelines, and regulations related to forensic services.</a:t>
            </a:r>
          </a:p>
        </p:txBody>
      </p:sp>
      <p:pic>
        <p:nvPicPr>
          <p:cNvPr id="3074" name="Picture 18">
            <a:extLst>
              <a:ext uri="{FF2B5EF4-FFF2-40B4-BE49-F238E27FC236}">
                <a16:creationId xmlns:a16="http://schemas.microsoft.com/office/drawing/2014/main" id="{21EEFBED-6631-22DE-1E64-CE369E14D7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4763"/>
            <a:ext cx="1431925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8D7CA9-1795-47DC-A0F5-F80A58AF6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6C40-E54A-4AF0-B937-7B74CC193AC3}" type="datetime8">
              <a:rPr lang="en-ZM" smtClean="0"/>
              <a:t>18/09/2024 1:48 pm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54244-1C57-4C1B-A139-78A6495E6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C4E4DF-15DD-4630-8968-2F3E228CF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1562-3AC7-4690-8E0F-E46ED6E34D9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387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9BFC895-93AC-4CF6-8BB3-869B8E0204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5627" y="63966"/>
            <a:ext cx="5473804" cy="6668527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85332F7-2E08-4F1E-AC43-B8731581B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525293"/>
            <a:ext cx="6585626" cy="62072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3800" b="1" dirty="0">
                <a:latin typeface="Georgia" panose="02040502050405020303" pitchFamily="18" charset="0"/>
                <a:cs typeface="Arial" panose="020B0604020202020204" pitchFamily="34" charset="0"/>
              </a:rPr>
              <a:t>                         The National Forensic Authority (NFA):</a:t>
            </a:r>
          </a:p>
          <a:p>
            <a:pPr algn="just">
              <a:lnSpc>
                <a:spcPct val="150000"/>
              </a:lnSpc>
            </a:pPr>
            <a:r>
              <a:rPr lang="en-US" sz="3800" dirty="0">
                <a:latin typeface="Georgia" panose="02040502050405020303" pitchFamily="18" charset="0"/>
                <a:cs typeface="Arial" panose="020B0604020202020204" pitchFamily="34" charset="0"/>
              </a:rPr>
              <a:t>Specific functions of the Authority include;</a:t>
            </a:r>
          </a:p>
          <a:p>
            <a:pPr lvl="1" algn="just">
              <a:lnSpc>
                <a:spcPct val="150000"/>
              </a:lnSpc>
            </a:pPr>
            <a:r>
              <a:rPr lang="en-US" sz="3800" dirty="0">
                <a:latin typeface="Georgia" panose="02040502050405020303" pitchFamily="18" charset="0"/>
                <a:cs typeface="Arial" panose="020B0604020202020204" pitchFamily="34" charset="0"/>
              </a:rPr>
              <a:t>Licensing of forensic service providers (Public and Private).</a:t>
            </a:r>
          </a:p>
          <a:p>
            <a:pPr lvl="1" algn="just">
              <a:lnSpc>
                <a:spcPct val="150000"/>
              </a:lnSpc>
            </a:pPr>
            <a:r>
              <a:rPr lang="en-US" sz="3800" dirty="0">
                <a:latin typeface="Georgia" panose="02040502050405020303" pitchFamily="18" charset="0"/>
                <a:cs typeface="Arial" panose="020B0604020202020204" pitchFamily="34" charset="0"/>
              </a:rPr>
              <a:t>Developing forensic standards and guidelines. </a:t>
            </a:r>
          </a:p>
          <a:p>
            <a:pPr lvl="1" algn="just">
              <a:lnSpc>
                <a:spcPct val="150000"/>
              </a:lnSpc>
            </a:pPr>
            <a:r>
              <a:rPr lang="en-US" sz="3800" dirty="0">
                <a:latin typeface="Georgia" panose="02040502050405020303" pitchFamily="18" charset="0"/>
                <a:cs typeface="Arial" panose="020B0604020202020204" pitchFamily="34" charset="0"/>
              </a:rPr>
              <a:t>Handling and Investigating complaints of abuse / mishandling of forensic matters. </a:t>
            </a:r>
          </a:p>
          <a:p>
            <a:pPr lvl="1" algn="just">
              <a:lnSpc>
                <a:spcPct val="150000"/>
              </a:lnSpc>
            </a:pPr>
            <a:r>
              <a:rPr lang="en-US" sz="3800" dirty="0">
                <a:latin typeface="Georgia" panose="02040502050405020303" pitchFamily="18" charset="0"/>
                <a:cs typeface="Arial" panose="020B0604020202020204" pitchFamily="34" charset="0"/>
              </a:rPr>
              <a:t>Undertaking public awareness campaigns on forensic matters. </a:t>
            </a:r>
          </a:p>
          <a:p>
            <a:pPr lvl="1" algn="just">
              <a:lnSpc>
                <a:spcPct val="150000"/>
              </a:lnSpc>
            </a:pPr>
            <a:r>
              <a:rPr lang="en-US" sz="3800" dirty="0">
                <a:latin typeface="Georgia" panose="02040502050405020303" pitchFamily="18" charset="0"/>
                <a:cs typeface="Arial" panose="020B0604020202020204" pitchFamily="34" charset="0"/>
              </a:rPr>
              <a:t>Ensuring forensic facilities use validated techniques and equipment.</a:t>
            </a:r>
          </a:p>
          <a:p>
            <a:pPr lvl="1" algn="just">
              <a:lnSpc>
                <a:spcPct val="150000"/>
              </a:lnSpc>
            </a:pPr>
            <a:r>
              <a:rPr lang="en-US" sz="3800" dirty="0">
                <a:latin typeface="Georgia" panose="02040502050405020303" pitchFamily="18" charset="0"/>
                <a:cs typeface="Arial" panose="020B0604020202020204" pitchFamily="34" charset="0"/>
              </a:rPr>
              <a:t>Ensuring Forensic facilities use qualified staff to undertake forensic work.  </a:t>
            </a:r>
          </a:p>
          <a:p>
            <a:pPr lvl="1" algn="just">
              <a:lnSpc>
                <a:spcPct val="150000"/>
              </a:lnSpc>
            </a:pPr>
            <a:r>
              <a:rPr lang="en-US" sz="3800" dirty="0">
                <a:latin typeface="Georgia" panose="02040502050405020303" pitchFamily="18" charset="0"/>
                <a:cs typeface="Arial" panose="020B0604020202020204" pitchFamily="34" charset="0"/>
              </a:rPr>
              <a:t>Facilitating research in forensic fields. </a:t>
            </a:r>
          </a:p>
          <a:p>
            <a:pPr lvl="1" algn="just">
              <a:lnSpc>
                <a:spcPct val="150000"/>
              </a:lnSpc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18">
            <a:extLst>
              <a:ext uri="{FF2B5EF4-FFF2-40B4-BE49-F238E27FC236}">
                <a16:creationId xmlns:a16="http://schemas.microsoft.com/office/drawing/2014/main" id="{BAE98570-6405-4CD4-52DE-A84FD9C161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" y="60663"/>
            <a:ext cx="1477764" cy="625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61C921-D0E9-4275-B384-7DE27F085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69C58-F784-4BB0-993A-FF01747D00B8}" type="datetime8">
              <a:rPr lang="en-ZM" smtClean="0"/>
              <a:t>18/09/2024 1:48 pm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E226B7-6819-4AF0-A944-6E06D0E8C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7D6C01-51B4-4287-945A-691D5DE00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1562-3AC7-4690-8E0F-E46ED6E34D9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565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63089-77E4-4808-B140-338E732B8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162" y="365125"/>
            <a:ext cx="9954638" cy="1306443"/>
          </a:xfrm>
        </p:spPr>
        <p:txBody>
          <a:bodyPr>
            <a:normAutofit/>
          </a:bodyPr>
          <a:lstStyle/>
          <a:p>
            <a:r>
              <a:rPr lang="en-US" sz="4000" dirty="0"/>
              <a:t>The clients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1F4F7-792D-4E0C-9C27-8BD1B9038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549" y="1808929"/>
            <a:ext cx="11741285" cy="8216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600" dirty="0"/>
              <a:t>NFA  regulates forensic science services in all Law Enforcement Agencies / Private Institutions  in line with the National Forensic Act. No.2, 2020.</a:t>
            </a:r>
          </a:p>
        </p:txBody>
      </p:sp>
      <p:pic>
        <p:nvPicPr>
          <p:cNvPr id="4" name="Picture 18">
            <a:extLst>
              <a:ext uri="{FF2B5EF4-FFF2-40B4-BE49-F238E27FC236}">
                <a16:creationId xmlns:a16="http://schemas.microsoft.com/office/drawing/2014/main" id="{45E8D6F4-3C0E-5866-D4A0-CBD0D361C3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4763"/>
            <a:ext cx="1431925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C48CCC3-24E1-4EAA-937B-5888ECB6B5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6633237"/>
              </p:ext>
            </p:extLst>
          </p:nvPr>
        </p:nvGraphicFramePr>
        <p:xfrm>
          <a:off x="604734" y="2898841"/>
          <a:ext cx="11457564" cy="32205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0EA08F-5F2A-4D5D-A11E-8236EA98E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304A0-DE68-4432-B981-55B0C48FD914}" type="datetime8">
              <a:rPr lang="en-ZM" smtClean="0"/>
              <a:t>18/09/2024 1:48 pm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250BA7D-17A4-41C7-87D5-385190EE3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70BC8E8-F5AB-4D12-8BB0-74E95BD6D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1562-3AC7-4690-8E0F-E46ED6E34D9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057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5126">
            <a:extLst>
              <a:ext uri="{FF2B5EF4-FFF2-40B4-BE49-F238E27FC236}">
                <a16:creationId xmlns:a16="http://schemas.microsoft.com/office/drawing/2014/main" id="{488333BA-AE6E-427A-9B16-A39C8073F4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29" name="Rectangle 5128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8FD508-76B5-EF79-3411-C9A0D1179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The Office of the State Forensic Pathologist (OSFP)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AC3B2-FA59-D4CE-817A-414FB3FD8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Georgia" panose="02040502050405020303" pitchFamily="18" charset="0"/>
                <a:cs typeface="Arial" panose="020B0604020202020204" pitchFamily="34" charset="0"/>
              </a:rPr>
              <a:t>The main mandate of the Office is to conduct medicolegal death investigations for the Coroner. 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Georgia" panose="02040502050405020303" pitchFamily="18" charset="0"/>
                <a:cs typeface="Arial" panose="020B0604020202020204" pitchFamily="34" charset="0"/>
              </a:rPr>
              <a:t>Medicolegal death investigations involves incident scene management and conducting of postmortem examinations in all unnatural deaths in order to ascertain the cause and manner of death. </a:t>
            </a:r>
          </a:p>
        </p:txBody>
      </p:sp>
      <p:pic>
        <p:nvPicPr>
          <p:cNvPr id="5122" name="Picture 18">
            <a:extLst>
              <a:ext uri="{FF2B5EF4-FFF2-40B4-BE49-F238E27FC236}">
                <a16:creationId xmlns:a16="http://schemas.microsoft.com/office/drawing/2014/main" id="{1A9E126F-2128-0099-0706-7354DA235A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4763"/>
            <a:ext cx="1431925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88DBBF-124C-4BF9-BAF4-4E9AD625F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021EA-7AB0-4CDC-9172-85F5CC4A1577}" type="datetime8">
              <a:rPr lang="en-ZM" smtClean="0"/>
              <a:t>18/09/2024 1:48 pm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F9F2EA-2B77-443F-A25F-B5E9D12D6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863472-D6C8-4FF0-A31D-83FDCD76A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1562-3AC7-4690-8E0F-E46ED6E34D9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743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Rectangle 7174">
            <a:extLst>
              <a:ext uri="{FF2B5EF4-FFF2-40B4-BE49-F238E27FC236}">
                <a16:creationId xmlns:a16="http://schemas.microsoft.com/office/drawing/2014/main" id="{488333BA-AE6E-427A-9B16-A39C8073F4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77" name="Rectangle 7176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8FD508-76B5-EF79-3411-C9A0D1179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Georgia" panose="02040502050405020303" pitchFamily="18" charset="0"/>
                <a:cs typeface="Arial" panose="020B0604020202020204" pitchFamily="34" charset="0"/>
              </a:rPr>
              <a:t>The National Forensic Science and Biometrics Department (NFSBD)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AC3B2-FA59-D4CE-817A-414FB3FD8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/>
          </a:bodyPr>
          <a:lstStyle/>
          <a:p>
            <a:r>
              <a:rPr lang="en-US" dirty="0">
                <a:latin typeface="Georgia" panose="02040502050405020303" pitchFamily="18" charset="0"/>
                <a:cs typeface="Arial" panose="020B0604020202020204" pitchFamily="34" charset="0"/>
              </a:rPr>
              <a:t>The main mandate of the Department is to conduct forensic analyses for the Law Enforcement Agencies and  State Institutions. </a:t>
            </a:r>
          </a:p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  <a:cs typeface="Arial" panose="020B0604020202020204" pitchFamily="34" charset="0"/>
              </a:rPr>
              <a:t> </a:t>
            </a:r>
          </a:p>
          <a:p>
            <a:r>
              <a:rPr lang="en-US" dirty="0">
                <a:latin typeface="Georgia" panose="02040502050405020303" pitchFamily="18" charset="0"/>
                <a:cs typeface="Arial" panose="020B0604020202020204" pitchFamily="34" charset="0"/>
              </a:rPr>
              <a:t>It is also mandated to collaborate with the Law Enforcement Agencies in incident scene management.</a:t>
            </a:r>
          </a:p>
        </p:txBody>
      </p:sp>
      <p:pic>
        <p:nvPicPr>
          <p:cNvPr id="7170" name="Picture 18">
            <a:extLst>
              <a:ext uri="{FF2B5EF4-FFF2-40B4-BE49-F238E27FC236}">
                <a16:creationId xmlns:a16="http://schemas.microsoft.com/office/drawing/2014/main" id="{F26BC495-642E-0D1E-75AF-C7F3905DBB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4763"/>
            <a:ext cx="1431925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80461-87AF-4643-BD51-A6878CA73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46BC-2C92-4844-9136-4FBFE4D847A8}" type="datetime8">
              <a:rPr lang="en-ZM" smtClean="0"/>
              <a:t>18/09/2024 1:48 pm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75A77E-89A9-43C9-8A5A-8D1DC419B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79E4E3-5366-48CB-A409-70CFC4132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1562-3AC7-4690-8E0F-E46ED6E34D9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166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Rectangle 9222">
            <a:extLst>
              <a:ext uri="{FF2B5EF4-FFF2-40B4-BE49-F238E27FC236}">
                <a16:creationId xmlns:a16="http://schemas.microsoft.com/office/drawing/2014/main" id="{488333BA-AE6E-427A-9B16-A39C8073F4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25" name="Rectangle 9224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75EB2D-BCB1-3E06-B434-6F9D75D13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389107"/>
            <a:ext cx="9918700" cy="1061287"/>
          </a:xfrm>
        </p:spPr>
        <p:txBody>
          <a:bodyPr>
            <a:normAutofit/>
          </a:bodyPr>
          <a:lstStyle/>
          <a:p>
            <a:r>
              <a:rPr lang="en-US" dirty="0">
                <a:latin typeface="Georgia" panose="02040502050405020303" pitchFamily="18" charset="0"/>
              </a:rPr>
              <a:t>Forensic DNA analysis in Zambia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90AEA-F145-7003-9968-7E0C0E111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564" y="1770434"/>
            <a:ext cx="11548872" cy="4767526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sz="2400" dirty="0"/>
              <a:t>The GRZ has in conjunction with various collaborating partners made various advancements in furthering forensic DNA analysis in Zambia ;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latin typeface="Georgia" panose="02040502050405020303" pitchFamily="18" charset="0"/>
              </a:rPr>
              <a:t>Forensic DNA laboratory was commissioned in 2023 and is operational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latin typeface="Georgia" panose="02040502050405020303" pitchFamily="18" charset="0"/>
              </a:rPr>
              <a:t>Creation of the DNA population database is underway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latin typeface="Georgia" panose="02040502050405020303" pitchFamily="18" charset="0"/>
              </a:rPr>
              <a:t>Development of the Forensic DNA database (Combined DNA Indexing System (CODIS) ) has been initiated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latin typeface="Georgia" panose="02040502050405020303" pitchFamily="18" charset="0"/>
              </a:rPr>
              <a:t>MoU between NFA and the University of Cape Town to facilitate for research and training in forensic science.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latin typeface="Georgia" panose="02040502050405020303" pitchFamily="18" charset="0"/>
              </a:rPr>
              <a:t>MoU between NFA and National Forensic Science University in India to facilitate for training in various forensic science fields has been initiated</a:t>
            </a:r>
          </a:p>
          <a:p>
            <a:pPr lvl="1">
              <a:lnSpc>
                <a:spcPct val="120000"/>
              </a:lnSpc>
            </a:pPr>
            <a:endParaRPr lang="en-US" sz="2800" dirty="0">
              <a:latin typeface="Georgia" panose="02040502050405020303" pitchFamily="18" charset="0"/>
            </a:endParaRPr>
          </a:p>
          <a:p>
            <a:pPr lvl="1">
              <a:lnSpc>
                <a:spcPct val="120000"/>
              </a:lnSpc>
            </a:pPr>
            <a:endParaRPr lang="en-US" sz="2800" dirty="0">
              <a:latin typeface="Georgia" panose="02040502050405020303" pitchFamily="18" charset="0"/>
            </a:endParaRPr>
          </a:p>
          <a:p>
            <a:pPr>
              <a:lnSpc>
                <a:spcPct val="120000"/>
              </a:lnSpc>
            </a:pPr>
            <a:endParaRPr lang="en-US" dirty="0">
              <a:latin typeface="Georgia" panose="02040502050405020303" pitchFamily="18" charset="0"/>
            </a:endParaRPr>
          </a:p>
          <a:p>
            <a:endParaRPr lang="en-US" sz="2200" dirty="0"/>
          </a:p>
          <a:p>
            <a:endParaRPr lang="en-US" sz="2200" dirty="0"/>
          </a:p>
        </p:txBody>
      </p:sp>
      <p:pic>
        <p:nvPicPr>
          <p:cNvPr id="9218" name="Picture 18">
            <a:extLst>
              <a:ext uri="{FF2B5EF4-FFF2-40B4-BE49-F238E27FC236}">
                <a16:creationId xmlns:a16="http://schemas.microsoft.com/office/drawing/2014/main" id="{90DA3CA1-3BA1-4AF3-25AD-803012CA0E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4763"/>
            <a:ext cx="1431925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5F1E11-A959-4CBC-AB38-6517E5ADB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C4DBC-3FC3-4D96-97B7-1A51836F31B6}" type="datetime8">
              <a:rPr lang="en-ZM" smtClean="0"/>
              <a:t>18/09/2024 1:48 pm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33D5B-C3E5-481A-BF2F-DF008510B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4A529-0224-4E3C-A8EE-1CB0F8F2D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1562-3AC7-4690-8E0F-E46ED6E34D9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171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6284</TotalTime>
  <Words>925</Words>
  <Application>Microsoft Office PowerPoint</Application>
  <PresentationFormat>Widescreen</PresentationFormat>
  <Paragraphs>144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Georgia</vt:lpstr>
      <vt:lpstr>Wingdings</vt:lpstr>
      <vt:lpstr>Office Theme</vt:lpstr>
      <vt:lpstr> Forensic DNA Analysis in Zambia - A Policy Perspective Annual Prosecutors’ Conference 16 – 18 September, 2024 </vt:lpstr>
      <vt:lpstr>Background</vt:lpstr>
      <vt:lpstr>Background</vt:lpstr>
      <vt:lpstr>The National Forensic Authority (NFA)</vt:lpstr>
      <vt:lpstr>PowerPoint Presentation</vt:lpstr>
      <vt:lpstr>The clients</vt:lpstr>
      <vt:lpstr>The Office of the State Forensic Pathologist (OSFP)</vt:lpstr>
      <vt:lpstr>The National Forensic Science and Biometrics Department (NFSBD)</vt:lpstr>
      <vt:lpstr>Forensic DNA analysis in Zambia</vt:lpstr>
      <vt:lpstr>Enhanced Regulatory Framework</vt:lpstr>
      <vt:lpstr>Review of the National Forensic Act</vt:lpstr>
      <vt:lpstr>National Forensic (General)Regulations</vt:lpstr>
      <vt:lpstr>Standards and Guidelines</vt:lpstr>
      <vt:lpstr>Standards and Guidelines</vt:lpstr>
      <vt:lpstr>Prospects</vt:lpstr>
      <vt:lpstr>END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National Forensic Authority</dc:title>
  <dc:creator>luchenga Mucheleng'anga</dc:creator>
  <cp:lastModifiedBy>Lawson Simapuka</cp:lastModifiedBy>
  <cp:revision>79</cp:revision>
  <cp:lastPrinted>2024-09-18T11:49:13Z</cp:lastPrinted>
  <dcterms:created xsi:type="dcterms:W3CDTF">2023-01-10T05:22:46Z</dcterms:created>
  <dcterms:modified xsi:type="dcterms:W3CDTF">2024-09-18T12:23:20Z</dcterms:modified>
</cp:coreProperties>
</file>