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80" r:id="rId5"/>
    <p:sldId id="281" r:id="rId6"/>
    <p:sldId id="282" r:id="rId7"/>
    <p:sldId id="283" r:id="rId8"/>
    <p:sldId id="284" r:id="rId9"/>
    <p:sldId id="285" r:id="rId10"/>
    <p:sldId id="28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529D"/>
    <a:srgbClr val="902982"/>
    <a:srgbClr val="D3398A"/>
    <a:srgbClr val="C513D3"/>
    <a:srgbClr val="FF66FF"/>
    <a:srgbClr val="C9A4E4"/>
    <a:srgbClr val="401B5B"/>
    <a:srgbClr val="8915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8" autoAdjust="0"/>
    <p:restoredTop sz="80500" autoAdjust="0"/>
  </p:normalViewPr>
  <p:slideViewPr>
    <p:cSldViewPr snapToGrid="0">
      <p:cViewPr varScale="1">
        <p:scale>
          <a:sx n="84" d="100"/>
          <a:sy n="84" d="100"/>
        </p:scale>
        <p:origin x="470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6" d="100"/>
          <a:sy n="106" d="100"/>
        </p:scale>
        <p:origin x="3438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files RECEIVED</a:t>
            </a:r>
            <a:r>
              <a:rPr lang="en-US" baseline="0" dirty="0"/>
              <a:t> </a:t>
            </a:r>
            <a:r>
              <a:rPr lang="en-US" dirty="0"/>
              <a:t>by PPS function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files RECEIVED</a:t>
            </a:r>
            <a:r>
              <a:rPr lang="en-US" baseline="0" dirty="0"/>
              <a:t> </a:t>
            </a:r>
            <a:r>
              <a:rPr lang="en-US" dirty="0"/>
              <a:t>by PPS function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files RECEIVED</a:t>
            </a:r>
            <a:r>
              <a:rPr lang="en-US" baseline="0" dirty="0"/>
              <a:t> </a:t>
            </a:r>
            <a:r>
              <a:rPr lang="en-US" dirty="0"/>
              <a:t>by PPS function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files RECEIVED</a:t>
            </a:r>
            <a:r>
              <a:rPr lang="en-US" baseline="0" dirty="0"/>
              <a:t> </a:t>
            </a:r>
            <a:r>
              <a:rPr lang="en-US" dirty="0"/>
              <a:t>by PPS function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files RECEIVED</a:t>
            </a:r>
            <a:r>
              <a:rPr lang="en-US" baseline="0" dirty="0"/>
              <a:t> </a:t>
            </a:r>
            <a:r>
              <a:rPr lang="en-US" dirty="0"/>
              <a:t>by PPS function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files RECEIVED</a:t>
            </a:r>
            <a:r>
              <a:rPr lang="en-US" baseline="0" dirty="0"/>
              <a:t> </a:t>
            </a:r>
            <a:r>
              <a:rPr lang="en-US" dirty="0"/>
              <a:t>by PPS function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files RECEIVED</a:t>
            </a:r>
            <a:r>
              <a:rPr lang="en-US" baseline="0" dirty="0"/>
              <a:t> </a:t>
            </a:r>
            <a:r>
              <a:rPr lang="en-US" dirty="0"/>
              <a:t>by PPS function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B65A45-B879-4DEC-8B10-FF9D4DA9E60F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7A299F-4EF0-4429-8572-7A666A73C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760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F-4EF0-4429-8572-7A666A73C14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745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altLang="en-US" sz="12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F-4EF0-4429-8572-7A666A73C14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540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F-4EF0-4429-8572-7A666A73C14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277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F-4EF0-4429-8572-7A666A73C14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6611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F-4EF0-4429-8572-7A666A73C14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9288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F-4EF0-4429-8572-7A666A73C14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5968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F-4EF0-4429-8572-7A666A73C14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529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F-4EF0-4429-8572-7A666A73C14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3501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F-4EF0-4429-8572-7A666A73C14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517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DEAFB-CE15-42D9-9563-8991C1AE47DF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DE41-269D-4BA1-AE4A-E7BAF23B3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898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DEAFB-CE15-42D9-9563-8991C1AE47DF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DE41-269D-4BA1-AE4A-E7BAF23B3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097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DEAFB-CE15-42D9-9563-8991C1AE47DF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DE41-269D-4BA1-AE4A-E7BAF23B3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617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DEAFB-CE15-42D9-9563-8991C1AE47DF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DE41-269D-4BA1-AE4A-E7BAF23B3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30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DEAFB-CE15-42D9-9563-8991C1AE47DF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DE41-269D-4BA1-AE4A-E7BAF23B3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837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DEAFB-CE15-42D9-9563-8991C1AE47DF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DE41-269D-4BA1-AE4A-E7BAF23B3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91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DEAFB-CE15-42D9-9563-8991C1AE47DF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DE41-269D-4BA1-AE4A-E7BAF23B3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025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DEAFB-CE15-42D9-9563-8991C1AE47DF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DE41-269D-4BA1-AE4A-E7BAF23B3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6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DEAFB-CE15-42D9-9563-8991C1AE47DF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DE41-269D-4BA1-AE4A-E7BAF23B3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762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DEAFB-CE15-42D9-9563-8991C1AE47DF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DE41-269D-4BA1-AE4A-E7BAF23B3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301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DEAFB-CE15-42D9-9563-8991C1AE47DF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DE41-269D-4BA1-AE4A-E7BAF23B3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80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DEAFB-CE15-42D9-9563-8991C1AE47DF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9DE41-269D-4BA1-AE4A-E7BAF23B3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32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mailto:info@ppsni.gov.uk" TargetMode="External"/><Relationship Id="rId4" Type="http://schemas.openxmlformats.org/officeDocument/2006/relationships/hyperlink" Target="http://www.ppsni.gov.uk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9301">
              <a:srgbClr val="902982"/>
            </a:gs>
            <a:gs pos="0">
              <a:srgbClr val="D3529D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6C439EA4-924B-E88F-08AF-B80D03E1A5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618" y="392045"/>
            <a:ext cx="11825566" cy="4573773"/>
          </a:xfrm>
        </p:spPr>
        <p:txBody>
          <a:bodyPr>
            <a:noAutofit/>
          </a:bodyPr>
          <a:lstStyle/>
          <a:p>
            <a:endParaRPr lang="en-GB" sz="40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endParaRPr lang="en-GB" sz="36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en-US" sz="3200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Victim Impact Statements:  how they promote justice in criminal cases.</a:t>
            </a:r>
            <a:endParaRPr lang="en-GB" sz="3200" dirty="0">
              <a:solidFill>
                <a:schemeClr val="bg1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sz="3200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endParaRPr lang="en-GB" sz="36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l"/>
            <a:r>
              <a:rPr lang="en-GB" sz="3200" dirty="0">
                <a:solidFill>
                  <a:schemeClr val="bg1"/>
                </a:solidFill>
                <a:latin typeface="Arial Black" panose="020B0A04020102020204" pitchFamily="34" charset="0"/>
              </a:rPr>
              <a:t>17</a:t>
            </a:r>
            <a:r>
              <a:rPr lang="en-GB" sz="3200" baseline="30000" dirty="0">
                <a:solidFill>
                  <a:schemeClr val="bg1"/>
                </a:solidFill>
                <a:latin typeface="Arial Black" panose="020B0A04020102020204" pitchFamily="34" charset="0"/>
              </a:rPr>
              <a:t>th</a:t>
            </a:r>
            <a:r>
              <a:rPr lang="en-GB" sz="3200" dirty="0">
                <a:solidFill>
                  <a:schemeClr val="bg1"/>
                </a:solidFill>
                <a:latin typeface="Arial Black" panose="020B0A04020102020204" pitchFamily="34" charset="0"/>
              </a:rPr>
              <a:t> September 2024</a:t>
            </a:r>
          </a:p>
          <a:p>
            <a:pPr algn="l"/>
            <a:r>
              <a:rPr lang="en-GB" sz="3200" dirty="0">
                <a:solidFill>
                  <a:schemeClr val="bg1"/>
                </a:solidFill>
                <a:latin typeface="Arial Black" panose="020B0A04020102020204" pitchFamily="34" charset="0"/>
              </a:rPr>
              <a:t>Lynne Carlin, Assistant Director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75482E9-3150-935E-2E0C-904EB435E1A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276" y="4965818"/>
            <a:ext cx="5596737" cy="1645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491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/>
        </p:nvGraphicFramePr>
        <p:xfrm>
          <a:off x="5322772" y="1673677"/>
          <a:ext cx="6795434" cy="5102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ontent Placeholder 17"/>
          <p:cNvSpPr>
            <a:spLocks noGrp="1"/>
          </p:cNvSpPr>
          <p:nvPr>
            <p:ph idx="1"/>
          </p:nvPr>
        </p:nvSpPr>
        <p:spPr>
          <a:xfrm>
            <a:off x="502920" y="1320752"/>
            <a:ext cx="11176462" cy="4447323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 information on our website </a:t>
            </a:r>
            <a:r>
              <a:rPr lang="en-GB" sz="2400" b="1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www.ppsni.gov.uk</a:t>
            </a:r>
            <a:r>
              <a:rPr lang="en-GB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by contacting 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PPS, Policy and Information Unit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Tel: 02890 897100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Email</a:t>
            </a:r>
            <a:r>
              <a:rPr lang="en-GB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GB" sz="2400" b="1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info@ppsni.gov.uk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questions?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77967" y="548970"/>
            <a:ext cx="182880" cy="182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C11B7A-3692-756C-4C96-6E9177C5CF63}"/>
              </a:ext>
            </a:extLst>
          </p:cNvPr>
          <p:cNvSpPr txBox="1"/>
          <p:nvPr/>
        </p:nvSpPr>
        <p:spPr>
          <a:xfrm>
            <a:off x="9334443" y="74258"/>
            <a:ext cx="258919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000"/>
              </a:lnSpc>
            </a:pPr>
            <a:r>
              <a:rPr lang="en-GB" sz="2800" dirty="0">
                <a:solidFill>
                  <a:schemeClr val="bg1"/>
                </a:solidFill>
                <a:latin typeface="Impact" panose="020B0806030902050204" pitchFamily="34" charset="0"/>
              </a:rPr>
              <a:t>PUBLIC PROSECUTION SERVICE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B5A776A-C6BA-825F-18D3-CBCDC700178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4301" y="221255"/>
            <a:ext cx="3488627" cy="701937"/>
          </a:xfrm>
          <a:prstGeom prst="rect">
            <a:avLst/>
          </a:prstGeom>
        </p:spPr>
      </p:pic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035B3E1C-C5A1-ECA1-34D9-8E4ACDF98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20464"/>
            <a:ext cx="12192000" cy="437535"/>
          </a:xfrm>
          <a:gradFill>
            <a:gsLst>
              <a:gs pos="19000">
                <a:srgbClr val="D3529E"/>
              </a:gs>
              <a:gs pos="100000">
                <a:schemeClr val="accent1">
                  <a:lumMod val="45000"/>
                  <a:lumOff val="55000"/>
                </a:schemeClr>
              </a:gs>
              <a:gs pos="99000">
                <a:srgbClr val="8A277F"/>
              </a:gs>
              <a:gs pos="100000">
                <a:srgbClr val="8A277F"/>
              </a:gs>
              <a:gs pos="100000">
                <a:srgbClr val="8A277F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4200000" scaled="0"/>
          </a:gra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5556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7"/>
          <p:cNvSpPr>
            <a:spLocks noGrp="1"/>
          </p:cNvSpPr>
          <p:nvPr>
            <p:ph idx="1"/>
          </p:nvPr>
        </p:nvSpPr>
        <p:spPr>
          <a:xfrm>
            <a:off x="914400" y="1223159"/>
            <a:ext cx="10439399" cy="4953804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endParaRPr lang="en-GB" altLang="en-US" sz="28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5639DA-E06E-640F-8FB5-36A5EB2782DD}"/>
              </a:ext>
            </a:extLst>
          </p:cNvPr>
          <p:cNvSpPr txBox="1"/>
          <p:nvPr/>
        </p:nvSpPr>
        <p:spPr>
          <a:xfrm>
            <a:off x="9334443" y="74258"/>
            <a:ext cx="258919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000"/>
              </a:lnSpc>
            </a:pPr>
            <a:r>
              <a:rPr lang="en-GB" sz="2800" dirty="0">
                <a:solidFill>
                  <a:schemeClr val="bg1"/>
                </a:solidFill>
                <a:latin typeface="Impact" panose="020B0806030902050204" pitchFamily="34" charset="0"/>
              </a:rPr>
              <a:t>PUBLIC PROSECUTION SERVICE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77E4B69-6173-15CE-000E-FC984A4805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4301" y="221255"/>
            <a:ext cx="3488627" cy="701937"/>
          </a:xfrm>
          <a:prstGeom prst="rect">
            <a:avLst/>
          </a:prstGeom>
        </p:spPr>
      </p:pic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CE61508D-5692-80BB-FF83-89B71D0D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20464"/>
            <a:ext cx="12192000" cy="437535"/>
          </a:xfrm>
          <a:gradFill>
            <a:gsLst>
              <a:gs pos="19000">
                <a:srgbClr val="D3529E"/>
              </a:gs>
              <a:gs pos="100000">
                <a:schemeClr val="accent1">
                  <a:lumMod val="45000"/>
                  <a:lumOff val="55000"/>
                </a:schemeClr>
              </a:gs>
              <a:gs pos="99000">
                <a:srgbClr val="8A277F"/>
              </a:gs>
              <a:gs pos="100000">
                <a:srgbClr val="8A277F"/>
              </a:gs>
              <a:gs pos="100000">
                <a:srgbClr val="8A277F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4200000" scaled="0"/>
          </a:gradFill>
        </p:spPr>
        <p:txBody>
          <a:bodyPr/>
          <a:lstStyle/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8DBD07-0E22-2983-7F82-22FB5F5DA530}"/>
              </a:ext>
            </a:extLst>
          </p:cNvPr>
          <p:cNvSpPr txBox="1"/>
          <p:nvPr/>
        </p:nvSpPr>
        <p:spPr>
          <a:xfrm>
            <a:off x="793687" y="427213"/>
            <a:ext cx="11009241" cy="8434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2800" b="1" u="sng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800" b="1" u="sng" dirty="0"/>
              <a:t>VICTIM CHARTER</a:t>
            </a:r>
            <a:endParaRPr lang="en-GB" sz="2800" b="1" u="sng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2000" b="1" u="sng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2000" b="1" u="sng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NI Victim Charter -13th November 2015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European Union Directive 2012/29/EU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Charter for victims of crime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physical, mental, emotional harm or economic loss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caused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directly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by the crime”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www.dojni.gov.uk/publications/victim-charter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2000" b="1" u="sng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2000" b="1" u="sng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2000" b="1" u="sng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2000" b="1" u="sng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2000" b="1" u="sng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2000" b="1" u="sng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A book cover with text and a blurred image&#10;&#10;Description automatically generated">
            <a:extLst>
              <a:ext uri="{FF2B5EF4-FFF2-40B4-BE49-F238E27FC236}">
                <a16:creationId xmlns:a16="http://schemas.microsoft.com/office/drawing/2014/main" id="{1A833846-F253-4D56-16FD-5EDFCDC2617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144" y="2308447"/>
            <a:ext cx="2770497" cy="386851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72603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7"/>
          <p:cNvSpPr>
            <a:spLocks noGrp="1"/>
          </p:cNvSpPr>
          <p:nvPr>
            <p:ph idx="1"/>
          </p:nvPr>
        </p:nvSpPr>
        <p:spPr>
          <a:xfrm>
            <a:off x="838200" y="636763"/>
            <a:ext cx="10515600" cy="5691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Sets out range and standard of services that a victim of criminal conduct is entitled to receive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Victims of crime are entitled to “</a:t>
            </a:r>
            <a:r>
              <a:rPr lang="en-GB" sz="24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be recognised and treated in a courteous, dignified, respectful, sensitive, tailored, professional and non-discriminatory way”</a:t>
            </a:r>
          </a:p>
          <a:p>
            <a:pPr marL="0" indent="0">
              <a:buNone/>
            </a:pPr>
            <a:endParaRPr lang="en-GB" sz="24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Sets out all of the obligations on service providers, including time limits which must be adhered to, as well as clarifying victim entitlements throughout the process. </a:t>
            </a:r>
          </a:p>
          <a:p>
            <a:endParaRPr lang="en-GB" sz="24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6D5291-BAD1-A7E9-B1EE-B4E7667C7C02}"/>
              </a:ext>
            </a:extLst>
          </p:cNvPr>
          <p:cNvSpPr txBox="1"/>
          <p:nvPr/>
        </p:nvSpPr>
        <p:spPr>
          <a:xfrm>
            <a:off x="9334443" y="74258"/>
            <a:ext cx="258919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000"/>
              </a:lnSpc>
            </a:pPr>
            <a:r>
              <a:rPr lang="en-GB" sz="2800" dirty="0">
                <a:solidFill>
                  <a:schemeClr val="bg1"/>
                </a:solidFill>
                <a:latin typeface="Impact" panose="020B0806030902050204" pitchFamily="34" charset="0"/>
              </a:rPr>
              <a:t>PUBLIC PROSECUTION SERVICE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60B3AB-C715-BBD7-30F0-A646FD45EB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4301" y="221255"/>
            <a:ext cx="3488627" cy="701937"/>
          </a:xfrm>
          <a:prstGeom prst="rect">
            <a:avLst/>
          </a:prstGeom>
        </p:spPr>
      </p:pic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9E896B0D-4BA0-C533-2705-AE774F113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20464"/>
            <a:ext cx="12192000" cy="437535"/>
          </a:xfrm>
          <a:gradFill>
            <a:gsLst>
              <a:gs pos="19000">
                <a:srgbClr val="D3529E"/>
              </a:gs>
              <a:gs pos="100000">
                <a:schemeClr val="accent1">
                  <a:lumMod val="45000"/>
                  <a:lumOff val="55000"/>
                </a:schemeClr>
              </a:gs>
              <a:gs pos="99000">
                <a:srgbClr val="8A277F"/>
              </a:gs>
              <a:gs pos="100000">
                <a:srgbClr val="8A277F"/>
              </a:gs>
              <a:gs pos="100000">
                <a:srgbClr val="8A277F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4200000" scaled="0"/>
          </a:gra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485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142229722"/>
              </p:ext>
            </p:extLst>
          </p:nvPr>
        </p:nvGraphicFramePr>
        <p:xfrm>
          <a:off x="5322772" y="1673677"/>
          <a:ext cx="6795434" cy="5102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ontent Placeholder 17"/>
          <p:cNvSpPr>
            <a:spLocks noGrp="1"/>
          </p:cNvSpPr>
          <p:nvPr>
            <p:ph idx="1"/>
          </p:nvPr>
        </p:nvSpPr>
        <p:spPr>
          <a:xfrm>
            <a:off x="238139" y="923192"/>
            <a:ext cx="11564789" cy="54154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2400" b="1" u="sng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Victim Personal Statements</a:t>
            </a:r>
          </a:p>
          <a:p>
            <a:endParaRPr lang="en-US" sz="2400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4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Section 3 of Charter</a:t>
            </a:r>
          </a:p>
          <a:p>
            <a:r>
              <a:rPr lang="en-US" sz="24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Entitlement 3.1: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be given the opportunity to make a written victim personal statement. </a:t>
            </a:r>
          </a:p>
          <a:p>
            <a:r>
              <a:rPr lang="en-GB" sz="24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A VPS allows a victim to say, in their own words, how a crime has affected or continues to affect them physically, emotionally, financially or in any other way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This applies if the person is: </a:t>
            </a:r>
          </a:p>
          <a:p>
            <a:pPr marL="457200" lvl="1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a direct victim </a:t>
            </a:r>
          </a:p>
          <a:p>
            <a:pPr marL="4572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(ii) a parent of a child victim</a:t>
            </a:r>
          </a:p>
          <a:p>
            <a:pPr marL="4572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(iii) a close family member, or a representative, of a deceased victim; or</a:t>
            </a:r>
          </a:p>
          <a:p>
            <a:pPr marL="4572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(iv) a representative of a person who is unable to make a statement due to   </a:t>
            </a:r>
          </a:p>
          <a:p>
            <a:pPr marL="4572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their physical or mental state</a:t>
            </a:r>
            <a:endParaRPr lang="en-GB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5619732" y="360766"/>
            <a:ext cx="182880" cy="182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C11B7A-3692-756C-4C96-6E9177C5CF63}"/>
              </a:ext>
            </a:extLst>
          </p:cNvPr>
          <p:cNvSpPr txBox="1"/>
          <p:nvPr/>
        </p:nvSpPr>
        <p:spPr>
          <a:xfrm>
            <a:off x="9334443" y="74258"/>
            <a:ext cx="258919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000"/>
              </a:lnSpc>
            </a:pPr>
            <a:r>
              <a:rPr lang="en-GB" sz="2800" dirty="0">
                <a:solidFill>
                  <a:schemeClr val="bg1"/>
                </a:solidFill>
                <a:latin typeface="Impact" panose="020B0806030902050204" pitchFamily="34" charset="0"/>
              </a:rPr>
              <a:t>PUBLIC PROSECUTION SERVICE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B5A776A-C6BA-825F-18D3-CBCDC70017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4301" y="221255"/>
            <a:ext cx="3488627" cy="701937"/>
          </a:xfrm>
          <a:prstGeom prst="rect">
            <a:avLst/>
          </a:prstGeom>
        </p:spPr>
      </p:pic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035B3E1C-C5A1-ECA1-34D9-8E4ACDF98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20464"/>
            <a:ext cx="12192000" cy="437536"/>
          </a:xfrm>
          <a:gradFill>
            <a:gsLst>
              <a:gs pos="19000">
                <a:srgbClr val="D3529E"/>
              </a:gs>
              <a:gs pos="100000">
                <a:schemeClr val="accent1">
                  <a:lumMod val="45000"/>
                  <a:lumOff val="55000"/>
                </a:schemeClr>
              </a:gs>
              <a:gs pos="99000">
                <a:srgbClr val="8A277F"/>
              </a:gs>
              <a:gs pos="100000">
                <a:srgbClr val="8A277F"/>
              </a:gs>
              <a:gs pos="100000">
                <a:srgbClr val="8A277F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4200000" scaled="0"/>
          </a:gra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627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90390275"/>
              </p:ext>
            </p:extLst>
          </p:nvPr>
        </p:nvGraphicFramePr>
        <p:xfrm>
          <a:off x="5322772" y="1673677"/>
          <a:ext cx="6795434" cy="5102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ontent Placeholder 17"/>
          <p:cNvSpPr>
            <a:spLocks noGrp="1"/>
          </p:cNvSpPr>
          <p:nvPr>
            <p:ph idx="1"/>
          </p:nvPr>
        </p:nvSpPr>
        <p:spPr>
          <a:xfrm>
            <a:off x="238139" y="1070189"/>
            <a:ext cx="11564789" cy="4863019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 v Perkins [2013] EWCA 323-</a:t>
            </a:r>
          </a:p>
          <a:p>
            <a:pPr marL="0" indent="0">
              <a:spcAft>
                <a:spcPts val="600"/>
              </a:spcAft>
              <a:buNone/>
            </a:pPr>
            <a:endParaRPr lang="en-GB" sz="24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Decision as to whether to make a statement f</a:t>
            </a:r>
            <a:r>
              <a:rPr lang="en-GB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or complainant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 complainant's opinion about the type and level of sentence should not be included 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 statement is evidence and should be treated as such and served in a timely manner</a:t>
            </a:r>
            <a:endParaRPr lang="en-GB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Responsibility for presenting admissible evidence remains with the prosecution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The statement can be challenged in cross-examination and may give rise to disclosure obligations 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May be </a:t>
            </a:r>
            <a:r>
              <a:rPr lang="en-GB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used after conviction to question a complainant’s credibility. </a:t>
            </a:r>
          </a:p>
          <a:p>
            <a:pPr marL="0" indent="0">
              <a:spcAft>
                <a:spcPts val="600"/>
              </a:spcAft>
              <a:buNone/>
            </a:pPr>
            <a:endParaRPr lang="en-GB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74259" y="514625"/>
            <a:ext cx="182880" cy="182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C11B7A-3692-756C-4C96-6E9177C5CF63}"/>
              </a:ext>
            </a:extLst>
          </p:cNvPr>
          <p:cNvSpPr txBox="1"/>
          <p:nvPr/>
        </p:nvSpPr>
        <p:spPr>
          <a:xfrm>
            <a:off x="9334443" y="74258"/>
            <a:ext cx="258919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000"/>
              </a:lnSpc>
            </a:pPr>
            <a:r>
              <a:rPr lang="en-GB" sz="2800" dirty="0">
                <a:solidFill>
                  <a:schemeClr val="bg1"/>
                </a:solidFill>
                <a:latin typeface="Impact" panose="020B0806030902050204" pitchFamily="34" charset="0"/>
              </a:rPr>
              <a:t>PUBLIC PROSECUTION SERVICE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B5A776A-C6BA-825F-18D3-CBCDC70017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4301" y="221255"/>
            <a:ext cx="3488627" cy="701937"/>
          </a:xfrm>
          <a:prstGeom prst="rect">
            <a:avLst/>
          </a:prstGeom>
        </p:spPr>
      </p:pic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035B3E1C-C5A1-ECA1-34D9-8E4ACDF98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20464"/>
            <a:ext cx="12192000" cy="437535"/>
          </a:xfrm>
          <a:gradFill>
            <a:gsLst>
              <a:gs pos="19000">
                <a:srgbClr val="D3529E"/>
              </a:gs>
              <a:gs pos="100000">
                <a:schemeClr val="accent1">
                  <a:lumMod val="45000"/>
                  <a:lumOff val="55000"/>
                </a:schemeClr>
              </a:gs>
              <a:gs pos="99000">
                <a:srgbClr val="8A277F"/>
              </a:gs>
              <a:gs pos="100000">
                <a:srgbClr val="8A277F"/>
              </a:gs>
              <a:gs pos="100000">
                <a:srgbClr val="8A277F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4200000" scaled="0"/>
          </a:gra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8223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/>
        </p:nvGraphicFramePr>
        <p:xfrm>
          <a:off x="5322772" y="1673677"/>
          <a:ext cx="6795434" cy="5102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ontent Placeholder 17"/>
          <p:cNvSpPr>
            <a:spLocks noGrp="1"/>
          </p:cNvSpPr>
          <p:nvPr>
            <p:ph idx="1"/>
          </p:nvPr>
        </p:nvSpPr>
        <p:spPr>
          <a:xfrm>
            <a:off x="868680" y="1070189"/>
            <a:ext cx="10789920" cy="4811065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Victim advised of entitlement when notified of decision to prosecute</a:t>
            </a:r>
          </a:p>
          <a:p>
            <a:pPr algn="just"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Statement may be recorded at any stage but only served following conviction</a:t>
            </a:r>
          </a:p>
          <a:p>
            <a:pPr algn="just"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Warning about consequences of making false statement- declaration</a:t>
            </a:r>
          </a:p>
          <a:p>
            <a:pPr algn="just"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Must not contain views on defendant, matters alleged but for which defendant not convicted or on sentence to be imposed</a:t>
            </a:r>
          </a:p>
          <a:p>
            <a:pPr algn="just">
              <a:lnSpc>
                <a:spcPct val="100000"/>
              </a:lnSpc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Nunn [1996] 2 Cr. App. R(S) 136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5139892" y="480783"/>
            <a:ext cx="182880" cy="182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C11B7A-3692-756C-4C96-6E9177C5CF63}"/>
              </a:ext>
            </a:extLst>
          </p:cNvPr>
          <p:cNvSpPr txBox="1"/>
          <p:nvPr/>
        </p:nvSpPr>
        <p:spPr>
          <a:xfrm>
            <a:off x="9334443" y="74258"/>
            <a:ext cx="258919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000"/>
              </a:lnSpc>
            </a:pPr>
            <a:r>
              <a:rPr lang="en-GB" sz="2800" dirty="0">
                <a:solidFill>
                  <a:schemeClr val="bg1"/>
                </a:solidFill>
                <a:latin typeface="Impact" panose="020B0806030902050204" pitchFamily="34" charset="0"/>
              </a:rPr>
              <a:t>PUBLIC PROSECUTION SERVICE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B5A776A-C6BA-825F-18D3-CBCDC70017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4301" y="221255"/>
            <a:ext cx="3488627" cy="701937"/>
          </a:xfrm>
          <a:prstGeom prst="rect">
            <a:avLst/>
          </a:prstGeom>
        </p:spPr>
      </p:pic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035B3E1C-C5A1-ECA1-34D9-8E4ACDF98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20464"/>
            <a:ext cx="12192000" cy="437535"/>
          </a:xfrm>
          <a:gradFill>
            <a:gsLst>
              <a:gs pos="19000">
                <a:srgbClr val="D3529E"/>
              </a:gs>
              <a:gs pos="100000">
                <a:schemeClr val="accent1">
                  <a:lumMod val="45000"/>
                  <a:lumOff val="55000"/>
                </a:schemeClr>
              </a:gs>
              <a:gs pos="99000">
                <a:srgbClr val="8A277F"/>
              </a:gs>
              <a:gs pos="100000">
                <a:srgbClr val="8A277F"/>
              </a:gs>
              <a:gs pos="100000">
                <a:srgbClr val="8A277F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4200000" scaled="0"/>
          </a:gra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764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/>
        </p:nvGraphicFramePr>
        <p:xfrm>
          <a:off x="5322772" y="1673677"/>
          <a:ext cx="6795434" cy="5102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ontent Placeholder 17"/>
          <p:cNvSpPr>
            <a:spLocks noGrp="1"/>
          </p:cNvSpPr>
          <p:nvPr>
            <p:ph idx="1"/>
          </p:nvPr>
        </p:nvSpPr>
        <p:spPr>
          <a:xfrm rot="10800000" flipV="1">
            <a:off x="550714" y="1516798"/>
            <a:ext cx="11003975" cy="4304087"/>
          </a:xfrm>
        </p:spPr>
        <p:txBody>
          <a:bodyPr>
            <a:normAutofit/>
          </a:bodyPr>
          <a:lstStyle/>
          <a:p>
            <a:endParaRPr lang="en-GB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988359" y="1037115"/>
            <a:ext cx="182880" cy="182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C11B7A-3692-756C-4C96-6E9177C5CF63}"/>
              </a:ext>
            </a:extLst>
          </p:cNvPr>
          <p:cNvSpPr txBox="1"/>
          <p:nvPr/>
        </p:nvSpPr>
        <p:spPr>
          <a:xfrm>
            <a:off x="9334443" y="74258"/>
            <a:ext cx="258919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000"/>
              </a:lnSpc>
            </a:pPr>
            <a:r>
              <a:rPr lang="en-GB" sz="2800" dirty="0">
                <a:solidFill>
                  <a:schemeClr val="bg1"/>
                </a:solidFill>
                <a:latin typeface="Impact" panose="020B0806030902050204" pitchFamily="34" charset="0"/>
              </a:rPr>
              <a:t>PUBLIC PROSECUTION SERVICE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B5A776A-C6BA-825F-18D3-CBCDC70017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4301" y="221255"/>
            <a:ext cx="3488627" cy="701937"/>
          </a:xfrm>
          <a:prstGeom prst="rect">
            <a:avLst/>
          </a:prstGeom>
        </p:spPr>
      </p:pic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035B3E1C-C5A1-ECA1-34D9-8E4ACDF98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20464"/>
            <a:ext cx="12192000" cy="437535"/>
          </a:xfrm>
          <a:gradFill>
            <a:gsLst>
              <a:gs pos="19000">
                <a:srgbClr val="D3529E"/>
              </a:gs>
              <a:gs pos="100000">
                <a:schemeClr val="accent1">
                  <a:lumMod val="45000"/>
                  <a:lumOff val="55000"/>
                </a:schemeClr>
              </a:gs>
              <a:gs pos="99000">
                <a:srgbClr val="8A277F"/>
              </a:gs>
              <a:gs pos="100000">
                <a:srgbClr val="8A277F"/>
              </a:gs>
              <a:gs pos="100000">
                <a:srgbClr val="8A277F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4200000" scaled="0"/>
          </a:gradFill>
        </p:spPr>
        <p:txBody>
          <a:bodyPr/>
          <a:lstStyle/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904FFE-DE4E-6685-5487-098F8A2EB956}"/>
              </a:ext>
            </a:extLst>
          </p:cNvPr>
          <p:cNvSpPr txBox="1"/>
          <p:nvPr/>
        </p:nvSpPr>
        <p:spPr>
          <a:xfrm>
            <a:off x="914400" y="917218"/>
            <a:ext cx="10177272" cy="56770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Statement served following conviction (redacted by prosecutor if required)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ea typeface="Aptos" panose="020B0004020202020204" pitchFamily="34" charset="0"/>
              </a:rPr>
              <a:t>R</a:t>
            </a:r>
            <a:r>
              <a:rPr lang="en-GB" sz="24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eferred to in whole or in part and read aloud in open court by the prosecuting advocate as part of the sentencing hearing</a:t>
            </a:r>
          </a:p>
          <a:p>
            <a:endParaRPr lang="en-GB" sz="2400" dirty="0"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ea typeface="Aptos" panose="020B0004020202020204" pitchFamily="34" charset="0"/>
              </a:rPr>
              <a:t>J</a:t>
            </a:r>
            <a:r>
              <a:rPr lang="en-GB" sz="24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udge may sometimes reference or quote any relevant passages in court as part of the sentencing remarks</a:t>
            </a:r>
          </a:p>
          <a:p>
            <a:endParaRPr lang="en-GB" sz="2400" dirty="0"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Reference to statements relevant to appeals against sentence and Unduly Lenient Sentence referrals to Court of Appeal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 v Hutchinson [2023] NICA 3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7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610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/>
        </p:nvGraphicFramePr>
        <p:xfrm>
          <a:off x="5322772" y="1673677"/>
          <a:ext cx="6795434" cy="5102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ontent Placeholder 17"/>
          <p:cNvSpPr>
            <a:spLocks noGrp="1"/>
          </p:cNvSpPr>
          <p:nvPr>
            <p:ph idx="1"/>
          </p:nvPr>
        </p:nvSpPr>
        <p:spPr>
          <a:xfrm>
            <a:off x="238139" y="1467750"/>
            <a:ext cx="11254206" cy="4300326"/>
          </a:xfrm>
        </p:spPr>
        <p:txBody>
          <a:bodyPr/>
          <a:lstStyle/>
          <a:p>
            <a:pPr marL="0" indent="0" algn="ctr">
              <a:buNone/>
            </a:pP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Victim Impact Reports</a:t>
            </a:r>
          </a:p>
          <a:p>
            <a:pPr marL="0" indent="0">
              <a:buNone/>
            </a:pPr>
            <a:endParaRPr 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Court ordered report- exceptional cases</a:t>
            </a:r>
          </a:p>
          <a:p>
            <a:r>
              <a:rPr lang="en-GB" sz="2400" dirty="0">
                <a:latin typeface="Arial" panose="020B0604020202020204" pitchFamily="34" charset="0"/>
                <a:ea typeface="Aptos" panose="020B0004020202020204" pitchFamily="34" charset="0"/>
              </a:rPr>
              <a:t>P</a:t>
            </a:r>
            <a:r>
              <a:rPr lang="en-GB" sz="24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repared by an expert, such as a psychologist or psychiatrist </a:t>
            </a:r>
          </a:p>
          <a:p>
            <a:r>
              <a:rPr lang="en-GB" sz="2400" dirty="0">
                <a:latin typeface="Arial" panose="020B0604020202020204" pitchFamily="34" charset="0"/>
                <a:ea typeface="Aptos" panose="020B0004020202020204" pitchFamily="34" charset="0"/>
              </a:rPr>
              <a:t>S</a:t>
            </a:r>
            <a:r>
              <a:rPr lang="en-GB" sz="24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pecialist opinion on the impact the crime has had or continues to have on the victim and any consequent needs of the victim. </a:t>
            </a:r>
          </a:p>
          <a:p>
            <a:r>
              <a:rPr lang="en-GB" sz="2400" dirty="0">
                <a:latin typeface="Arial" panose="020B0604020202020204" pitchFamily="34" charset="0"/>
                <a:ea typeface="Aptos" panose="020B0004020202020204" pitchFamily="34" charset="0"/>
              </a:rPr>
              <a:t>Usually in cases where victim has had counselling and has a medical or psychiatric diagnosis </a:t>
            </a:r>
            <a:endParaRPr lang="en-GB" sz="2400" dirty="0"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  <a:p>
            <a:r>
              <a:rPr lang="en-GB" sz="24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The report does not include any comment about the offender or a potential sentence for the crime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5054" y="129815"/>
            <a:ext cx="182880" cy="182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C11B7A-3692-756C-4C96-6E9177C5CF63}"/>
              </a:ext>
            </a:extLst>
          </p:cNvPr>
          <p:cNvSpPr txBox="1"/>
          <p:nvPr/>
        </p:nvSpPr>
        <p:spPr>
          <a:xfrm>
            <a:off x="9334443" y="74258"/>
            <a:ext cx="258919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000"/>
              </a:lnSpc>
            </a:pPr>
            <a:r>
              <a:rPr lang="en-GB" sz="2800" dirty="0">
                <a:solidFill>
                  <a:schemeClr val="bg1"/>
                </a:solidFill>
                <a:latin typeface="Impact" panose="020B0806030902050204" pitchFamily="34" charset="0"/>
              </a:rPr>
              <a:t>PUBLIC PROSECUTION SERVICE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B5A776A-C6BA-825F-18D3-CBCDC70017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4301" y="221255"/>
            <a:ext cx="3488627" cy="701937"/>
          </a:xfrm>
          <a:prstGeom prst="rect">
            <a:avLst/>
          </a:prstGeom>
        </p:spPr>
      </p:pic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035B3E1C-C5A1-ECA1-34D9-8E4ACDF98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20464"/>
            <a:ext cx="12192000" cy="437535"/>
          </a:xfrm>
          <a:gradFill>
            <a:gsLst>
              <a:gs pos="19000">
                <a:srgbClr val="D3529E"/>
              </a:gs>
              <a:gs pos="100000">
                <a:schemeClr val="accent1">
                  <a:lumMod val="45000"/>
                  <a:lumOff val="55000"/>
                </a:schemeClr>
              </a:gs>
              <a:gs pos="99000">
                <a:srgbClr val="8A277F"/>
              </a:gs>
              <a:gs pos="100000">
                <a:srgbClr val="8A277F"/>
              </a:gs>
              <a:gs pos="100000">
                <a:srgbClr val="8A277F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4200000" scaled="0"/>
          </a:gra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4007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/>
        </p:nvGraphicFramePr>
        <p:xfrm>
          <a:off x="5322772" y="1673677"/>
          <a:ext cx="6795434" cy="5102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ontent Placeholder 17"/>
          <p:cNvSpPr>
            <a:spLocks noGrp="1"/>
          </p:cNvSpPr>
          <p:nvPr>
            <p:ph idx="1"/>
          </p:nvPr>
        </p:nvSpPr>
        <p:spPr>
          <a:xfrm>
            <a:off x="502920" y="1320752"/>
            <a:ext cx="11176462" cy="4447323"/>
          </a:xfrm>
        </p:spPr>
        <p:txBody>
          <a:bodyPr>
            <a:normAutofit/>
          </a:bodyPr>
          <a:lstStyle/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Expert providing the report must have access to relevant notes and records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Report must be evidence based to ensure accurate and reliable assessment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Cannot be based on complainant’s uncorroborated account of impact of crime on them ( R v TH [</a:t>
            </a:r>
            <a:r>
              <a:rPr lang="en-GB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2015</a:t>
            </a:r>
            <a:r>
              <a:rPr lang="en-GB">
                <a:effectLst/>
                <a:latin typeface="Arial" panose="020B0604020202020204" pitchFamily="34" charset="0"/>
                <a:ea typeface="Aptos" panose="020B0004020202020204" pitchFamily="34" charset="0"/>
              </a:rPr>
              <a:t>] NICA)</a:t>
            </a:r>
            <a:endParaRPr lang="en-GB" dirty="0"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  <a:p>
            <a:pPr marL="457200" lvl="1" indent="0">
              <a:buNone/>
            </a:pPr>
            <a:endParaRPr lang="en-GB" dirty="0"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  <a:p>
            <a:pPr lvl="1"/>
            <a:r>
              <a:rPr lang="en-GB" dirty="0">
                <a:latin typeface="Arial" panose="020B0604020202020204" pitchFamily="34" charset="0"/>
                <a:ea typeface="Aptos" panose="020B0004020202020204" pitchFamily="34" charset="0"/>
              </a:rPr>
              <a:t>S</a:t>
            </a:r>
            <a:r>
              <a:rPr lang="en-GB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ignificantly reduces the weight that can be attached to a report that has been prepared without recourse to medical notes and records</a:t>
            </a:r>
          </a:p>
          <a:p>
            <a:pPr lvl="1"/>
            <a:endParaRPr lang="en-GB" dirty="0"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R v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Lukasz Artur Kubik, [2016] NICA 3. </a:t>
            </a:r>
          </a:p>
          <a:p>
            <a:pPr lvl="1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77967" y="548970"/>
            <a:ext cx="182880" cy="182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C11B7A-3692-756C-4C96-6E9177C5CF63}"/>
              </a:ext>
            </a:extLst>
          </p:cNvPr>
          <p:cNvSpPr txBox="1"/>
          <p:nvPr/>
        </p:nvSpPr>
        <p:spPr>
          <a:xfrm>
            <a:off x="9334443" y="74258"/>
            <a:ext cx="258919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000"/>
              </a:lnSpc>
            </a:pPr>
            <a:r>
              <a:rPr lang="en-GB" sz="2800" dirty="0">
                <a:solidFill>
                  <a:schemeClr val="bg1"/>
                </a:solidFill>
                <a:latin typeface="Impact" panose="020B0806030902050204" pitchFamily="34" charset="0"/>
              </a:rPr>
              <a:t>PUBLIC PROSECUTION SERVICE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B5A776A-C6BA-825F-18D3-CBCDC70017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4301" y="221255"/>
            <a:ext cx="3488627" cy="701937"/>
          </a:xfrm>
          <a:prstGeom prst="rect">
            <a:avLst/>
          </a:prstGeom>
        </p:spPr>
      </p:pic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035B3E1C-C5A1-ECA1-34D9-8E4ACDF98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20464"/>
            <a:ext cx="12192000" cy="437535"/>
          </a:xfrm>
          <a:gradFill>
            <a:gsLst>
              <a:gs pos="19000">
                <a:srgbClr val="D3529E"/>
              </a:gs>
              <a:gs pos="100000">
                <a:schemeClr val="accent1">
                  <a:lumMod val="45000"/>
                  <a:lumOff val="55000"/>
                </a:schemeClr>
              </a:gs>
              <a:gs pos="99000">
                <a:srgbClr val="8A277F"/>
              </a:gs>
              <a:gs pos="100000">
                <a:srgbClr val="8A277F"/>
              </a:gs>
              <a:gs pos="100000">
                <a:srgbClr val="8A277F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4200000" scaled="0"/>
          </a:gra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643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2650</TotalTime>
  <Words>756</Words>
  <Application>Microsoft Office PowerPoint</Application>
  <PresentationFormat>Widescreen</PresentationFormat>
  <Paragraphs>127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Impact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PPS 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COMMUNICATIONS UNIT</dc:title>
  <dc:creator>mcloughlinc</dc:creator>
  <cp:lastModifiedBy>Carlin, Lynne</cp:lastModifiedBy>
  <cp:revision>128</cp:revision>
  <dcterms:created xsi:type="dcterms:W3CDTF">2018-06-06T13:31:40Z</dcterms:created>
  <dcterms:modified xsi:type="dcterms:W3CDTF">2024-09-03T09:41:16Z</dcterms:modified>
</cp:coreProperties>
</file>