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84" r:id="rId7"/>
    <p:sldId id="262" r:id="rId8"/>
    <p:sldId id="286" r:id="rId9"/>
    <p:sldId id="263" r:id="rId10"/>
    <p:sldId id="264" r:id="rId11"/>
    <p:sldId id="265" r:id="rId12"/>
    <p:sldId id="266" r:id="rId13"/>
    <p:sldId id="267" r:id="rId14"/>
    <p:sldId id="269" r:id="rId15"/>
    <p:sldId id="287" r:id="rId16"/>
    <p:sldId id="270" r:id="rId17"/>
    <p:sldId id="271" r:id="rId18"/>
    <p:sldId id="272" r:id="rId19"/>
    <p:sldId id="274" r:id="rId20"/>
    <p:sldId id="275" r:id="rId21"/>
    <p:sldId id="276" r:id="rId22"/>
    <p:sldId id="279" r:id="rId23"/>
    <p:sldId id="280" r:id="rId24"/>
    <p:sldId id="277" r:id="rId25"/>
    <p:sldId id="278" r:id="rId26"/>
    <p:sldId id="281" r:id="rId27"/>
    <p:sldId id="289" r:id="rId28"/>
    <p:sldId id="282" r:id="rId29"/>
    <p:sldId id="290"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9E16-19C6-897E-2689-CA2EF8E02D0E}"/>
              </a:ext>
            </a:extLst>
          </p:cNvPr>
          <p:cNvSpPr>
            <a:spLocks noGrp="1"/>
          </p:cNvSpPr>
          <p:nvPr>
            <p:ph type="ctrTitle"/>
          </p:nvPr>
        </p:nvSpPr>
        <p:spPr/>
        <p:txBody>
          <a:bodyPr/>
          <a:lstStyle/>
          <a:p>
            <a:r>
              <a:rPr lang="en-GB" sz="2000" b="1" u="sng" dirty="0">
                <a:effectLst/>
                <a:latin typeface="Bookman Old Style" panose="02050604050505020204" pitchFamily="18" charset="0"/>
                <a:ea typeface="Calibri" panose="020F0502020204030204" pitchFamily="34" charset="0"/>
                <a:cs typeface="Arial" panose="020B0604020202020204" pitchFamily="34" charset="0"/>
              </a:rPr>
              <a:t>Victim impact statements: Promotion of Justice in Criminal Cases</a:t>
            </a:r>
            <a:br>
              <a:rPr lang="en-GB" sz="18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Subtitle 2">
            <a:extLst>
              <a:ext uri="{FF2B5EF4-FFF2-40B4-BE49-F238E27FC236}">
                <a16:creationId xmlns:a16="http://schemas.microsoft.com/office/drawing/2014/main" id="{3B94324A-AF57-A772-2492-99013270B03B}"/>
              </a:ext>
            </a:extLst>
          </p:cNvPr>
          <p:cNvSpPr>
            <a:spLocks noGrp="1"/>
          </p:cNvSpPr>
          <p:nvPr>
            <p:ph type="subTitle" idx="1"/>
          </p:nvPr>
        </p:nvSpPr>
        <p:spPr/>
        <p:txBody>
          <a:bodyPr>
            <a:normAutofit fontScale="85000" lnSpcReduction="20000"/>
          </a:bodyPr>
          <a:lstStyle/>
          <a:p>
            <a:r>
              <a:rPr lang="en-US" b="1" dirty="0"/>
              <a:t>PRESENTATION BY </a:t>
            </a:r>
          </a:p>
          <a:p>
            <a:r>
              <a:rPr lang="en-US" b="1" dirty="0"/>
              <a:t>THE HON. MRS. JUSTICE T.S. MUSONDA</a:t>
            </a:r>
          </a:p>
          <a:p>
            <a:r>
              <a:rPr lang="en-US" b="1" dirty="0"/>
              <a:t>FAMILY AND CHILDREN’S DIVISION OF THE HIGH COURT</a:t>
            </a:r>
          </a:p>
          <a:p>
            <a:endParaRPr lang="en-GB" dirty="0"/>
          </a:p>
        </p:txBody>
      </p:sp>
    </p:spTree>
    <p:extLst>
      <p:ext uri="{BB962C8B-B14F-4D97-AF65-F5344CB8AC3E}">
        <p14:creationId xmlns:p14="http://schemas.microsoft.com/office/powerpoint/2010/main" val="137734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DEE5-9774-F913-2ECE-CCC62AA2EC37}"/>
              </a:ext>
            </a:extLst>
          </p:cNvPr>
          <p:cNvSpPr>
            <a:spLocks noGrp="1"/>
          </p:cNvSpPr>
          <p:nvPr>
            <p:ph type="title"/>
          </p:nvPr>
        </p:nvSpPr>
        <p:spPr/>
        <p:txBody>
          <a:bodyPr/>
          <a:lstStyle/>
          <a:p>
            <a:r>
              <a:rPr lang="en-US" b="1" dirty="0"/>
              <a:t>RATIONALE OF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2E42E29F-3C06-D14C-46CD-A54E9AB7FE86}"/>
              </a:ext>
            </a:extLst>
          </p:cNvPr>
          <p:cNvSpPr>
            <a:spLocks noGrp="1"/>
          </p:cNvSpPr>
          <p:nvPr>
            <p:ph idx="1"/>
          </p:nvPr>
        </p:nvSpPr>
        <p:spPr/>
        <p:txBody>
          <a:bodyPr/>
          <a:lstStyle/>
          <a:p>
            <a:pPr algn="just">
              <a:spcAft>
                <a:spcPts val="800"/>
              </a:spcAft>
              <a:buFont typeface="Wingdings" panose="05000000000000000000" pitchFamily="2" charset="2"/>
              <a:buChar char="q"/>
            </a:pPr>
            <a:r>
              <a:rPr lang="en-GB" dirty="0">
                <a:effectLst/>
                <a:latin typeface="Bookman Old Style" panose="02050604050505020204" pitchFamily="18" charset="0"/>
                <a:ea typeface="Calibri" panose="020F0502020204030204" pitchFamily="34" charset="0"/>
                <a:cs typeface="Arial" panose="020B0604020202020204" pitchFamily="34" charset="0"/>
              </a:rPr>
              <a:t> </a:t>
            </a:r>
            <a:r>
              <a:rPr lang="en-GB" b="1" dirty="0">
                <a:effectLst/>
                <a:latin typeface="Bookman Old Style" panose="02050604050505020204" pitchFamily="18" charset="0"/>
                <a:ea typeface="Calibri" panose="020F0502020204030204" pitchFamily="34" charset="0"/>
                <a:cs typeface="Arial" panose="020B0604020202020204" pitchFamily="34" charset="0"/>
              </a:rPr>
              <a:t>S v Gerber</a:t>
            </a:r>
            <a:r>
              <a:rPr lang="en-GB" dirty="0">
                <a:effectLst/>
                <a:latin typeface="Bookman Old Style" panose="02050604050505020204" pitchFamily="18" charset="0"/>
                <a:ea typeface="Calibri" panose="020F0502020204030204" pitchFamily="34" charset="0"/>
                <a:cs typeface="Arial" panose="020B0604020202020204" pitchFamily="34" charset="0"/>
              </a:rPr>
              <a:t> - the court accepted that it did not have the necessary expertise to draw conclusions about the effect of an indecent assault or rape on a child victim but found the victim impact statement valuable in meting out sentence.</a:t>
            </a:r>
            <a:endParaRPr lang="en-GB"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dirty="0">
                <a:effectLst/>
                <a:latin typeface="Calibri" panose="020F0502020204030204" pitchFamily="34" charset="0"/>
                <a:ea typeface="Calibri" panose="020F0502020204030204" pitchFamily="34" charset="0"/>
                <a:cs typeface="Arial" panose="020B0604020202020204" pitchFamily="34" charset="0"/>
              </a:rPr>
              <a:t>	</a:t>
            </a:r>
            <a:r>
              <a:rPr lang="en-GB" b="1" dirty="0">
                <a:effectLst/>
                <a:latin typeface="Bookman Old Style" panose="02050604050505020204" pitchFamily="18" charset="0"/>
                <a:ea typeface="Calibri" panose="020F0502020204030204" pitchFamily="34" charset="0"/>
                <a:cs typeface="Arial" panose="020B0604020202020204" pitchFamily="34" charset="0"/>
              </a:rPr>
              <a:t>(2001(1) SACR 621 (WLD) at 624)</a:t>
            </a:r>
          </a:p>
          <a:p>
            <a:pPr>
              <a:buFont typeface="Wingdings" panose="05000000000000000000" pitchFamily="2" charset="2"/>
              <a:buChar char="q"/>
            </a:pPr>
            <a:endParaRPr lang="en-GB" dirty="0"/>
          </a:p>
        </p:txBody>
      </p:sp>
    </p:spTree>
    <p:extLst>
      <p:ext uri="{BB962C8B-B14F-4D97-AF65-F5344CB8AC3E}">
        <p14:creationId xmlns:p14="http://schemas.microsoft.com/office/powerpoint/2010/main" val="13071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FDB2-7175-3745-EB37-4C4E0B57D56E}"/>
              </a:ext>
            </a:extLst>
          </p:cNvPr>
          <p:cNvSpPr>
            <a:spLocks noGrp="1"/>
          </p:cNvSpPr>
          <p:nvPr>
            <p:ph type="title"/>
          </p:nvPr>
        </p:nvSpPr>
        <p:spPr/>
        <p:txBody>
          <a:bodyPr/>
          <a:lstStyle/>
          <a:p>
            <a:r>
              <a:rPr lang="en-US" b="1" dirty="0"/>
              <a:t>RATIONALE OF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AC34CA00-F9FD-61D4-0C9D-D0896DB94325}"/>
              </a:ext>
            </a:extLst>
          </p:cNvPr>
          <p:cNvSpPr>
            <a:spLocks noGrp="1"/>
          </p:cNvSpPr>
          <p:nvPr>
            <p:ph idx="1"/>
          </p:nvPr>
        </p:nvSpPr>
        <p:spPr/>
        <p:txBody>
          <a:bodyPr>
            <a:normAutofit fontScale="62500" lnSpcReduction="20000"/>
          </a:bodyPr>
          <a:lstStyle/>
          <a:p>
            <a:pPr algn="just">
              <a:lnSpc>
                <a:spcPct val="120000"/>
              </a:lnSpc>
              <a:spcAft>
                <a:spcPts val="800"/>
              </a:spcAft>
              <a:buFont typeface="Wingdings" panose="05000000000000000000" pitchFamily="2" charset="2"/>
              <a:buChar char="q"/>
            </a:pPr>
            <a:r>
              <a:rPr lang="en-GB" sz="3400" dirty="0">
                <a:effectLst/>
                <a:latin typeface="Bookman Old Style" panose="02050604050505020204" pitchFamily="18" charset="0"/>
                <a:ea typeface="Calibri" panose="020F0502020204030204" pitchFamily="34" charset="0"/>
                <a:cs typeface="Arial" panose="020B0604020202020204" pitchFamily="34" charset="0"/>
              </a:rPr>
              <a:t>It has been emphasised that it is extremely difficult for any individual, even a highly trained person such as a magistrate or a judge, to comprehend fully the range of emotions and suffering a particular victim of, for instance, sexual violence may have experienced. Each individual will have a different background, a different support system and, therefore, a different manner of dealing with the trauma flowing from the abuse.</a:t>
            </a:r>
          </a:p>
          <a:p>
            <a:pPr marL="0" indent="0" algn="just">
              <a:lnSpc>
                <a:spcPct val="200000"/>
              </a:lnSpc>
              <a:spcAft>
                <a:spcPts val="800"/>
              </a:spcAft>
              <a:buNone/>
            </a:pPr>
            <a:r>
              <a:rPr lang="en-GB" sz="3200" b="1" dirty="0">
                <a:effectLst/>
                <a:latin typeface="Bookman Old Style" panose="02050604050505020204" pitchFamily="18" charset="0"/>
                <a:ea typeface="Calibri" panose="020F0502020204030204" pitchFamily="34" charset="0"/>
                <a:cs typeface="Arial" panose="020B0604020202020204" pitchFamily="34" charset="0"/>
              </a:rPr>
              <a:t>	</a:t>
            </a:r>
            <a:r>
              <a:rPr lang="en-GB" sz="3200" b="1" dirty="0" err="1">
                <a:effectLst/>
                <a:latin typeface="Bookman Old Style" panose="02050604050505020204" pitchFamily="18" charset="0"/>
                <a:ea typeface="Calibri" panose="020F0502020204030204" pitchFamily="34" charset="0"/>
                <a:cs typeface="Arial" panose="020B0604020202020204" pitchFamily="34" charset="0"/>
              </a:rPr>
              <a:t>Holtzhausen</a:t>
            </a:r>
            <a:r>
              <a:rPr lang="en-GB" sz="3200" b="1" dirty="0">
                <a:effectLst/>
                <a:latin typeface="Bookman Old Style" panose="02050604050505020204" pitchFamily="18" charset="0"/>
                <a:ea typeface="Calibri" panose="020F0502020204030204" pitchFamily="34" charset="0"/>
                <a:cs typeface="Arial" panose="020B0604020202020204" pitchFamily="34" charset="0"/>
              </a:rPr>
              <a:t> v Roodt</a:t>
            </a:r>
            <a:r>
              <a:rPr lang="en-GB" sz="3200" b="1" dirty="0">
                <a:effectLst/>
                <a:latin typeface="Calibri" panose="020F0502020204030204" pitchFamily="34" charset="0"/>
                <a:ea typeface="Calibri" panose="020F0502020204030204" pitchFamily="34" charset="0"/>
                <a:cs typeface="Arial" panose="020B0604020202020204" pitchFamily="34" charset="0"/>
              </a:rPr>
              <a:t> </a:t>
            </a:r>
            <a:r>
              <a:rPr lang="en-GB" sz="3200" b="1" dirty="0">
                <a:effectLst/>
                <a:latin typeface="Bookman Old Style" panose="02050604050505020204" pitchFamily="18" charset="0"/>
                <a:ea typeface="Calibri" panose="020F0502020204030204" pitchFamily="34" charset="0"/>
                <a:cs typeface="Arial" panose="020B0604020202020204" pitchFamily="34" charset="0"/>
              </a:rPr>
              <a:t>1997 (4) SA 766 (W)</a:t>
            </a:r>
            <a:endParaRPr lang="en-GB" sz="3200" b="1" dirty="0">
              <a:effectLst/>
              <a:latin typeface="Calibri" panose="020F0502020204030204" pitchFamily="34" charset="0"/>
              <a:ea typeface="Calibri" panose="020F0502020204030204" pitchFamily="34" charset="0"/>
              <a:cs typeface="Arial" panose="020B0604020202020204" pitchFamily="34" charset="0"/>
            </a:endParaRPr>
          </a:p>
          <a:p>
            <a:pPr>
              <a:buFont typeface="Wingdings" panose="05000000000000000000" pitchFamily="2" charset="2"/>
              <a:buChar char="q"/>
            </a:pPr>
            <a:endParaRPr lang="en-GB" dirty="0"/>
          </a:p>
        </p:txBody>
      </p:sp>
    </p:spTree>
    <p:extLst>
      <p:ext uri="{BB962C8B-B14F-4D97-AF65-F5344CB8AC3E}">
        <p14:creationId xmlns:p14="http://schemas.microsoft.com/office/powerpoint/2010/main" val="139398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A7A3-531D-4934-6D16-A18E32552245}"/>
              </a:ext>
            </a:extLst>
          </p:cNvPr>
          <p:cNvSpPr>
            <a:spLocks noGrp="1"/>
          </p:cNvSpPr>
          <p:nvPr>
            <p:ph type="title"/>
          </p:nvPr>
        </p:nvSpPr>
        <p:spPr/>
        <p:txBody>
          <a:bodyPr>
            <a:normAutofit fontScale="90000"/>
          </a:bodyPr>
          <a:lstStyle/>
          <a:p>
            <a:r>
              <a:rPr lang="en-US" b="1" dirty="0"/>
              <a:t>SECTION 302 OF THE CRIMINAL PROCEDURE CODE &amp; VIS</a:t>
            </a:r>
            <a:endParaRPr lang="en-GB" b="1" dirty="0"/>
          </a:p>
        </p:txBody>
      </p:sp>
      <p:sp>
        <p:nvSpPr>
          <p:cNvPr id="3" name="Content Placeholder 2">
            <a:extLst>
              <a:ext uri="{FF2B5EF4-FFF2-40B4-BE49-F238E27FC236}">
                <a16:creationId xmlns:a16="http://schemas.microsoft.com/office/drawing/2014/main" id="{60D3EC07-C775-2A18-E2E2-096E55B231D9}"/>
              </a:ext>
            </a:extLst>
          </p:cNvPr>
          <p:cNvSpPr>
            <a:spLocks noGrp="1"/>
          </p:cNvSpPr>
          <p:nvPr>
            <p:ph idx="1"/>
          </p:nvPr>
        </p:nvSpPr>
        <p:spPr/>
        <p:txBody>
          <a:bodyPr/>
          <a:lstStyle/>
          <a:p>
            <a:pPr>
              <a:buFont typeface="Wingdings" panose="05000000000000000000" pitchFamily="2" charset="2"/>
              <a:buChar char="q"/>
            </a:pPr>
            <a:r>
              <a:rPr lang="en-GB" dirty="0">
                <a:latin typeface="Bookman Old Style" panose="02050604050505020204" pitchFamily="18" charset="0"/>
                <a:ea typeface="Calibri" panose="020F0502020204030204" pitchFamily="34" charset="0"/>
                <a:cs typeface="Arial" panose="020B0604020202020204" pitchFamily="34" charset="0"/>
              </a:rPr>
              <a:t>VIS are</a:t>
            </a:r>
            <a:r>
              <a:rPr lang="en-GB" dirty="0">
                <a:effectLst/>
                <a:latin typeface="Bookman Old Style" panose="02050604050505020204" pitchFamily="18" charset="0"/>
                <a:ea typeface="Calibri" panose="020F0502020204030204" pitchFamily="34" charset="0"/>
                <a:cs typeface="Arial" panose="020B0604020202020204" pitchFamily="34" charset="0"/>
              </a:rPr>
              <a:t> not specifically provided for </a:t>
            </a:r>
            <a:r>
              <a:rPr lang="en-GB" dirty="0">
                <a:latin typeface="Bookman Old Style" panose="02050604050505020204" pitchFamily="18" charset="0"/>
                <a:ea typeface="Calibri" panose="020F0502020204030204" pitchFamily="34" charset="0"/>
                <a:cs typeface="Arial" panose="020B0604020202020204" pitchFamily="34" charset="0"/>
              </a:rPr>
              <a:t>in </a:t>
            </a:r>
            <a:r>
              <a:rPr lang="en-GB" b="1" dirty="0">
                <a:effectLst/>
                <a:latin typeface="Bookman Old Style" panose="02050604050505020204" pitchFamily="18" charset="0"/>
                <a:ea typeface="Calibri" panose="020F0502020204030204" pitchFamily="34" charset="0"/>
                <a:cs typeface="Arial" panose="020B0604020202020204" pitchFamily="34" charset="0"/>
              </a:rPr>
              <a:t>Section 302 of the Criminal Procedure Code</a:t>
            </a:r>
            <a:r>
              <a:rPr lang="en-GB" dirty="0">
                <a:effectLst/>
                <a:latin typeface="Bookman Old Style" panose="02050604050505020204" pitchFamily="18" charset="0"/>
                <a:ea typeface="Calibri" panose="020F0502020204030204" pitchFamily="34" charset="0"/>
                <a:cs typeface="Arial" panose="020B0604020202020204" pitchFamily="34" charset="0"/>
              </a:rPr>
              <a:t>, </a:t>
            </a:r>
            <a:r>
              <a:rPr lang="en-GB" b="1" dirty="0">
                <a:effectLst/>
                <a:latin typeface="Bookman Old Style" panose="02050604050505020204" pitchFamily="18" charset="0"/>
                <a:ea typeface="Calibri" panose="020F0502020204030204" pitchFamily="34" charset="0"/>
                <a:cs typeface="Arial" panose="020B0604020202020204" pitchFamily="34" charset="0"/>
              </a:rPr>
              <a:t>Chapter 88 of the Laws of Zambia</a:t>
            </a:r>
            <a:r>
              <a:rPr lang="en-GB" b="1" dirty="0">
                <a:latin typeface="Bookman Old Style" panose="02050604050505020204" pitchFamily="18" charset="0"/>
                <a:ea typeface="Calibri" panose="020F0502020204030204" pitchFamily="34" charset="0"/>
                <a:cs typeface="Arial" panose="020B0604020202020204" pitchFamily="34" charset="0"/>
              </a:rPr>
              <a:t>, </a:t>
            </a:r>
            <a:r>
              <a:rPr lang="en-GB" dirty="0">
                <a:latin typeface="Bookman Old Style" panose="02050604050505020204" pitchFamily="18" charset="0"/>
                <a:ea typeface="Calibri" panose="020F0502020204030204" pitchFamily="34" charset="0"/>
                <a:cs typeface="Arial" panose="020B0604020202020204" pitchFamily="34" charset="0"/>
              </a:rPr>
              <a:t>which</a:t>
            </a:r>
            <a:r>
              <a:rPr lang="en-GB" b="1" dirty="0">
                <a:latin typeface="Bookman Old Style" panose="02050604050505020204" pitchFamily="18" charset="0"/>
                <a:ea typeface="Calibri" panose="020F0502020204030204" pitchFamily="34" charset="0"/>
                <a:cs typeface="Arial" panose="020B0604020202020204" pitchFamily="34" charset="0"/>
              </a:rPr>
              <a:t> </a:t>
            </a:r>
            <a:r>
              <a:rPr lang="en-GB" dirty="0">
                <a:effectLst/>
                <a:latin typeface="Bookman Old Style" panose="02050604050505020204" pitchFamily="18" charset="0"/>
                <a:ea typeface="Calibri" panose="020F0502020204030204" pitchFamily="34" charset="0"/>
                <a:cs typeface="Arial" panose="020B0604020202020204" pitchFamily="34" charset="0"/>
              </a:rPr>
              <a:t>provides that:</a:t>
            </a:r>
          </a:p>
          <a:p>
            <a:pPr marL="0" indent="0">
              <a:buNone/>
            </a:pPr>
            <a:endParaRPr lang="en-GB" dirty="0">
              <a:effectLst/>
              <a:latin typeface="Bookman Old Style" panose="02050604050505020204" pitchFamily="18" charset="0"/>
              <a:ea typeface="Calibri" panose="020F0502020204030204" pitchFamily="34" charset="0"/>
              <a:cs typeface="Arial" panose="020B0604020202020204" pitchFamily="34" charset="0"/>
            </a:endParaRPr>
          </a:p>
          <a:p>
            <a:pPr marL="0" indent="0">
              <a:buNone/>
            </a:pPr>
            <a:r>
              <a:rPr lang="en-GB" b="1" dirty="0">
                <a:latin typeface="Bookman Old Style" panose="02050604050505020204" pitchFamily="18" charset="0"/>
                <a:ea typeface="Calibri" panose="020F0502020204030204" pitchFamily="34" charset="0"/>
                <a:cs typeface="Arial" panose="020B0604020202020204" pitchFamily="34" charset="0"/>
              </a:rPr>
              <a:t>		</a:t>
            </a:r>
            <a:r>
              <a:rPr lang="en-GB" b="1" dirty="0">
                <a:effectLst/>
                <a:latin typeface="Bookman Old Style" panose="02050604050505020204" pitchFamily="18" charset="0"/>
                <a:ea typeface="Calibri" panose="020F0502020204030204" pitchFamily="34" charset="0"/>
                <a:cs typeface="Arial" panose="020B0604020202020204" pitchFamily="34" charset="0"/>
              </a:rPr>
              <a:t>“'the court may, before passing sentence, receive 			  such evidence as it thinks fit, in order to inform 			  itself as to the sentence proper to be passed.”</a:t>
            </a:r>
            <a:endParaRPr lang="en-GB"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17707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0F53-1FA0-FEE0-11AB-B54FA6970704}"/>
              </a:ext>
            </a:extLst>
          </p:cNvPr>
          <p:cNvSpPr>
            <a:spLocks noGrp="1"/>
          </p:cNvSpPr>
          <p:nvPr>
            <p:ph type="title"/>
          </p:nvPr>
        </p:nvSpPr>
        <p:spPr/>
        <p:txBody>
          <a:bodyPr>
            <a:normAutofit fontScale="90000"/>
          </a:bodyPr>
          <a:lstStyle/>
          <a:p>
            <a:r>
              <a:rPr lang="en-US" b="1" dirty="0"/>
              <a:t>SECTION 302 OF THE CRIMINAL PROCEDURE CODE &amp;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9C85BC9D-2861-230D-D38F-67B5C1FC6622}"/>
              </a:ext>
            </a:extLst>
          </p:cNvPr>
          <p:cNvSpPr>
            <a:spLocks noGrp="1"/>
          </p:cNvSpPr>
          <p:nvPr>
            <p:ph idx="1"/>
          </p:nvPr>
        </p:nvSpPr>
        <p:spPr/>
        <p:txBody>
          <a:bodyPr>
            <a:normAutofit fontScale="92500" lnSpcReduction="10000"/>
          </a:bodyPr>
          <a:lstStyle/>
          <a:p>
            <a:pPr algn="just">
              <a:buFont typeface="Wingdings" panose="05000000000000000000" pitchFamily="2" charset="2"/>
              <a:buChar char="q"/>
            </a:pPr>
            <a:r>
              <a:rPr lang="en-GB" dirty="0">
                <a:effectLst/>
                <a:latin typeface="Bookman Old Style" panose="02050604050505020204" pitchFamily="18" charset="0"/>
                <a:ea typeface="Times New Roman" panose="02020603050405020304" pitchFamily="18" charset="0"/>
                <a:cs typeface="Times New Roman" panose="02020603050405020304" pitchFamily="18" charset="0"/>
              </a:rPr>
              <a:t>Section 302 falls under Part IX of the Criminal Procedure Code, which governs procedures for trials in the High Court. Consequently, </a:t>
            </a:r>
            <a:r>
              <a:rPr lang="en-GB" dirty="0">
                <a:latin typeface="Bookman Old Style" panose="02050604050505020204" pitchFamily="18" charset="0"/>
                <a:ea typeface="Times New Roman" panose="02020603050405020304" pitchFamily="18" charset="0"/>
                <a:cs typeface="Times New Roman" panose="02020603050405020304" pitchFamily="18" charset="0"/>
              </a:rPr>
              <a:t>this section </a:t>
            </a:r>
            <a:r>
              <a:rPr lang="en-GB" dirty="0">
                <a:effectLst/>
                <a:latin typeface="Bookman Old Style" panose="02050604050505020204" pitchFamily="18" charset="0"/>
                <a:ea typeface="Times New Roman" panose="02020603050405020304" pitchFamily="18" charset="0"/>
                <a:cs typeface="Times New Roman" panose="02020603050405020304" pitchFamily="18" charset="0"/>
              </a:rPr>
              <a:t>does not apply to trials in  Subordinate Courts.</a:t>
            </a:r>
          </a:p>
          <a:p>
            <a:pPr algn="just">
              <a:buFont typeface="Wingdings" panose="05000000000000000000" pitchFamily="2" charset="2"/>
              <a:buChar char="q"/>
            </a:pPr>
            <a:r>
              <a:rPr lang="en-GB" dirty="0">
                <a:latin typeface="Bookman Old Style" panose="02050604050505020204" pitchFamily="18" charset="0"/>
                <a:ea typeface="Calibri" panose="020F0502020204030204" pitchFamily="34" charset="0"/>
                <a:cs typeface="Arial" panose="020B0604020202020204" pitchFamily="34" charset="0"/>
              </a:rPr>
              <a:t>Moreover</a:t>
            </a:r>
            <a:r>
              <a:rPr lang="en-GB" dirty="0">
                <a:effectLst/>
                <a:latin typeface="Bookman Old Style" panose="02050604050505020204" pitchFamily="18" charset="0"/>
                <a:ea typeface="Calibri" panose="020F0502020204030204" pitchFamily="34" charset="0"/>
                <a:cs typeface="Arial" panose="020B0604020202020204" pitchFamily="34" charset="0"/>
              </a:rPr>
              <a:t>, Section 302 is drafted in discretionary language, granting the court the option to exercise its discretion in its application.</a:t>
            </a:r>
          </a:p>
          <a:p>
            <a:pPr algn="just">
              <a:buFont typeface="Wingdings" panose="05000000000000000000" pitchFamily="2" charset="2"/>
              <a:buChar char="q"/>
            </a:pPr>
            <a:r>
              <a:rPr lang="en-GB" dirty="0">
                <a:effectLst/>
                <a:latin typeface="Bookman Old Style" panose="02050604050505020204" pitchFamily="18" charset="0"/>
                <a:ea typeface="Calibri" panose="020F0502020204030204" pitchFamily="34" charset="0"/>
                <a:cs typeface="Arial" panose="020B0604020202020204" pitchFamily="34" charset="0"/>
              </a:rPr>
              <a:t>Additionally, the provision does not specify particular issues for the court’s </a:t>
            </a:r>
            <a:r>
              <a:rPr lang="en-GB" dirty="0">
                <a:latin typeface="Bookman Old Style" panose="02050604050505020204" pitchFamily="18" charset="0"/>
                <a:ea typeface="Calibri" panose="020F0502020204030204" pitchFamily="34" charset="0"/>
                <a:cs typeface="Arial" panose="020B0604020202020204" pitchFamily="34" charset="0"/>
              </a:rPr>
              <a:t>consideration.</a:t>
            </a:r>
          </a:p>
        </p:txBody>
      </p:sp>
    </p:spTree>
    <p:extLst>
      <p:ext uri="{BB962C8B-B14F-4D97-AF65-F5344CB8AC3E}">
        <p14:creationId xmlns:p14="http://schemas.microsoft.com/office/powerpoint/2010/main" val="197541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73EB-6EE2-47E4-A5AE-31AC2D5DCB16}"/>
              </a:ext>
            </a:extLst>
          </p:cNvPr>
          <p:cNvSpPr>
            <a:spLocks noGrp="1"/>
          </p:cNvSpPr>
          <p:nvPr>
            <p:ph type="title"/>
          </p:nvPr>
        </p:nvSpPr>
        <p:spPr/>
        <p:txBody>
          <a:bodyPr>
            <a:normAutofit fontScale="90000"/>
          </a:bodyPr>
          <a:lstStyle/>
          <a:p>
            <a:r>
              <a:rPr lang="en-US" b="1" dirty="0"/>
              <a:t>SECTION 302 OF THE CRIMINAL PROCEDURE CODE &amp;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346A49A7-1918-ADCC-E19B-BFB77F491C5E}"/>
              </a:ext>
            </a:extLst>
          </p:cNvPr>
          <p:cNvSpPr>
            <a:spLocks noGrp="1"/>
          </p:cNvSpPr>
          <p:nvPr>
            <p:ph idx="1"/>
          </p:nvPr>
        </p:nvSpPr>
        <p:spPr/>
        <p:txBody>
          <a:bodyPr>
            <a:noAutofit/>
          </a:bodyPr>
          <a:lstStyle/>
          <a:p>
            <a:pPr algn="just">
              <a:spcAft>
                <a:spcPts val="800"/>
              </a:spcAft>
              <a:buFont typeface="Wingdings" panose="05000000000000000000" pitchFamily="2" charset="2"/>
              <a:buChar char="Ø"/>
            </a:pPr>
            <a:r>
              <a:rPr lang="en-GB" dirty="0">
                <a:effectLst/>
                <a:latin typeface="Bookman Old Style" panose="02050604050505020204" pitchFamily="18" charset="0"/>
                <a:ea typeface="Calibri" panose="020F0502020204030204" pitchFamily="34" charset="0"/>
                <a:cs typeface="Arial" panose="020B0604020202020204" pitchFamily="34" charset="0"/>
              </a:rPr>
              <a:t>In the case of </a:t>
            </a:r>
            <a:r>
              <a:rPr lang="en-GB" b="1" dirty="0">
                <a:effectLst/>
                <a:latin typeface="Bookman Old Style" panose="02050604050505020204" pitchFamily="18" charset="0"/>
                <a:ea typeface="Calibri" panose="020F0502020204030204" pitchFamily="34" charset="0"/>
                <a:cs typeface="Arial" panose="020B0604020202020204" pitchFamily="34" charset="0"/>
              </a:rPr>
              <a:t>Eddy Mwanza </a:t>
            </a:r>
            <a:r>
              <a:rPr lang="en-GB" b="1" dirty="0" err="1">
                <a:effectLst/>
                <a:latin typeface="Bookman Old Style" panose="02050604050505020204" pitchFamily="18" charset="0"/>
                <a:ea typeface="Calibri" panose="020F0502020204030204" pitchFamily="34" charset="0"/>
                <a:cs typeface="Arial" panose="020B0604020202020204" pitchFamily="34" charset="0"/>
              </a:rPr>
              <a:t>Bowwow</a:t>
            </a:r>
            <a:r>
              <a:rPr lang="en-GB" b="1" dirty="0">
                <a:effectLst/>
                <a:latin typeface="Bookman Old Style" panose="02050604050505020204" pitchFamily="18" charset="0"/>
                <a:ea typeface="Calibri" panose="020F0502020204030204" pitchFamily="34" charset="0"/>
                <a:cs typeface="Arial" panose="020B0604020202020204" pitchFamily="34" charset="0"/>
              </a:rPr>
              <a:t> v The People</a:t>
            </a:r>
            <a:r>
              <a:rPr lang="en-GB" b="1" dirty="0">
                <a:latin typeface="Bookman Old Style" panose="02050604050505020204" pitchFamily="18" charset="0"/>
                <a:ea typeface="Calibri" panose="020F0502020204030204" pitchFamily="34" charset="0"/>
                <a:cs typeface="Arial" panose="020B0604020202020204" pitchFamily="34" charset="0"/>
              </a:rPr>
              <a:t>, </a:t>
            </a:r>
            <a:r>
              <a:rPr lang="en-GB" dirty="0">
                <a:latin typeface="Bookman Old Style" panose="02050604050505020204" pitchFamily="18" charset="0"/>
                <a:ea typeface="Calibri" panose="020F0502020204030204" pitchFamily="34" charset="0"/>
                <a:cs typeface="Arial" panose="020B0604020202020204" pitchFamily="34" charset="0"/>
              </a:rPr>
              <a:t>the Court of Appeal referenced </a:t>
            </a:r>
            <a:r>
              <a:rPr lang="en-GB" dirty="0">
                <a:effectLst/>
                <a:latin typeface="Bookman Old Style" panose="02050604050505020204" pitchFamily="18" charset="0"/>
                <a:ea typeface="Calibri" panose="020F0502020204030204" pitchFamily="34" charset="0"/>
                <a:cs typeface="Arial" panose="020B0604020202020204" pitchFamily="34" charset="0"/>
              </a:rPr>
              <a:t>the Supreme Court’s decision in </a:t>
            </a:r>
            <a:r>
              <a:rPr lang="en-GB" b="1" dirty="0">
                <a:effectLst/>
                <a:latin typeface="Bookman Old Style" panose="02050604050505020204" pitchFamily="18" charset="0"/>
                <a:ea typeface="Calibri" panose="020F0502020204030204" pitchFamily="34" charset="0"/>
                <a:cs typeface="Arial" panose="020B0604020202020204" pitchFamily="34" charset="0"/>
              </a:rPr>
              <a:t>Darius Chanda </a:t>
            </a:r>
            <a:r>
              <a:rPr lang="en-GB" b="1" dirty="0" err="1">
                <a:effectLst/>
                <a:latin typeface="Bookman Old Style" panose="02050604050505020204" pitchFamily="18" charset="0"/>
                <a:ea typeface="Calibri" panose="020F0502020204030204" pitchFamily="34" charset="0"/>
                <a:cs typeface="Arial" panose="020B0604020202020204" pitchFamily="34" charset="0"/>
              </a:rPr>
              <a:t>Nkole</a:t>
            </a:r>
            <a:r>
              <a:rPr lang="en-GB" b="1" dirty="0">
                <a:effectLst/>
                <a:latin typeface="Bookman Old Style" panose="02050604050505020204" pitchFamily="18" charset="0"/>
                <a:ea typeface="Calibri" panose="020F0502020204030204" pitchFamily="34" charset="0"/>
                <a:cs typeface="Arial" panose="020B0604020202020204" pitchFamily="34" charset="0"/>
              </a:rPr>
              <a:t> and Two Others v The People</a:t>
            </a:r>
            <a:r>
              <a:rPr lang="en-GB" dirty="0">
                <a:effectLst/>
                <a:latin typeface="Bookman Old Style" panose="02050604050505020204" pitchFamily="18" charset="0"/>
                <a:ea typeface="Calibri" panose="020F0502020204030204" pitchFamily="34" charset="0"/>
                <a:cs typeface="Arial" panose="020B0604020202020204" pitchFamily="34" charset="0"/>
              </a:rPr>
              <a:t>, which addressed  Section 302 of the Criminal Procedure Code. </a:t>
            </a:r>
            <a:endParaRPr lang="en-GB" dirty="0"/>
          </a:p>
        </p:txBody>
      </p:sp>
    </p:spTree>
    <p:extLst>
      <p:ext uri="{BB962C8B-B14F-4D97-AF65-F5344CB8AC3E}">
        <p14:creationId xmlns:p14="http://schemas.microsoft.com/office/powerpoint/2010/main" val="3009044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7F7A-2B0D-9424-2BD7-F834B1607385}"/>
              </a:ext>
            </a:extLst>
          </p:cNvPr>
          <p:cNvSpPr>
            <a:spLocks noGrp="1"/>
          </p:cNvSpPr>
          <p:nvPr>
            <p:ph type="title"/>
          </p:nvPr>
        </p:nvSpPr>
        <p:spPr/>
        <p:txBody>
          <a:bodyPr>
            <a:normAutofit fontScale="90000"/>
          </a:bodyPr>
          <a:lstStyle/>
          <a:p>
            <a:r>
              <a:rPr lang="en-US" b="1" dirty="0"/>
              <a:t>SECTION 302 OF THE CRIMINAL PROCEDURE CODE &amp;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6503D5EF-E40A-7B42-07BD-1329D0FDACB9}"/>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n-GB" sz="2400" dirty="0">
                <a:effectLst/>
                <a:latin typeface="Bookman Old Style" panose="02050604050505020204" pitchFamily="18" charset="0"/>
                <a:ea typeface="Calibri" panose="020F0502020204030204" pitchFamily="34" charset="0"/>
                <a:cs typeface="Arial" panose="020B0604020202020204" pitchFamily="34" charset="0"/>
              </a:rPr>
              <a:t>The Supreme Court noted that in other jurisdictions after conviction and before passing sentence, court’s often conduct a sentencing hearing where they receive evidence from the prosecution and the defence.</a:t>
            </a:r>
          </a:p>
          <a:p>
            <a:pPr algn="just">
              <a:buFont typeface="Wingdings" panose="05000000000000000000" pitchFamily="2" charset="2"/>
              <a:buChar char="Ø"/>
            </a:pPr>
            <a:r>
              <a:rPr lang="en-GB" dirty="0">
                <a:effectLst/>
                <a:latin typeface="Bookman Old Style" panose="02050604050505020204" pitchFamily="18" charset="0"/>
                <a:ea typeface="Calibri" panose="020F0502020204030204" pitchFamily="34" charset="0"/>
                <a:cs typeface="Arial" panose="020B0604020202020204" pitchFamily="34" charset="0"/>
              </a:rPr>
              <a:t>This includes evidence of the seriousness of the offence, the previous convictions if any, relevant reports, evidence from the victim’s family, mitigation among others. (considered international standards and incorporation of best practices into the sentencing hearing process) </a:t>
            </a:r>
            <a:endParaRPr lang="en-GB" dirty="0"/>
          </a:p>
        </p:txBody>
      </p:sp>
    </p:spTree>
    <p:extLst>
      <p:ext uri="{BB962C8B-B14F-4D97-AF65-F5344CB8AC3E}">
        <p14:creationId xmlns:p14="http://schemas.microsoft.com/office/powerpoint/2010/main" val="105291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A9A2-374C-72AD-51DA-31E3947FD7DF}"/>
              </a:ext>
            </a:extLst>
          </p:cNvPr>
          <p:cNvSpPr>
            <a:spLocks noGrp="1"/>
          </p:cNvSpPr>
          <p:nvPr>
            <p:ph type="title"/>
          </p:nvPr>
        </p:nvSpPr>
        <p:spPr/>
        <p:txBody>
          <a:bodyPr>
            <a:normAutofit fontScale="90000"/>
          </a:bodyPr>
          <a:lstStyle/>
          <a:p>
            <a:r>
              <a:rPr lang="en-US" dirty="0"/>
              <a:t>SECTION 302 OF THE CRIMINAL PROCEDURE CODE &amp; VIS </a:t>
            </a:r>
            <a:r>
              <a:rPr lang="en-US" dirty="0" err="1"/>
              <a:t>ctd</a:t>
            </a:r>
            <a:r>
              <a:rPr lang="en-US" dirty="0"/>
              <a:t>…</a:t>
            </a:r>
            <a:endParaRPr lang="en-GB" dirty="0"/>
          </a:p>
        </p:txBody>
      </p:sp>
      <p:sp>
        <p:nvSpPr>
          <p:cNvPr id="3" name="Content Placeholder 2">
            <a:extLst>
              <a:ext uri="{FF2B5EF4-FFF2-40B4-BE49-F238E27FC236}">
                <a16:creationId xmlns:a16="http://schemas.microsoft.com/office/drawing/2014/main" id="{956E8EB0-31EE-CFD9-CB91-7E5BD7BE86A0}"/>
              </a:ext>
            </a:extLst>
          </p:cNvPr>
          <p:cNvSpPr>
            <a:spLocks noGrp="1"/>
          </p:cNvSpPr>
          <p:nvPr>
            <p:ph idx="1"/>
          </p:nvPr>
        </p:nvSpPr>
        <p:spPr/>
        <p:txBody>
          <a:bodyPr>
            <a:normAutofit/>
          </a:bodyPr>
          <a:lstStyle/>
          <a:p>
            <a:pPr algn="just">
              <a:spcAft>
                <a:spcPts val="800"/>
              </a:spcAft>
              <a:buFont typeface="Wingdings" panose="05000000000000000000" pitchFamily="2" charset="2"/>
              <a:buChar char="q"/>
            </a:pPr>
            <a:r>
              <a:rPr lang="en-GB" dirty="0">
                <a:effectLst/>
                <a:latin typeface="Bookman Old Style" panose="02050604050505020204" pitchFamily="18" charset="0"/>
                <a:ea typeface="Calibri" panose="020F0502020204030204" pitchFamily="34" charset="0"/>
                <a:cs typeface="Arial" panose="020B0604020202020204" pitchFamily="34" charset="0"/>
              </a:rPr>
              <a:t>Therefore, despite Section 302 being framed in general terms, the Supreme Court’s sentiments provide clarity on how to interpret and apply the provision in the context of sentencing hearings. </a:t>
            </a:r>
          </a:p>
          <a:p>
            <a:pPr marL="0" indent="0" algn="just">
              <a:lnSpc>
                <a:spcPct val="120000"/>
              </a:lnSpc>
              <a:spcAft>
                <a:spcPts val="800"/>
              </a:spcAft>
              <a:buNone/>
            </a:pPr>
            <a:r>
              <a:rPr lang="en-US" b="1" dirty="0">
                <a:latin typeface="Calibri" panose="020F0502020204030204" pitchFamily="34" charset="0"/>
                <a:ea typeface="Calibri" panose="020F0502020204030204" pitchFamily="34" charset="0"/>
                <a:cs typeface="Arial" panose="020B0604020202020204" pitchFamily="34" charset="0"/>
              </a:rPr>
              <a:t>	</a:t>
            </a:r>
            <a:r>
              <a:rPr lang="en-US" b="1" dirty="0">
                <a:effectLst/>
                <a:latin typeface="Bookman Old Style" panose="02050604050505020204" pitchFamily="18" charset="0"/>
                <a:ea typeface="Calibri" panose="020F0502020204030204" pitchFamily="34" charset="0"/>
                <a:cs typeface="Arial" panose="020B0604020202020204" pitchFamily="34" charset="0"/>
              </a:rPr>
              <a:t>COA Appeal No. 69,70/2021</a:t>
            </a:r>
            <a:r>
              <a:rPr lang="en-GB" b="1" dirty="0">
                <a:latin typeface="Bookman Old Style" panose="02050604050505020204" pitchFamily="18" charset="0"/>
                <a:ea typeface="Calibri" panose="020F0502020204030204" pitchFamily="34" charset="0"/>
                <a:cs typeface="Arial" panose="020B0604020202020204" pitchFamily="34" charset="0"/>
              </a:rPr>
              <a:t>, SCZ </a:t>
            </a:r>
            <a:r>
              <a:rPr lang="en-GB" b="1" dirty="0">
                <a:effectLst/>
                <a:latin typeface="Bookman Old Style" panose="02050604050505020204" pitchFamily="18" charset="0"/>
                <a:ea typeface="Calibri" panose="020F0502020204030204" pitchFamily="34" charset="0"/>
                <a:cs typeface="Arial" panose="020B0604020202020204" pitchFamily="34" charset="0"/>
              </a:rPr>
              <a:t>Selected Judgment 	No.8 of 2019</a:t>
            </a:r>
          </a:p>
          <a:p>
            <a:endParaRPr lang="en-GB" dirty="0"/>
          </a:p>
        </p:txBody>
      </p:sp>
    </p:spTree>
    <p:extLst>
      <p:ext uri="{BB962C8B-B14F-4D97-AF65-F5344CB8AC3E}">
        <p14:creationId xmlns:p14="http://schemas.microsoft.com/office/powerpoint/2010/main" val="394955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F35D-50DB-099F-88FB-1BF46BE4AF48}"/>
              </a:ext>
            </a:extLst>
          </p:cNvPr>
          <p:cNvSpPr>
            <a:spLocks noGrp="1"/>
          </p:cNvSpPr>
          <p:nvPr>
            <p:ph type="title"/>
          </p:nvPr>
        </p:nvSpPr>
        <p:spPr/>
        <p:txBody>
          <a:bodyPr>
            <a:normAutofit fontScale="90000"/>
          </a:bodyPr>
          <a:lstStyle/>
          <a:p>
            <a:r>
              <a:rPr lang="en-US" b="1" dirty="0"/>
              <a:t>SECTION 302 OF THE CRIMINAL PROCEDURE CODE &amp;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752D76C1-FAF7-7CF3-BAA4-731388624834}"/>
              </a:ext>
            </a:extLst>
          </p:cNvPr>
          <p:cNvSpPr>
            <a:spLocks noGrp="1"/>
          </p:cNvSpPr>
          <p:nvPr>
            <p:ph idx="1"/>
          </p:nvPr>
        </p:nvSpPr>
        <p:spPr/>
        <p:txBody>
          <a:bodyPr>
            <a:normAutofit/>
          </a:bodyPr>
          <a:lstStyle/>
          <a:p>
            <a:pPr algn="just">
              <a:buFont typeface="Wingdings" panose="05000000000000000000" pitchFamily="2" charset="2"/>
              <a:buChar char="q"/>
            </a:pPr>
            <a:r>
              <a:rPr lang="en-US" b="0" i="0" dirty="0">
                <a:solidFill>
                  <a:srgbClr val="111111"/>
                </a:solidFill>
                <a:effectLst/>
                <a:highlight>
                  <a:srgbClr val="FFFFFF"/>
                </a:highlight>
                <a:latin typeface="Bookman Old Style" panose="02050604050505020204" pitchFamily="18" charset="0"/>
              </a:rPr>
              <a:t>Section 302 grants the court to receive any evidence it considers relevant before passing a sentence. </a:t>
            </a:r>
            <a:r>
              <a:rPr lang="en-US" dirty="0">
                <a:solidFill>
                  <a:srgbClr val="111111"/>
                </a:solidFill>
                <a:highlight>
                  <a:srgbClr val="FFFFFF"/>
                </a:highlight>
                <a:latin typeface="Bookman Old Style" panose="02050604050505020204" pitchFamily="18" charset="0"/>
              </a:rPr>
              <a:t>Drawing from the Supreme Court’s sentiments this</a:t>
            </a:r>
            <a:r>
              <a:rPr lang="en-US" b="0" i="0" dirty="0">
                <a:solidFill>
                  <a:srgbClr val="111111"/>
                </a:solidFill>
                <a:effectLst/>
                <a:highlight>
                  <a:srgbClr val="FFFFFF"/>
                </a:highlight>
                <a:latin typeface="Bookman Old Style" panose="02050604050505020204" pitchFamily="18" charset="0"/>
              </a:rPr>
              <a:t> broad interpretation can be </a:t>
            </a:r>
            <a:r>
              <a:rPr lang="en-US" dirty="0">
                <a:solidFill>
                  <a:srgbClr val="111111"/>
                </a:solidFill>
                <a:highlight>
                  <a:srgbClr val="FFFFFF"/>
                </a:highlight>
                <a:latin typeface="Bookman Old Style" panose="02050604050505020204" pitchFamily="18" charset="0"/>
              </a:rPr>
              <a:t>extended to include</a:t>
            </a:r>
            <a:r>
              <a:rPr lang="en-US" b="0" i="0" dirty="0">
                <a:solidFill>
                  <a:srgbClr val="111111"/>
                </a:solidFill>
                <a:effectLst/>
                <a:highlight>
                  <a:srgbClr val="FFFFFF"/>
                </a:highlight>
                <a:latin typeface="Bookman Old Style" panose="02050604050505020204" pitchFamily="18" charset="0"/>
              </a:rPr>
              <a:t> VIS as a form of evidence, providing valuable insight into the impact of the crime on the victim’s life and informing the sentencing decision. </a:t>
            </a:r>
            <a:endParaRPr lang="en-GB" dirty="0">
              <a:latin typeface="Bookman Old Style" panose="02050604050505020204" pitchFamily="18" charset="0"/>
            </a:endParaRPr>
          </a:p>
        </p:txBody>
      </p:sp>
    </p:spTree>
    <p:extLst>
      <p:ext uri="{BB962C8B-B14F-4D97-AF65-F5344CB8AC3E}">
        <p14:creationId xmlns:p14="http://schemas.microsoft.com/office/powerpoint/2010/main" val="156120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CD63-C6D7-C734-30DE-1E303842BEFE}"/>
              </a:ext>
            </a:extLst>
          </p:cNvPr>
          <p:cNvSpPr>
            <a:spLocks noGrp="1"/>
          </p:cNvSpPr>
          <p:nvPr>
            <p:ph type="title"/>
          </p:nvPr>
        </p:nvSpPr>
        <p:spPr/>
        <p:txBody>
          <a:bodyPr/>
          <a:lstStyle/>
          <a:p>
            <a:r>
              <a:rPr lang="en-US" dirty="0"/>
              <a:t>APPLICATION OF SECTION 302</a:t>
            </a:r>
            <a:endParaRPr lang="en-GB" dirty="0"/>
          </a:p>
        </p:txBody>
      </p:sp>
      <p:sp>
        <p:nvSpPr>
          <p:cNvPr id="3" name="Content Placeholder 2">
            <a:extLst>
              <a:ext uri="{FF2B5EF4-FFF2-40B4-BE49-F238E27FC236}">
                <a16:creationId xmlns:a16="http://schemas.microsoft.com/office/drawing/2014/main" id="{87EB0F07-70E8-BEFB-0CC3-89A328D06A07}"/>
              </a:ext>
            </a:extLst>
          </p:cNvPr>
          <p:cNvSpPr>
            <a:spLocks noGrp="1"/>
          </p:cNvSpPr>
          <p:nvPr>
            <p:ph idx="1"/>
          </p:nvPr>
        </p:nvSpPr>
        <p:spPr/>
        <p:txBody>
          <a:bodyPr>
            <a:normAutofit/>
          </a:bodyPr>
          <a:lstStyle/>
          <a:p>
            <a:pPr>
              <a:buFont typeface="Wingdings" panose="05000000000000000000" pitchFamily="2" charset="2"/>
              <a:buChar char="q"/>
            </a:pPr>
            <a:r>
              <a:rPr lang="en-US" b="1" dirty="0"/>
              <a:t>Case example</a:t>
            </a:r>
          </a:p>
          <a:p>
            <a:pPr algn="just">
              <a:spcAft>
                <a:spcPts val="800"/>
              </a:spcAft>
              <a:buFont typeface="Wingdings" panose="05000000000000000000" pitchFamily="2" charset="2"/>
              <a:buChar char="Ø"/>
            </a:pPr>
            <a:r>
              <a:rPr lang="en-GB" dirty="0">
                <a:effectLst/>
                <a:latin typeface="Bookman Old Style" panose="02050604050505020204" pitchFamily="18" charset="0"/>
                <a:ea typeface="Calibri" panose="020F0502020204030204" pitchFamily="34" charset="0"/>
                <a:cs typeface="Arial" panose="020B0604020202020204" pitchFamily="34" charset="0"/>
              </a:rPr>
              <a:t>In the case of</a:t>
            </a:r>
            <a:r>
              <a:rPr lang="en-GB" b="1" dirty="0">
                <a:effectLst/>
                <a:latin typeface="Bookman Old Style" panose="02050604050505020204" pitchFamily="18" charset="0"/>
                <a:ea typeface="Calibri" panose="020F0502020204030204" pitchFamily="34" charset="0"/>
                <a:cs typeface="Arial" panose="020B0604020202020204" pitchFamily="34" charset="0"/>
              </a:rPr>
              <a:t> The People v Mulenga and </a:t>
            </a:r>
            <a:r>
              <a:rPr lang="en-GB" b="1" dirty="0" err="1">
                <a:effectLst/>
                <a:latin typeface="Bookman Old Style" panose="02050604050505020204" pitchFamily="18" charset="0"/>
                <a:ea typeface="Calibri" panose="020F0502020204030204" pitchFamily="34" charset="0"/>
                <a:cs typeface="Arial" panose="020B0604020202020204" pitchFamily="34" charset="0"/>
              </a:rPr>
              <a:t>Sikaonga</a:t>
            </a:r>
            <a:r>
              <a:rPr lang="en-GB" dirty="0">
                <a:effectLst/>
                <a:latin typeface="Bookman Old Style" panose="02050604050505020204" pitchFamily="18" charset="0"/>
                <a:ea typeface="Calibri" panose="020F0502020204030204" pitchFamily="34" charset="0"/>
                <a:cs typeface="Arial" panose="020B0604020202020204" pitchFamily="34" charset="0"/>
              </a:rPr>
              <a:t>, the High Court exercised  its discretion under Section 302 to consider impact statements </a:t>
            </a:r>
            <a:r>
              <a:rPr lang="en-GB" dirty="0">
                <a:latin typeface="Bookman Old Style" panose="02050604050505020204" pitchFamily="18" charset="0"/>
                <a:ea typeface="Calibri" panose="020F0502020204030204" pitchFamily="34" charset="0"/>
                <a:cs typeface="Arial" panose="020B0604020202020204" pitchFamily="34" charset="0"/>
              </a:rPr>
              <a:t>before </a:t>
            </a:r>
            <a:r>
              <a:rPr lang="en-GB" dirty="0">
                <a:effectLst/>
                <a:latin typeface="Bookman Old Style" panose="02050604050505020204" pitchFamily="18" charset="0"/>
                <a:ea typeface="Calibri" panose="020F0502020204030204" pitchFamily="34" charset="0"/>
                <a:cs typeface="Arial" panose="020B0604020202020204" pitchFamily="34" charset="0"/>
              </a:rPr>
              <a:t>imposing sentence. The Court received expert reports detailing the impact that the offences on the victims’ educational, social and psychological well-being. The Court noted that the findings of the reports were uncontested. </a:t>
            </a:r>
            <a:endParaRPr lang="en-GB" dirty="0"/>
          </a:p>
        </p:txBody>
      </p:sp>
    </p:spTree>
    <p:extLst>
      <p:ext uri="{BB962C8B-B14F-4D97-AF65-F5344CB8AC3E}">
        <p14:creationId xmlns:p14="http://schemas.microsoft.com/office/powerpoint/2010/main" val="363039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5828-0C8F-CA47-96BD-88EBB17A521B}"/>
              </a:ext>
            </a:extLst>
          </p:cNvPr>
          <p:cNvSpPr>
            <a:spLocks noGrp="1"/>
          </p:cNvSpPr>
          <p:nvPr>
            <p:ph type="title"/>
          </p:nvPr>
        </p:nvSpPr>
        <p:spPr/>
        <p:txBody>
          <a:bodyPr/>
          <a:lstStyle/>
          <a:p>
            <a:r>
              <a:rPr lang="en-US" b="1" dirty="0"/>
              <a:t>APPLICATION OF SECTION 302</a:t>
            </a:r>
            <a:endParaRPr lang="en-GB" b="1" dirty="0"/>
          </a:p>
        </p:txBody>
      </p:sp>
      <p:sp>
        <p:nvSpPr>
          <p:cNvPr id="3" name="Content Placeholder 2">
            <a:extLst>
              <a:ext uri="{FF2B5EF4-FFF2-40B4-BE49-F238E27FC236}">
                <a16:creationId xmlns:a16="http://schemas.microsoft.com/office/drawing/2014/main" id="{3AAAB1ED-4F3D-D87F-B851-4B753DB781BD}"/>
              </a:ext>
            </a:extLst>
          </p:cNvPr>
          <p:cNvSpPr>
            <a:spLocks noGrp="1"/>
          </p:cNvSpPr>
          <p:nvPr>
            <p:ph idx="1"/>
          </p:nvPr>
        </p:nvSpPr>
        <p:spPr/>
        <p:txBody>
          <a:bodyPr>
            <a:normAutofit/>
          </a:bodyPr>
          <a:lstStyle/>
          <a:p>
            <a:pPr algn="just">
              <a:lnSpc>
                <a:spcPct val="120000"/>
              </a:lnSpc>
              <a:spcAft>
                <a:spcPts val="800"/>
              </a:spcAft>
              <a:buFont typeface="Wingdings" panose="05000000000000000000" pitchFamily="2" charset="2"/>
              <a:buChar char="Ø"/>
            </a:pPr>
            <a:r>
              <a:rPr lang="en-GB" dirty="0">
                <a:latin typeface="Bookman Old Style" panose="02050604050505020204" pitchFamily="18" charset="0"/>
                <a:ea typeface="Calibri" panose="020F0502020204030204" pitchFamily="34" charset="0"/>
                <a:cs typeface="Arial" panose="020B0604020202020204" pitchFamily="34" charset="0"/>
              </a:rPr>
              <a:t>T</a:t>
            </a:r>
            <a:r>
              <a:rPr lang="en-GB" sz="2400" dirty="0">
                <a:effectLst/>
                <a:latin typeface="Bookman Old Style" panose="02050604050505020204" pitchFamily="18" charset="0"/>
                <a:ea typeface="Calibri" panose="020F0502020204030204" pitchFamily="34" charset="0"/>
                <a:cs typeface="Arial" panose="020B0604020202020204" pitchFamily="34" charset="0"/>
              </a:rPr>
              <a:t>he Court took into account the impact of the offences on the victims and determined that that an appropriate sentence would be one that is adequate and proportionate to the nature and gravity of the crime, as well as the manner in which it was committed. </a:t>
            </a:r>
            <a:r>
              <a:rPr lang="en-GB" sz="2400" b="1" dirty="0">
                <a:effectLst/>
                <a:latin typeface="Bookman Old Style" panose="02050604050505020204" pitchFamily="18" charset="0"/>
                <a:ea typeface="Calibri" panose="020F0502020204030204" pitchFamily="34" charset="0"/>
                <a:cs typeface="Arial" panose="020B0604020202020204" pitchFamily="34" charset="0"/>
              </a:rPr>
              <a:t>HP/87/2023</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100164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14C4-DD26-7713-4FA5-3202D9A59005}"/>
              </a:ext>
            </a:extLst>
          </p:cNvPr>
          <p:cNvSpPr>
            <a:spLocks noGrp="1"/>
          </p:cNvSpPr>
          <p:nvPr>
            <p:ph type="title"/>
          </p:nvPr>
        </p:nvSpPr>
        <p:spPr/>
        <p:txBody>
          <a:bodyPr/>
          <a:lstStyle/>
          <a:p>
            <a:r>
              <a:rPr lang="en-US" b="1" dirty="0"/>
              <a:t>INTRODUCTION</a:t>
            </a:r>
            <a:endParaRPr lang="en-GB" b="1" dirty="0"/>
          </a:p>
        </p:txBody>
      </p:sp>
      <p:sp>
        <p:nvSpPr>
          <p:cNvPr id="3" name="Content Placeholder 2">
            <a:extLst>
              <a:ext uri="{FF2B5EF4-FFF2-40B4-BE49-F238E27FC236}">
                <a16:creationId xmlns:a16="http://schemas.microsoft.com/office/drawing/2014/main" id="{5DD302CB-14EB-35E8-CD51-658E0B8AEFBF}"/>
              </a:ext>
            </a:extLst>
          </p:cNvPr>
          <p:cNvSpPr>
            <a:spLocks noGrp="1"/>
          </p:cNvSpPr>
          <p:nvPr>
            <p:ph idx="1"/>
          </p:nvPr>
        </p:nvSpPr>
        <p:spPr/>
        <p:txBody>
          <a:bodyPr>
            <a:normAutofit/>
          </a:bodyPr>
          <a:lstStyle/>
          <a:p>
            <a:pPr algn="just">
              <a:buFont typeface="Wingdings" panose="05000000000000000000" pitchFamily="2" charset="2"/>
              <a:buChar char="q"/>
            </a:pPr>
            <a:r>
              <a:rPr lang="en-GB" dirty="0">
                <a:effectLst/>
                <a:latin typeface="Bookman Old Style" panose="02050604050505020204" pitchFamily="18" charset="0"/>
                <a:ea typeface="Times New Roman" panose="02020603050405020304" pitchFamily="18" charset="0"/>
                <a:cs typeface="Times New Roman" panose="02020603050405020304" pitchFamily="18" charset="0"/>
              </a:rPr>
              <a:t>Victim Impact Statements (VIS) have become an integral component of criminal justice systems worldwide, offering crime victims a platform to express their experiences and perspectives within the judicial process.  </a:t>
            </a:r>
          </a:p>
          <a:p>
            <a:pPr marL="0" indent="0">
              <a:buNone/>
            </a:pPr>
            <a:endParaRPr lang="en-GB" dirty="0"/>
          </a:p>
        </p:txBody>
      </p:sp>
    </p:spTree>
    <p:extLst>
      <p:ext uri="{BB962C8B-B14F-4D97-AF65-F5344CB8AC3E}">
        <p14:creationId xmlns:p14="http://schemas.microsoft.com/office/powerpoint/2010/main" val="256814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BD8-E852-575C-1FC0-9F9B91343560}"/>
              </a:ext>
            </a:extLst>
          </p:cNvPr>
          <p:cNvSpPr>
            <a:spLocks noGrp="1"/>
          </p:cNvSpPr>
          <p:nvPr>
            <p:ph type="title"/>
          </p:nvPr>
        </p:nvSpPr>
        <p:spPr/>
        <p:txBody>
          <a:bodyPr>
            <a:normAutofit fontScale="90000"/>
          </a:bodyPr>
          <a:lstStyle/>
          <a:p>
            <a:r>
              <a:rPr lang="en-US" b="1" dirty="0"/>
              <a:t>PRACTICAL TIPS FOR PROSECUTORS</a:t>
            </a:r>
            <a:endParaRPr lang="en-GB" b="1" dirty="0"/>
          </a:p>
        </p:txBody>
      </p:sp>
      <p:sp>
        <p:nvSpPr>
          <p:cNvPr id="3" name="Content Placeholder 2">
            <a:extLst>
              <a:ext uri="{FF2B5EF4-FFF2-40B4-BE49-F238E27FC236}">
                <a16:creationId xmlns:a16="http://schemas.microsoft.com/office/drawing/2014/main" id="{6599D1D1-B246-0321-9B78-DAC70ACBB02B}"/>
              </a:ext>
            </a:extLst>
          </p:cNvPr>
          <p:cNvSpPr>
            <a:spLocks noGrp="1"/>
          </p:cNvSpPr>
          <p:nvPr>
            <p:ph idx="1"/>
          </p:nvPr>
        </p:nvSpPr>
        <p:spPr/>
        <p:txBody>
          <a:bodyPr>
            <a:normAutofit lnSpcReduction="10000"/>
          </a:bodyPr>
          <a:lstStyle/>
          <a:p>
            <a:pPr>
              <a:buFont typeface="Wingdings" panose="05000000000000000000" pitchFamily="2" charset="2"/>
              <a:buChar char="q"/>
            </a:pPr>
            <a:r>
              <a:rPr lang="en-US" dirty="0">
                <a:latin typeface="Bookman Old Style" panose="02050604050505020204" pitchFamily="18" charset="0"/>
              </a:rPr>
              <a:t>Invoke Section 302 – to ensure justice is served</a:t>
            </a:r>
          </a:p>
          <a:p>
            <a:pPr>
              <a:buFont typeface="Wingdings" panose="05000000000000000000" pitchFamily="2" charset="2"/>
              <a:buChar char="Ø"/>
            </a:pPr>
            <a:r>
              <a:rPr lang="en-GB" dirty="0">
                <a:latin typeface="Bookman Old Style" panose="02050604050505020204" pitchFamily="18" charset="0"/>
                <a:ea typeface="Calibri" panose="020F0502020204030204" pitchFamily="34" charset="0"/>
                <a:cs typeface="Arial" panose="020B0604020202020204" pitchFamily="34" charset="0"/>
              </a:rPr>
              <a:t>A</a:t>
            </a:r>
            <a:r>
              <a:rPr lang="en-GB" sz="2400" dirty="0">
                <a:effectLst/>
                <a:latin typeface="Bookman Old Style" panose="02050604050505020204" pitchFamily="18" charset="0"/>
                <a:ea typeface="Calibri" panose="020F0502020204030204" pitchFamily="34" charset="0"/>
                <a:cs typeface="Arial" panose="020B0604020202020204" pitchFamily="34" charset="0"/>
              </a:rPr>
              <a:t> judge may not have the expertise to comprehend fully the impact of crime on victims.</a:t>
            </a:r>
          </a:p>
          <a:p>
            <a:pPr>
              <a:buFont typeface="Wingdings" panose="05000000000000000000" pitchFamily="2" charset="2"/>
              <a:buChar char="Ø"/>
            </a:pPr>
            <a:r>
              <a:rPr lang="en-GB" dirty="0">
                <a:latin typeface="Bookman Old Style" panose="02050604050505020204" pitchFamily="18" charset="0"/>
                <a:ea typeface="Calibri" panose="020F0502020204030204" pitchFamily="34" charset="0"/>
                <a:cs typeface="Arial" panose="020B0604020202020204" pitchFamily="34" charset="0"/>
              </a:rPr>
              <a:t>This is especially crucial in cases where there are pleas of guilty. (mention the example of environmental crimes and possible impact on broad society, ecosystems long term effects)</a:t>
            </a:r>
          </a:p>
          <a:p>
            <a:pPr>
              <a:buFont typeface="Wingdings" panose="05000000000000000000" pitchFamily="2" charset="2"/>
              <a:buChar char="Ø"/>
            </a:pPr>
            <a:r>
              <a:rPr lang="en-GB" dirty="0">
                <a:latin typeface="Bookman Old Style" panose="02050604050505020204" pitchFamily="18" charset="0"/>
                <a:ea typeface="Calibri" panose="020F0502020204030204" pitchFamily="34" charset="0"/>
                <a:cs typeface="Arial" panose="020B0604020202020204" pitchFamily="34" charset="0"/>
              </a:rPr>
              <a:t>The judge will not have the benefit of hearing the evidence.</a:t>
            </a:r>
            <a:endParaRPr lang="en-GB" dirty="0"/>
          </a:p>
        </p:txBody>
      </p:sp>
    </p:spTree>
    <p:extLst>
      <p:ext uri="{BB962C8B-B14F-4D97-AF65-F5344CB8AC3E}">
        <p14:creationId xmlns:p14="http://schemas.microsoft.com/office/powerpoint/2010/main" val="956526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B406-8B82-B528-C80E-7973E51A3D8D}"/>
              </a:ext>
            </a:extLst>
          </p:cNvPr>
          <p:cNvSpPr>
            <a:spLocks noGrp="1"/>
          </p:cNvSpPr>
          <p:nvPr>
            <p:ph type="title"/>
          </p:nvPr>
        </p:nvSpPr>
        <p:spPr/>
        <p:txBody>
          <a:bodyPr>
            <a:normAutofit fontScale="90000"/>
          </a:bodyPr>
          <a:lstStyle/>
          <a:p>
            <a:r>
              <a:rPr lang="en-US" b="1" dirty="0"/>
              <a:t>PRACTICAL TIPS FOR PROSECUTORS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08E17C10-D344-3A61-AB98-4D72454B56E1}"/>
              </a:ext>
            </a:extLst>
          </p:cNvPr>
          <p:cNvSpPr>
            <a:spLocks noGrp="1"/>
          </p:cNvSpPr>
          <p:nvPr>
            <p:ph idx="1"/>
          </p:nvPr>
        </p:nvSpPr>
        <p:spPr/>
        <p:txBody>
          <a:bodyPr>
            <a:normAutofit fontScale="92500" lnSpcReduction="20000"/>
          </a:bodyPr>
          <a:lstStyle/>
          <a:p>
            <a:pPr algn="just">
              <a:lnSpc>
                <a:spcPct val="110000"/>
              </a:lnSpc>
              <a:buFont typeface="Wingdings" panose="05000000000000000000" pitchFamily="2" charset="2"/>
              <a:buChar char="Ø"/>
            </a:pPr>
            <a:r>
              <a:rPr lang="en-US" dirty="0">
                <a:latin typeface="Bookman Old Style" panose="02050604050505020204" pitchFamily="18" charset="0"/>
              </a:rPr>
              <a:t>Even in cases that go through the full trial process, the victims will be viewed just as “witnesses”,  but the judge may not fully comprehend the impact of the crime on the victim. (long term effect –financial impact)</a:t>
            </a:r>
          </a:p>
          <a:p>
            <a:pPr algn="just">
              <a:lnSpc>
                <a:spcPct val="110000"/>
              </a:lnSpc>
              <a:spcAft>
                <a:spcPts val="800"/>
              </a:spcAft>
              <a:buFont typeface="Wingdings" panose="05000000000000000000" pitchFamily="2" charset="2"/>
              <a:buChar char="Ø"/>
            </a:pPr>
            <a:r>
              <a:rPr lang="en-GB" dirty="0">
                <a:latin typeface="Bookman Old Style" panose="02050604050505020204" pitchFamily="18" charset="0"/>
                <a:ea typeface="Calibri" panose="020F0502020204030204" pitchFamily="34" charset="0"/>
                <a:cs typeface="Arial" panose="020B0604020202020204" pitchFamily="34" charset="0"/>
              </a:rPr>
              <a:t>T</a:t>
            </a:r>
            <a:r>
              <a:rPr lang="en-GB" dirty="0">
                <a:effectLst/>
                <a:latin typeface="Bookman Old Style" panose="02050604050505020204" pitchFamily="18" charset="0"/>
                <a:ea typeface="Calibri" panose="020F0502020204030204" pitchFamily="34" charset="0"/>
                <a:cs typeface="Arial" panose="020B0604020202020204" pitchFamily="34" charset="0"/>
              </a:rPr>
              <a:t>he provision of information on the harm increases proportionality and promotes accuracy in sentencing and reminds judges that behind the state there is a real person with an interest in how the case is resolved.</a:t>
            </a:r>
            <a:endParaRPr lang="en-GB"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200" b="1" dirty="0">
                <a:effectLst/>
                <a:latin typeface="Bookman Old Style" panose="02050604050505020204" pitchFamily="18" charset="0"/>
                <a:ea typeface="Calibri" panose="020F0502020204030204" pitchFamily="34" charset="0"/>
                <a:cs typeface="Arial" panose="020B0604020202020204" pitchFamily="34" charset="0"/>
              </a:rPr>
              <a:t>Kelly 1987 34 Wayne Law Review 73.</a:t>
            </a:r>
            <a:endParaRPr lang="en-GB" sz="2200" b="1" dirty="0">
              <a:effectLst/>
              <a:latin typeface="Calibri" panose="020F050202020403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Ø"/>
            </a:pPr>
            <a:endParaRPr lang="en-US" dirty="0"/>
          </a:p>
          <a:p>
            <a:pPr marL="0" indent="0" algn="just">
              <a:buNone/>
            </a:pPr>
            <a:endParaRPr lang="en-GB" b="0" i="0" dirty="0">
              <a:solidFill>
                <a:srgbClr val="111111"/>
              </a:solidFill>
              <a:effectLst/>
              <a:highlight>
                <a:srgbClr val="FFFFFF"/>
              </a:highlight>
              <a:latin typeface="-apple-system"/>
            </a:endParaRPr>
          </a:p>
          <a:p>
            <a:pPr algn="just">
              <a:buFont typeface="Wingdings" panose="05000000000000000000" pitchFamily="2" charset="2"/>
              <a:buChar char="Ø"/>
            </a:pPr>
            <a:endParaRPr lang="en-US" dirty="0"/>
          </a:p>
          <a:p>
            <a:pPr marL="0" indent="0" algn="just">
              <a:buNone/>
            </a:pPr>
            <a:endParaRPr lang="en-GB" dirty="0"/>
          </a:p>
        </p:txBody>
      </p:sp>
    </p:spTree>
    <p:extLst>
      <p:ext uri="{BB962C8B-B14F-4D97-AF65-F5344CB8AC3E}">
        <p14:creationId xmlns:p14="http://schemas.microsoft.com/office/powerpoint/2010/main" val="3514126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76CF-A906-CB14-EDD9-BEF5248E80FE}"/>
              </a:ext>
            </a:extLst>
          </p:cNvPr>
          <p:cNvSpPr>
            <a:spLocks noGrp="1"/>
          </p:cNvSpPr>
          <p:nvPr>
            <p:ph type="title"/>
          </p:nvPr>
        </p:nvSpPr>
        <p:spPr/>
        <p:txBody>
          <a:bodyPr>
            <a:normAutofit fontScale="90000"/>
          </a:bodyPr>
          <a:lstStyle/>
          <a:p>
            <a:r>
              <a:rPr lang="en-US" dirty="0"/>
              <a:t>PRACTICAL TIPS FOR PROSECUTORS </a:t>
            </a:r>
            <a:r>
              <a:rPr lang="en-US" dirty="0" err="1"/>
              <a:t>ctd</a:t>
            </a:r>
            <a:r>
              <a:rPr lang="en-US" dirty="0"/>
              <a:t>…</a:t>
            </a:r>
            <a:endParaRPr lang="en-GB" dirty="0"/>
          </a:p>
        </p:txBody>
      </p:sp>
      <p:sp>
        <p:nvSpPr>
          <p:cNvPr id="3" name="Content Placeholder 2">
            <a:extLst>
              <a:ext uri="{FF2B5EF4-FFF2-40B4-BE49-F238E27FC236}">
                <a16:creationId xmlns:a16="http://schemas.microsoft.com/office/drawing/2014/main" id="{D409D03B-54EC-9BE6-EF95-6BAD8119B713}"/>
              </a:ext>
            </a:extLst>
          </p:cNvPr>
          <p:cNvSpPr>
            <a:spLocks noGrp="1"/>
          </p:cNvSpPr>
          <p:nvPr>
            <p:ph idx="1"/>
          </p:nvPr>
        </p:nvSpPr>
        <p:spPr/>
        <p:txBody>
          <a:bodyPr>
            <a:normAutofit/>
          </a:bodyPr>
          <a:lstStyle/>
          <a:p>
            <a:pPr algn="just">
              <a:buFont typeface="Wingdings" panose="05000000000000000000" pitchFamily="2" charset="2"/>
              <a:buChar char="q"/>
            </a:pPr>
            <a:r>
              <a:rPr lang="en-US" sz="2600" dirty="0"/>
              <a:t>Preparation –</a:t>
            </a:r>
            <a:endParaRPr lang="en-GB" sz="2600" dirty="0">
              <a:solidFill>
                <a:srgbClr val="111111"/>
              </a:solidFill>
              <a:highlight>
                <a:srgbClr val="FFFFFF"/>
              </a:highlight>
              <a:latin typeface="-apple-system"/>
            </a:endParaRPr>
          </a:p>
          <a:p>
            <a:pPr algn="just">
              <a:lnSpc>
                <a:spcPct val="120000"/>
              </a:lnSpc>
              <a:spcAft>
                <a:spcPts val="800"/>
              </a:spcAft>
              <a:buFont typeface="Wingdings" panose="05000000000000000000" pitchFamily="2" charset="2"/>
              <a:buChar char="Ø"/>
            </a:pPr>
            <a:r>
              <a:rPr lang="en-GB" dirty="0">
                <a:effectLst/>
                <a:latin typeface="Bookman Old Style" panose="02050604050505020204" pitchFamily="18" charset="0"/>
                <a:ea typeface="Calibri" panose="020F0502020204030204" pitchFamily="34" charset="0"/>
                <a:cs typeface="Arial" panose="020B0604020202020204" pitchFamily="34" charset="0"/>
              </a:rPr>
              <a:t>The case of </a:t>
            </a:r>
            <a:r>
              <a:rPr lang="en-GB" b="1" dirty="0" err="1">
                <a:effectLst/>
                <a:latin typeface="Bookman Old Style" panose="02050604050505020204" pitchFamily="18" charset="0"/>
                <a:ea typeface="Calibri" panose="020F0502020204030204" pitchFamily="34" charset="0"/>
                <a:cs typeface="Arial" panose="020B0604020202020204" pitchFamily="34" charset="0"/>
              </a:rPr>
              <a:t>Luwisha</a:t>
            </a:r>
            <a:r>
              <a:rPr lang="en-GB" b="1" dirty="0">
                <a:effectLst/>
                <a:latin typeface="Bookman Old Style" panose="02050604050505020204" pitchFamily="18" charset="0"/>
                <a:ea typeface="Calibri" panose="020F0502020204030204" pitchFamily="34" charset="0"/>
                <a:cs typeface="Arial" panose="020B0604020202020204" pitchFamily="34" charset="0"/>
              </a:rPr>
              <a:t> v Regina</a:t>
            </a:r>
            <a:r>
              <a:rPr lang="en-GB" dirty="0">
                <a:effectLst/>
                <a:latin typeface="Bookman Old Style" panose="02050604050505020204" pitchFamily="18" charset="0"/>
                <a:ea typeface="Calibri" panose="020F0502020204030204" pitchFamily="34" charset="0"/>
                <a:cs typeface="Arial" panose="020B0604020202020204" pitchFamily="34" charset="0"/>
              </a:rPr>
              <a:t> dealt with the issue of proof of facts to be taken into account when determining sentence, and the standard and mode of proof thereof to be considered.</a:t>
            </a:r>
            <a:endParaRPr lang="en-GB" dirty="0">
              <a:effectLst/>
              <a:latin typeface="Calibri" panose="020F0502020204030204" pitchFamily="34" charset="0"/>
              <a:ea typeface="Calibri" panose="020F0502020204030204" pitchFamily="34" charset="0"/>
              <a:cs typeface="Arial" panose="020B0604020202020204" pitchFamily="34" charset="0"/>
            </a:endParaRPr>
          </a:p>
          <a:p>
            <a:pPr>
              <a:buFont typeface="Wingdings" panose="05000000000000000000" pitchFamily="2" charset="2"/>
              <a:buChar char="q"/>
            </a:pPr>
            <a:endParaRPr lang="en-GB" dirty="0"/>
          </a:p>
        </p:txBody>
      </p:sp>
    </p:spTree>
    <p:extLst>
      <p:ext uri="{BB962C8B-B14F-4D97-AF65-F5344CB8AC3E}">
        <p14:creationId xmlns:p14="http://schemas.microsoft.com/office/powerpoint/2010/main" val="135441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C511-A6FC-1A91-8159-253E0EB06D59}"/>
              </a:ext>
            </a:extLst>
          </p:cNvPr>
          <p:cNvSpPr>
            <a:spLocks noGrp="1"/>
          </p:cNvSpPr>
          <p:nvPr>
            <p:ph type="title"/>
          </p:nvPr>
        </p:nvSpPr>
        <p:spPr/>
        <p:txBody>
          <a:bodyPr>
            <a:normAutofit fontScale="90000"/>
          </a:bodyPr>
          <a:lstStyle/>
          <a:p>
            <a:r>
              <a:rPr lang="en-US" b="1" dirty="0"/>
              <a:t>PRACTICAL TIPS FOR PROSECUTORS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E4590B6F-D075-8E2D-EBE5-BFDB06E1D6A0}"/>
              </a:ext>
            </a:extLst>
          </p:cNvPr>
          <p:cNvSpPr>
            <a:spLocks noGrp="1"/>
          </p:cNvSpPr>
          <p:nvPr>
            <p:ph idx="1"/>
          </p:nvPr>
        </p:nvSpPr>
        <p:spPr/>
        <p:txBody>
          <a:bodyPr/>
          <a:lstStyle/>
          <a:p>
            <a:pPr algn="just">
              <a:buFont typeface="Wingdings" panose="05000000000000000000" pitchFamily="2" charset="2"/>
              <a:buChar char="Ø"/>
            </a:pPr>
            <a:r>
              <a:rPr lang="en-GB" sz="2400" dirty="0">
                <a:effectLst/>
                <a:latin typeface="Bookman Old Style" panose="02050604050505020204" pitchFamily="18" charset="0"/>
                <a:ea typeface="Calibri" panose="020F0502020204030204" pitchFamily="34" charset="0"/>
                <a:cs typeface="Arial" panose="020B0604020202020204" pitchFamily="34" charset="0"/>
              </a:rPr>
              <a:t>The decision was premised on </a:t>
            </a:r>
            <a:r>
              <a:rPr lang="en-GB" sz="2400" b="1" dirty="0">
                <a:effectLst/>
                <a:latin typeface="Bookman Old Style" panose="02050604050505020204" pitchFamily="18" charset="0"/>
                <a:ea typeface="Calibri" panose="020F0502020204030204" pitchFamily="34" charset="0"/>
                <a:cs typeface="Arial" panose="020B0604020202020204" pitchFamily="34" charset="0"/>
              </a:rPr>
              <a:t>Section 298 of the Nyasaland Criminal Procedure Code</a:t>
            </a:r>
            <a:r>
              <a:rPr lang="en-GB" sz="2400" dirty="0">
                <a:effectLst/>
                <a:latin typeface="Bookman Old Style" panose="02050604050505020204" pitchFamily="18" charset="0"/>
                <a:ea typeface="Calibri" panose="020F0502020204030204" pitchFamily="34" charset="0"/>
                <a:cs typeface="Arial" panose="020B0604020202020204" pitchFamily="34" charset="0"/>
              </a:rPr>
              <a:t>, which was couched in exact terms as Section 302 of the Criminal Procedure Code: </a:t>
            </a:r>
            <a:r>
              <a:rPr lang="en-GB" sz="2400" b="1" i="1" dirty="0">
                <a:effectLst/>
                <a:latin typeface="Bookman Old Style" panose="02050604050505020204" pitchFamily="18" charset="0"/>
                <a:ea typeface="Calibri" panose="020F0502020204030204" pitchFamily="34" charset="0"/>
                <a:cs typeface="Arial" panose="020B0604020202020204" pitchFamily="34" charset="0"/>
              </a:rPr>
              <a:t>“'the court may, before passing sentence, receive such evidence as it thinks fit, in order to inform itself as to the sentence proper to be passed.”</a:t>
            </a:r>
            <a:endParaRPr lang="en-GB" dirty="0"/>
          </a:p>
        </p:txBody>
      </p:sp>
    </p:spTree>
    <p:extLst>
      <p:ext uri="{BB962C8B-B14F-4D97-AF65-F5344CB8AC3E}">
        <p14:creationId xmlns:p14="http://schemas.microsoft.com/office/powerpoint/2010/main" val="284340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525E-F138-7633-0043-FABD0376E8CF}"/>
              </a:ext>
            </a:extLst>
          </p:cNvPr>
          <p:cNvSpPr>
            <a:spLocks noGrp="1"/>
          </p:cNvSpPr>
          <p:nvPr>
            <p:ph type="title"/>
          </p:nvPr>
        </p:nvSpPr>
        <p:spPr/>
        <p:txBody>
          <a:bodyPr>
            <a:normAutofit fontScale="90000"/>
          </a:bodyPr>
          <a:lstStyle/>
          <a:p>
            <a:r>
              <a:rPr lang="en-US" b="1" dirty="0"/>
              <a:t>PRACTICAL TIPS FOR PROSECUTORS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81A1A089-77F8-B145-527D-9B30D6964814}"/>
              </a:ext>
            </a:extLst>
          </p:cNvPr>
          <p:cNvSpPr>
            <a:spLocks noGrp="1"/>
          </p:cNvSpPr>
          <p:nvPr>
            <p:ph idx="1"/>
          </p:nvPr>
        </p:nvSpPr>
        <p:spPr/>
        <p:txBody>
          <a:bodyPr>
            <a:noAutofit/>
          </a:bodyPr>
          <a:lstStyle/>
          <a:p>
            <a:pPr algn="just">
              <a:spcAft>
                <a:spcPts val="800"/>
              </a:spcAft>
              <a:buFont typeface="Wingdings" panose="05000000000000000000" pitchFamily="2" charset="2"/>
              <a:buChar char="Ø"/>
            </a:pPr>
            <a:r>
              <a:rPr lang="en-GB" dirty="0">
                <a:effectLst/>
                <a:latin typeface="Bookman Old Style" panose="02050604050505020204" pitchFamily="18" charset="0"/>
                <a:ea typeface="Calibri" panose="020F0502020204030204" pitchFamily="34" charset="0"/>
                <a:cs typeface="Arial" panose="020B0604020202020204" pitchFamily="34" charset="0"/>
              </a:rPr>
              <a:t>It was held that when for the purposes of sentence it is necessary to make some finding as to disputed circumstances of the crime after plea of guilty, the normal procedure should be the ordinary procedure in a criminal trial. </a:t>
            </a:r>
          </a:p>
        </p:txBody>
      </p:sp>
    </p:spTree>
    <p:extLst>
      <p:ext uri="{BB962C8B-B14F-4D97-AF65-F5344CB8AC3E}">
        <p14:creationId xmlns:p14="http://schemas.microsoft.com/office/powerpoint/2010/main" val="3149578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37A4-1A4C-4571-D63E-C3588B8E6505}"/>
              </a:ext>
            </a:extLst>
          </p:cNvPr>
          <p:cNvSpPr>
            <a:spLocks noGrp="1"/>
          </p:cNvSpPr>
          <p:nvPr>
            <p:ph type="title"/>
          </p:nvPr>
        </p:nvSpPr>
        <p:spPr/>
        <p:txBody>
          <a:bodyPr>
            <a:normAutofit fontScale="90000"/>
          </a:bodyPr>
          <a:lstStyle/>
          <a:p>
            <a:r>
              <a:rPr lang="en-US" b="1" dirty="0"/>
              <a:t>PRACTICAL TIPS FOR PROSECUTORS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EECC5AC4-E4BE-C87D-EB8D-186D91ED4C1F}"/>
              </a:ext>
            </a:extLst>
          </p:cNvPr>
          <p:cNvSpPr>
            <a:spLocks noGrp="1"/>
          </p:cNvSpPr>
          <p:nvPr>
            <p:ph idx="1"/>
          </p:nvPr>
        </p:nvSpPr>
        <p:spPr/>
        <p:txBody>
          <a:bodyPr>
            <a:normAutofit fontScale="92500" lnSpcReduction="10000"/>
          </a:bodyPr>
          <a:lstStyle/>
          <a:p>
            <a:pPr algn="just">
              <a:lnSpc>
                <a:spcPct val="120000"/>
              </a:lnSpc>
              <a:spcAft>
                <a:spcPts val="800"/>
              </a:spcAft>
              <a:buFont typeface="Wingdings" panose="05000000000000000000" pitchFamily="2" charset="2"/>
              <a:buChar char="Ø"/>
            </a:pPr>
            <a:r>
              <a:rPr lang="en-GB" sz="2400" dirty="0">
                <a:effectLst/>
                <a:latin typeface="Bookman Old Style" panose="02050604050505020204" pitchFamily="18" charset="0"/>
                <a:ea typeface="Calibri" panose="020F0502020204030204" pitchFamily="34" charset="0"/>
                <a:cs typeface="Arial" panose="020B0604020202020204" pitchFamily="34" charset="0"/>
              </a:rPr>
              <a:t>If the State seeks to establish a fact, disputed by the Accused, it should do so by evidence, subject to cross-examination, and later contradiction by the defence in evidence. </a:t>
            </a:r>
          </a:p>
          <a:p>
            <a:pPr algn="just">
              <a:lnSpc>
                <a:spcPct val="120000"/>
              </a:lnSpc>
              <a:spcAft>
                <a:spcPts val="800"/>
              </a:spcAft>
              <a:buFont typeface="Wingdings" panose="05000000000000000000" pitchFamily="2" charset="2"/>
              <a:buChar char="Ø"/>
            </a:pPr>
            <a:r>
              <a:rPr lang="en-GB" sz="2400" dirty="0">
                <a:effectLst/>
                <a:latin typeface="Bookman Old Style" panose="02050604050505020204" pitchFamily="18" charset="0"/>
                <a:ea typeface="Calibri" panose="020F0502020204030204" pitchFamily="34" charset="0"/>
                <a:cs typeface="Arial" panose="020B0604020202020204" pitchFamily="34" charset="0"/>
              </a:rPr>
              <a:t>Furthermore, if the Accused in evidence in mitigation, sets up facts which are disputed by the State these should be challenged by cross-examination and if desired by contradictory evidence.</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pPr>
            <a:r>
              <a:rPr lang="en-US" sz="2400" b="1" dirty="0">
                <a:effectLst/>
                <a:latin typeface="Bookman Old Style" panose="02050604050505020204" pitchFamily="18" charset="0"/>
                <a:ea typeface="Calibri" panose="020F0502020204030204" pitchFamily="34" charset="0"/>
                <a:cs typeface="Arial" panose="020B0604020202020204" pitchFamily="34" charset="0"/>
              </a:rPr>
              <a:t>Rhodesia and Nyasaland Law Reports 1960, page 782</a:t>
            </a:r>
            <a:endParaRPr lang="en-GB" sz="2400" b="1" dirty="0">
              <a:effectLst/>
              <a:latin typeface="Bookman Old Style" panose="02050604050505020204" pitchFamily="18"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071764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DB10-BAFB-F7C8-F931-B06AF2DCCBAC}"/>
              </a:ext>
            </a:extLst>
          </p:cNvPr>
          <p:cNvSpPr>
            <a:spLocks noGrp="1"/>
          </p:cNvSpPr>
          <p:nvPr>
            <p:ph type="title"/>
          </p:nvPr>
        </p:nvSpPr>
        <p:spPr/>
        <p:txBody>
          <a:bodyPr>
            <a:normAutofit fontScale="90000"/>
          </a:bodyPr>
          <a:lstStyle/>
          <a:p>
            <a:r>
              <a:rPr lang="en-US" dirty="0"/>
              <a:t>PRACTICAL TIPS FOR PROSECUTORS </a:t>
            </a:r>
            <a:r>
              <a:rPr lang="en-US" dirty="0" err="1"/>
              <a:t>ctd</a:t>
            </a:r>
            <a:r>
              <a:rPr lang="en-US" dirty="0"/>
              <a:t>…</a:t>
            </a:r>
            <a:endParaRPr lang="en-GB" dirty="0"/>
          </a:p>
        </p:txBody>
      </p:sp>
      <p:sp>
        <p:nvSpPr>
          <p:cNvPr id="3" name="Content Placeholder 2">
            <a:extLst>
              <a:ext uri="{FF2B5EF4-FFF2-40B4-BE49-F238E27FC236}">
                <a16:creationId xmlns:a16="http://schemas.microsoft.com/office/drawing/2014/main" id="{C27611EC-6199-8AB9-E7AE-6E7793147141}"/>
              </a:ext>
            </a:extLst>
          </p:cNvPr>
          <p:cNvSpPr>
            <a:spLocks noGrp="1"/>
          </p:cNvSpPr>
          <p:nvPr>
            <p:ph idx="1"/>
          </p:nvPr>
        </p:nvSpPr>
        <p:spPr/>
        <p:txBody>
          <a:bodyPr>
            <a:normAutofit/>
          </a:bodyPr>
          <a:lstStyle/>
          <a:p>
            <a:pPr algn="just">
              <a:buFont typeface="Wingdings" panose="05000000000000000000" pitchFamily="2" charset="2"/>
              <a:buChar char="Ø"/>
            </a:pPr>
            <a:r>
              <a:rPr lang="en-US" dirty="0">
                <a:latin typeface="Bookman Old Style" panose="02050604050505020204" pitchFamily="18" charset="0"/>
              </a:rPr>
              <a:t>This case highlights that considering that </a:t>
            </a:r>
            <a:r>
              <a:rPr lang="en-GB" dirty="0">
                <a:effectLst/>
                <a:latin typeface="Bookman Old Style" panose="02050604050505020204" pitchFamily="18" charset="0"/>
                <a:ea typeface="Calibri" panose="020F0502020204030204" pitchFamily="34" charset="0"/>
                <a:cs typeface="Arial" panose="020B0604020202020204" pitchFamily="34" charset="0"/>
              </a:rPr>
              <a:t>the normal procedure during sentencing hearings should be the ordinary procedure in a criminal trial, preparation is key as Section 302 is being invoked.</a:t>
            </a:r>
          </a:p>
          <a:p>
            <a:pPr algn="just">
              <a:buFont typeface="Wingdings" panose="05000000000000000000" pitchFamily="2" charset="2"/>
              <a:buChar char="ü"/>
            </a:pPr>
            <a:r>
              <a:rPr lang="en-GB" dirty="0">
                <a:effectLst/>
                <a:latin typeface="Bookman Old Style" panose="02050604050505020204" pitchFamily="18" charset="0"/>
                <a:ea typeface="Calibri" panose="020F0502020204030204" pitchFamily="34" charset="0"/>
                <a:cs typeface="Arial" panose="020B0604020202020204" pitchFamily="34" charset="0"/>
              </a:rPr>
              <a:t> </a:t>
            </a:r>
            <a:r>
              <a:rPr lang="en-US" dirty="0">
                <a:effectLst/>
                <a:latin typeface="Bookman Old Style" panose="02050604050505020204" pitchFamily="18" charset="0"/>
                <a:ea typeface="Calibri" panose="020F0502020204030204" pitchFamily="34" charset="0"/>
                <a:cs typeface="Arial" panose="020B0604020202020204" pitchFamily="34" charset="0"/>
              </a:rPr>
              <a:t>sufficient evi</a:t>
            </a:r>
            <a:r>
              <a:rPr lang="en-US" dirty="0">
                <a:latin typeface="Bookman Old Style" panose="02050604050505020204" pitchFamily="18" charset="0"/>
                <a:ea typeface="Calibri" panose="020F0502020204030204" pitchFamily="34" charset="0"/>
                <a:cs typeface="Arial" panose="020B0604020202020204" pitchFamily="34" charset="0"/>
              </a:rPr>
              <a:t>dence should be gathered.</a:t>
            </a:r>
          </a:p>
          <a:p>
            <a:pPr algn="just">
              <a:buFont typeface="Wingdings" panose="05000000000000000000" pitchFamily="2" charset="2"/>
              <a:buChar char="ü"/>
            </a:pPr>
            <a:r>
              <a:rPr lang="en-US" dirty="0">
                <a:latin typeface="Bookman Old Style" panose="02050604050505020204" pitchFamily="18" charset="0"/>
                <a:ea typeface="Calibri" panose="020F0502020204030204" pitchFamily="34" charset="0"/>
                <a:cs typeface="Arial" panose="020B0604020202020204" pitchFamily="34" charset="0"/>
              </a:rPr>
              <a:t>Prosecutors should anticipate potential objections from the </a:t>
            </a:r>
            <a:r>
              <a:rPr lang="en-US" dirty="0" err="1">
                <a:latin typeface="Bookman Old Style" panose="02050604050505020204" pitchFamily="18" charset="0"/>
                <a:ea typeface="Calibri" panose="020F0502020204030204" pitchFamily="34" charset="0"/>
                <a:cs typeface="Arial" panose="020B0604020202020204" pitchFamily="34" charset="0"/>
              </a:rPr>
              <a:t>defence</a:t>
            </a:r>
            <a:r>
              <a:rPr lang="en-US" dirty="0">
                <a:latin typeface="Bookman Old Style" panose="02050604050505020204" pitchFamily="18" charset="0"/>
                <a:ea typeface="Calibri" panose="020F0502020204030204" pitchFamily="34" charset="0"/>
                <a:cs typeface="Arial" panose="020B0604020202020204" pitchFamily="34" charset="0"/>
              </a:rPr>
              <a:t> before invoking Section 302</a:t>
            </a:r>
            <a:endParaRPr lang="en-US" dirty="0">
              <a:latin typeface="Bookman Old Style" panose="02050604050505020204" pitchFamily="18" charset="0"/>
            </a:endParaRPr>
          </a:p>
        </p:txBody>
      </p:sp>
    </p:spTree>
    <p:extLst>
      <p:ext uri="{BB962C8B-B14F-4D97-AF65-F5344CB8AC3E}">
        <p14:creationId xmlns:p14="http://schemas.microsoft.com/office/powerpoint/2010/main" val="2819797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0D08-1108-226C-B4D9-1010FA5D9D52}"/>
              </a:ext>
            </a:extLst>
          </p:cNvPr>
          <p:cNvSpPr>
            <a:spLocks noGrp="1"/>
          </p:cNvSpPr>
          <p:nvPr>
            <p:ph type="title"/>
          </p:nvPr>
        </p:nvSpPr>
        <p:spPr/>
        <p:txBody>
          <a:bodyPr>
            <a:normAutofit fontScale="90000"/>
          </a:bodyPr>
          <a:lstStyle/>
          <a:p>
            <a:r>
              <a:rPr lang="en-US" b="1" dirty="0"/>
              <a:t>PRACTICAL TIPS FOR PROSECUTORS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50932568-A13C-5742-523F-DAE27A13778C}"/>
              </a:ext>
            </a:extLst>
          </p:cNvPr>
          <p:cNvSpPr>
            <a:spLocks noGrp="1"/>
          </p:cNvSpPr>
          <p:nvPr>
            <p:ph idx="1"/>
          </p:nvPr>
        </p:nvSpPr>
        <p:spPr/>
        <p:txBody>
          <a:bodyPr>
            <a:normAutofit/>
          </a:bodyPr>
          <a:lstStyle/>
          <a:p>
            <a:pPr algn="just">
              <a:buFont typeface="Wingdings" panose="05000000000000000000" pitchFamily="2" charset="2"/>
              <a:buChar char="Ø"/>
            </a:pPr>
            <a:r>
              <a:rPr lang="en-US" sz="2800" dirty="0"/>
              <a:t>Notably, one </a:t>
            </a:r>
            <a:r>
              <a:rPr lang="en-US" sz="2800" dirty="0" err="1"/>
              <a:t>critism</a:t>
            </a:r>
            <a:r>
              <a:rPr lang="en-US" sz="2800" dirty="0"/>
              <a:t> of VIS is that they often overlook the potential invasion of the  </a:t>
            </a:r>
            <a:r>
              <a:rPr lang="en-GB" dirty="0">
                <a:effectLst/>
                <a:latin typeface="Bookman Old Style" panose="02050604050505020204" pitchFamily="18" charset="0"/>
                <a:ea typeface="Times New Roman" panose="02020603050405020304" pitchFamily="18" charset="0"/>
                <a:cs typeface="Times New Roman" panose="02020603050405020304" pitchFamily="18" charset="0"/>
              </a:rPr>
              <a:t>victim's privacy, as they may disclose sensitive personal information about the victim to the public.</a:t>
            </a:r>
          </a:p>
          <a:p>
            <a:pPr algn="just">
              <a:buFont typeface="Wingdings" panose="05000000000000000000" pitchFamily="2" charset="2"/>
              <a:buChar char="Ø"/>
            </a:pPr>
            <a:r>
              <a:rPr lang="en-GB" dirty="0">
                <a:latin typeface="Bookman Old Style" panose="02050604050505020204" pitchFamily="18" charset="0"/>
                <a:ea typeface="Times New Roman" panose="02020603050405020304" pitchFamily="18" charset="0"/>
                <a:cs typeface="Times New Roman" panose="02020603050405020304" pitchFamily="18" charset="0"/>
              </a:rPr>
              <a:t>This concern is particularly relevant for victims of </a:t>
            </a:r>
            <a:r>
              <a:rPr lang="en-GB" dirty="0">
                <a:effectLst/>
                <a:latin typeface="Bookman Old Style" panose="02050604050505020204" pitchFamily="18" charset="0"/>
                <a:ea typeface="Times New Roman" panose="02020603050405020304" pitchFamily="18" charset="0"/>
                <a:cs typeface="Times New Roman" panose="02020603050405020304" pitchFamily="18" charset="0"/>
              </a:rPr>
              <a:t>gender-based violence, sexually motivated crime and domestic abuse, who may already be vulnerable and traumatised. </a:t>
            </a:r>
            <a:endParaRPr lang="en-GB" dirty="0"/>
          </a:p>
        </p:txBody>
      </p:sp>
    </p:spTree>
    <p:extLst>
      <p:ext uri="{BB962C8B-B14F-4D97-AF65-F5344CB8AC3E}">
        <p14:creationId xmlns:p14="http://schemas.microsoft.com/office/powerpoint/2010/main" val="3041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314E-413A-3508-3779-998F8C4A0D20}"/>
              </a:ext>
            </a:extLst>
          </p:cNvPr>
          <p:cNvSpPr>
            <a:spLocks noGrp="1"/>
          </p:cNvSpPr>
          <p:nvPr>
            <p:ph type="title"/>
          </p:nvPr>
        </p:nvSpPr>
        <p:spPr/>
        <p:txBody>
          <a:bodyPr>
            <a:normAutofit fontScale="90000"/>
          </a:bodyPr>
          <a:lstStyle/>
          <a:p>
            <a:r>
              <a:rPr lang="en-US" dirty="0"/>
              <a:t>PRACTICAL TIPS FOR PROSECUTORS </a:t>
            </a:r>
            <a:r>
              <a:rPr lang="en-US" dirty="0" err="1"/>
              <a:t>ctd</a:t>
            </a:r>
            <a:r>
              <a:rPr lang="en-US" dirty="0"/>
              <a:t>…</a:t>
            </a:r>
            <a:endParaRPr lang="en-GB" dirty="0"/>
          </a:p>
        </p:txBody>
      </p:sp>
      <p:sp>
        <p:nvSpPr>
          <p:cNvPr id="3" name="Content Placeholder 2">
            <a:extLst>
              <a:ext uri="{FF2B5EF4-FFF2-40B4-BE49-F238E27FC236}">
                <a16:creationId xmlns:a16="http://schemas.microsoft.com/office/drawing/2014/main" id="{E9ABDE77-D105-35BF-E7C0-671703F4B266}"/>
              </a:ext>
            </a:extLst>
          </p:cNvPr>
          <p:cNvSpPr>
            <a:spLocks noGrp="1"/>
          </p:cNvSpPr>
          <p:nvPr>
            <p:ph idx="1"/>
          </p:nvPr>
        </p:nvSpPr>
        <p:spPr/>
        <p:txBody>
          <a:bodyPr>
            <a:normAutofit/>
          </a:bodyPr>
          <a:lstStyle/>
          <a:p>
            <a:pPr>
              <a:buFont typeface="Wingdings" panose="05000000000000000000" pitchFamily="2" charset="2"/>
              <a:buChar char="Ø"/>
            </a:pPr>
            <a:r>
              <a:rPr lang="en-GB" sz="2000" dirty="0">
                <a:effectLst/>
                <a:latin typeface="Bookman Old Style" panose="02050604050505020204" pitchFamily="18" charset="0"/>
                <a:ea typeface="Times New Roman" panose="02020603050405020304" pitchFamily="18" charset="0"/>
                <a:cs typeface="Times New Roman" panose="02020603050405020304" pitchFamily="18" charset="0"/>
              </a:rPr>
              <a:t>In response to this </a:t>
            </a:r>
            <a:r>
              <a:rPr lang="en-GB" sz="2000" dirty="0" err="1">
                <a:effectLst/>
                <a:latin typeface="Bookman Old Style" panose="02050604050505020204" pitchFamily="18" charset="0"/>
                <a:ea typeface="Times New Roman" panose="02020603050405020304" pitchFamily="18" charset="0"/>
                <a:cs typeface="Times New Roman" panose="02020603050405020304" pitchFamily="18" charset="0"/>
              </a:rPr>
              <a:t>critism</a:t>
            </a:r>
            <a:r>
              <a:rPr lang="en-GB" sz="2000" dirty="0">
                <a:effectLst/>
                <a:latin typeface="Bookman Old Style" panose="02050604050505020204" pitchFamily="18" charset="0"/>
                <a:ea typeface="Times New Roman" panose="02020603050405020304" pitchFamily="18" charset="0"/>
                <a:cs typeface="Times New Roman" panose="02020603050405020304" pitchFamily="18" charset="0"/>
              </a:rPr>
              <a:t>, it is recommended a tailored approach be adopted, wherein victims are fully informed about the implications of giving impact statements. </a:t>
            </a:r>
          </a:p>
          <a:p>
            <a:pPr>
              <a:buFont typeface="Wingdings" panose="05000000000000000000" pitchFamily="2" charset="2"/>
              <a:buChar char="Ø"/>
            </a:pPr>
            <a:r>
              <a:rPr lang="en-GB" sz="2000" dirty="0">
                <a:latin typeface="Bookman Old Style" panose="02050604050505020204" pitchFamily="18" charset="0"/>
                <a:ea typeface="Times New Roman" panose="02020603050405020304" pitchFamily="18" charset="0"/>
                <a:cs typeface="Times New Roman" panose="02020603050405020304" pitchFamily="18" charset="0"/>
              </a:rPr>
              <a:t>This includes giving </a:t>
            </a:r>
            <a:r>
              <a:rPr lang="en-GB" sz="2000" dirty="0">
                <a:effectLst/>
                <a:latin typeface="Bookman Old Style" panose="02050604050505020204" pitchFamily="18" charset="0"/>
                <a:ea typeface="Times New Roman" panose="02020603050405020304" pitchFamily="18" charset="0"/>
                <a:cs typeface="Times New Roman" panose="02020603050405020304" pitchFamily="18" charset="0"/>
              </a:rPr>
              <a:t>full information about the ramifications of making an impact statement, after which they are free to decide whether to produce their own statement or have one evaluated by a professional.</a:t>
            </a:r>
          </a:p>
          <a:p>
            <a:pPr>
              <a:buFont typeface="Wingdings" panose="05000000000000000000" pitchFamily="2" charset="2"/>
              <a:buChar char="Ø"/>
            </a:pPr>
            <a:r>
              <a:rPr lang="en-GB" sz="2000" dirty="0">
                <a:latin typeface="Bookman Old Style" panose="02050604050505020204" pitchFamily="18" charset="0"/>
                <a:ea typeface="Calibri" panose="020F0502020204030204" pitchFamily="34" charset="0"/>
                <a:cs typeface="Times New Roman" panose="02020603050405020304" pitchFamily="18" charset="0"/>
              </a:rPr>
              <a:t>This approach necessitates prior preparation and support for victims. </a:t>
            </a:r>
            <a:endParaRPr lang="en-GB" sz="2000" dirty="0"/>
          </a:p>
        </p:txBody>
      </p:sp>
    </p:spTree>
    <p:extLst>
      <p:ext uri="{BB962C8B-B14F-4D97-AF65-F5344CB8AC3E}">
        <p14:creationId xmlns:p14="http://schemas.microsoft.com/office/powerpoint/2010/main" val="374597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9C33-BC09-9DF5-9E8B-C4A672734F8B}"/>
              </a:ext>
            </a:extLst>
          </p:cNvPr>
          <p:cNvSpPr>
            <a:spLocks noGrp="1"/>
          </p:cNvSpPr>
          <p:nvPr>
            <p:ph type="title"/>
          </p:nvPr>
        </p:nvSpPr>
        <p:spPr/>
        <p:txBody>
          <a:bodyPr>
            <a:normAutofit fontScale="90000"/>
          </a:bodyPr>
          <a:lstStyle/>
          <a:p>
            <a:r>
              <a:rPr lang="en-US" b="1" dirty="0"/>
              <a:t>PRACTICAL TIPS FOR PROSECUTORS </a:t>
            </a:r>
            <a:r>
              <a:rPr lang="en-US" b="1" dirty="0" err="1"/>
              <a:t>ctd</a:t>
            </a:r>
            <a:r>
              <a:rPr lang="en-US" b="1" dirty="0"/>
              <a:t>…</a:t>
            </a:r>
            <a:endParaRPr lang="en-GB" dirty="0"/>
          </a:p>
        </p:txBody>
      </p:sp>
      <p:sp>
        <p:nvSpPr>
          <p:cNvPr id="3" name="Content Placeholder 2">
            <a:extLst>
              <a:ext uri="{FF2B5EF4-FFF2-40B4-BE49-F238E27FC236}">
                <a16:creationId xmlns:a16="http://schemas.microsoft.com/office/drawing/2014/main" id="{2B830607-3102-AEB4-AE0B-F0CBFF2C43D8}"/>
              </a:ext>
            </a:extLst>
          </p:cNvPr>
          <p:cNvSpPr>
            <a:spLocks noGrp="1"/>
          </p:cNvSpPr>
          <p:nvPr>
            <p:ph idx="1"/>
          </p:nvPr>
        </p:nvSpPr>
        <p:spPr/>
        <p:txBody>
          <a:bodyPr/>
          <a:lstStyle/>
          <a:p>
            <a:pPr>
              <a:buFont typeface="Wingdings" panose="05000000000000000000" pitchFamily="2" charset="2"/>
              <a:buChar char="q"/>
            </a:pPr>
            <a:r>
              <a:rPr lang="en-US" dirty="0"/>
              <a:t>Subordinate Courts </a:t>
            </a:r>
          </a:p>
          <a:p>
            <a:pPr>
              <a:buFont typeface="Wingdings" panose="05000000000000000000" pitchFamily="2" charset="2"/>
              <a:buChar char="Ø"/>
            </a:pPr>
            <a:r>
              <a:rPr lang="en-US" dirty="0"/>
              <a:t>As highlighted earlier, Section 302 does not apply to Subordinate Courts</a:t>
            </a:r>
          </a:p>
          <a:p>
            <a:pPr>
              <a:buFont typeface="Wingdings" panose="05000000000000000000" pitchFamily="2" charset="2"/>
              <a:buChar char="Ø"/>
            </a:pPr>
            <a:r>
              <a:rPr lang="en-US" dirty="0"/>
              <a:t>Suggestion:</a:t>
            </a:r>
          </a:p>
          <a:p>
            <a:pPr>
              <a:buFont typeface="Wingdings" panose="05000000000000000000" pitchFamily="2" charset="2"/>
              <a:buChar char="Ø"/>
            </a:pPr>
            <a:r>
              <a:rPr lang="en-US" dirty="0"/>
              <a:t>Ensure that expert witnesses are called, so that evidence is lead on certain impacts, doctors</a:t>
            </a:r>
            <a:endParaRPr lang="en-GB" dirty="0"/>
          </a:p>
        </p:txBody>
      </p:sp>
    </p:spTree>
    <p:extLst>
      <p:ext uri="{BB962C8B-B14F-4D97-AF65-F5344CB8AC3E}">
        <p14:creationId xmlns:p14="http://schemas.microsoft.com/office/powerpoint/2010/main" val="329012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2F11-DD88-5C9D-1F0E-618D83755B9E}"/>
              </a:ext>
            </a:extLst>
          </p:cNvPr>
          <p:cNvSpPr>
            <a:spLocks noGrp="1"/>
          </p:cNvSpPr>
          <p:nvPr>
            <p:ph type="title"/>
          </p:nvPr>
        </p:nvSpPr>
        <p:spPr/>
        <p:txBody>
          <a:bodyPr/>
          <a:lstStyle/>
          <a:p>
            <a:r>
              <a:rPr lang="en-US" b="1" dirty="0"/>
              <a:t>INTRODUCTION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162ED341-0460-9AD8-E8A9-3B7DCBC9CDC6}"/>
              </a:ext>
            </a:extLst>
          </p:cNvPr>
          <p:cNvSpPr>
            <a:spLocks noGrp="1"/>
          </p:cNvSpPr>
          <p:nvPr>
            <p:ph idx="1"/>
          </p:nvPr>
        </p:nvSpPr>
        <p:spPr/>
        <p:txBody>
          <a:bodyPr>
            <a:normAutofit lnSpcReduction="10000"/>
          </a:bodyPr>
          <a:lstStyle/>
          <a:p>
            <a:pPr algn="just">
              <a:lnSpc>
                <a:spcPct val="110000"/>
              </a:lnSpc>
              <a:spcAft>
                <a:spcPts val="800"/>
              </a:spcAft>
              <a:buFont typeface="Wingdings" panose="05000000000000000000" pitchFamily="2" charset="2"/>
              <a:buChar char="q"/>
            </a:pPr>
            <a:r>
              <a:rPr lang="en-GB" b="1" dirty="0">
                <a:effectLst/>
                <a:latin typeface="Bookman Old Style" panose="02050604050505020204" pitchFamily="18" charset="0"/>
                <a:ea typeface="Calibri" panose="020F0502020204030204" pitchFamily="34" charset="0"/>
                <a:cs typeface="Arial" panose="020B0604020202020204" pitchFamily="34" charset="0"/>
              </a:rPr>
              <a:t>Definition</a:t>
            </a:r>
          </a:p>
          <a:p>
            <a:pPr algn="just">
              <a:lnSpc>
                <a:spcPct val="110000"/>
              </a:lnSpc>
              <a:spcAft>
                <a:spcPts val="800"/>
              </a:spcAft>
              <a:buFont typeface="Wingdings" panose="05000000000000000000" pitchFamily="2" charset="2"/>
              <a:buChar char="q"/>
            </a:pPr>
            <a:r>
              <a:rPr lang="en-GB" dirty="0">
                <a:effectLst/>
                <a:latin typeface="Bookman Old Style" panose="02050604050505020204" pitchFamily="18" charset="0"/>
                <a:ea typeface="Calibri" panose="020F0502020204030204" pitchFamily="34" charset="0"/>
                <a:cs typeface="Arial" panose="020B0604020202020204" pitchFamily="34" charset="0"/>
              </a:rPr>
              <a:t>A VIS is therefore a statement whether oral or written, by the victim or someone authorised to do so on behalf of the victim reflecting physical, psychological, social or financial   impact of the offence on the victim.</a:t>
            </a:r>
            <a:endParaRPr lang="en-GB"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b="1" dirty="0">
                <a:effectLst/>
                <a:latin typeface="Bookman Old Style" panose="02050604050505020204" pitchFamily="18" charset="0"/>
                <a:ea typeface="Calibri" panose="020F0502020204030204" pitchFamily="34" charset="0"/>
                <a:cs typeface="Arial" panose="020B0604020202020204" pitchFamily="34" charset="0"/>
              </a:rPr>
              <a:t>Erez “Victim-impact Statements” in </a:t>
            </a:r>
            <a:r>
              <a:rPr lang="en-GB" b="1" dirty="0" err="1">
                <a:effectLst/>
                <a:latin typeface="Bookman Old Style" panose="02050604050505020204" pitchFamily="18" charset="0"/>
                <a:ea typeface="Calibri" panose="020F0502020204030204" pitchFamily="34" charset="0"/>
                <a:cs typeface="Arial" panose="020B0604020202020204" pitchFamily="34" charset="0"/>
              </a:rPr>
              <a:t>Grabowsky</a:t>
            </a:r>
            <a:r>
              <a:rPr lang="en-GB" b="1" dirty="0">
                <a:effectLst/>
                <a:latin typeface="Bookman Old Style" panose="02050604050505020204" pitchFamily="18" charset="0"/>
                <a:ea typeface="Calibri" panose="020F0502020204030204" pitchFamily="34" charset="0"/>
                <a:cs typeface="Arial" panose="020B0604020202020204" pitchFamily="34" charset="0"/>
              </a:rPr>
              <a:t> (ed) Trends and Issues in Crime and Criminal Justice (1991) </a:t>
            </a:r>
            <a:endParaRPr lang="en-GB" b="1"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240489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03F1-7D07-B01D-C439-978BC9EAA7A6}"/>
              </a:ext>
            </a:extLst>
          </p:cNvPr>
          <p:cNvSpPr>
            <a:spLocks noGrp="1"/>
          </p:cNvSpPr>
          <p:nvPr>
            <p:ph type="title"/>
          </p:nvPr>
        </p:nvSpPr>
        <p:spPr/>
        <p:txBody>
          <a:bodyPr/>
          <a:lstStyle/>
          <a:p>
            <a:r>
              <a:rPr lang="en-US" b="1" dirty="0"/>
              <a:t>CONCLUSION</a:t>
            </a:r>
            <a:endParaRPr lang="en-GB" b="1" dirty="0"/>
          </a:p>
        </p:txBody>
      </p:sp>
      <p:sp>
        <p:nvSpPr>
          <p:cNvPr id="3" name="Content Placeholder 2">
            <a:extLst>
              <a:ext uri="{FF2B5EF4-FFF2-40B4-BE49-F238E27FC236}">
                <a16:creationId xmlns:a16="http://schemas.microsoft.com/office/drawing/2014/main" id="{E2E46F1B-A494-3DBE-81B6-1BB4EA40352F}"/>
              </a:ext>
            </a:extLst>
          </p:cNvPr>
          <p:cNvSpPr>
            <a:spLocks noGrp="1"/>
          </p:cNvSpPr>
          <p:nvPr>
            <p:ph idx="1"/>
          </p:nvPr>
        </p:nvSpPr>
        <p:spPr/>
        <p:txBody>
          <a:bodyPr>
            <a:normAutofit lnSpcReduction="10000"/>
          </a:bodyPr>
          <a:lstStyle/>
          <a:p>
            <a:pPr algn="just">
              <a:buFont typeface="Wingdings" panose="05000000000000000000" pitchFamily="2" charset="2"/>
              <a:buChar char="q"/>
            </a:pPr>
            <a:r>
              <a:rPr lang="en-GB" sz="2200" dirty="0">
                <a:latin typeface="Bookman Old Style" panose="02050604050505020204" pitchFamily="18" charset="0"/>
                <a:ea typeface="Calibri" panose="020F0502020204030204" pitchFamily="34" charset="0"/>
                <a:cs typeface="Arial" panose="020B0604020202020204" pitchFamily="34" charset="0"/>
              </a:rPr>
              <a:t>T</a:t>
            </a:r>
            <a:r>
              <a:rPr lang="en-GB" sz="2200" dirty="0">
                <a:effectLst/>
                <a:latin typeface="Bookman Old Style" panose="02050604050505020204" pitchFamily="18" charset="0"/>
                <a:ea typeface="Calibri" panose="020F0502020204030204" pitchFamily="34" charset="0"/>
                <a:cs typeface="Arial" panose="020B0604020202020204" pitchFamily="34" charset="0"/>
              </a:rPr>
              <a:t>he VIS model has undoubtedly had a positive impact in sentencing in other jurisdictions and is worth emulating. </a:t>
            </a:r>
            <a:endParaRPr lang="en-US" dirty="0">
              <a:solidFill>
                <a:srgbClr val="111111"/>
              </a:solidFill>
              <a:highlight>
                <a:srgbClr val="FFFFFF"/>
              </a:highlight>
              <a:latin typeface="Bookman Old Style" panose="02050604050505020204" pitchFamily="18" charset="0"/>
            </a:endParaRPr>
          </a:p>
          <a:p>
            <a:pPr algn="just">
              <a:buFont typeface="Wingdings" panose="05000000000000000000" pitchFamily="2" charset="2"/>
              <a:buChar char="q"/>
            </a:pPr>
            <a:r>
              <a:rPr lang="en-US" dirty="0">
                <a:solidFill>
                  <a:srgbClr val="111111"/>
                </a:solidFill>
                <a:highlight>
                  <a:srgbClr val="FFFFFF"/>
                </a:highlight>
                <a:latin typeface="Bookman Old Style" panose="02050604050505020204" pitchFamily="18" charset="0"/>
              </a:rPr>
              <a:t>The use of VIS </a:t>
            </a:r>
            <a:r>
              <a:rPr lang="en-US" b="0" i="0" dirty="0">
                <a:solidFill>
                  <a:srgbClr val="111111"/>
                </a:solidFill>
                <a:effectLst/>
                <a:highlight>
                  <a:srgbClr val="FFFFFF"/>
                </a:highlight>
                <a:latin typeface="Bookman Old Style" panose="02050604050505020204" pitchFamily="18" charset="0"/>
              </a:rPr>
              <a:t>as a form of evidence that fits within the broad scope of Section 302, not only promotes justice but also ensures that the voices of victims are heard and considered in court.</a:t>
            </a:r>
          </a:p>
          <a:p>
            <a:pPr marL="0" indent="0" algn="just">
              <a:buNone/>
            </a:pPr>
            <a:endParaRPr lang="en-US" dirty="0">
              <a:solidFill>
                <a:srgbClr val="111111"/>
              </a:solidFill>
              <a:highlight>
                <a:srgbClr val="FFFFFF"/>
              </a:highlight>
              <a:latin typeface="Bookman Old Style" panose="02050604050505020204" pitchFamily="18" charset="0"/>
            </a:endParaRPr>
          </a:p>
          <a:p>
            <a:pPr marL="0" indent="0" algn="ctr">
              <a:buNone/>
            </a:pPr>
            <a:r>
              <a:rPr lang="en-US" b="1">
                <a:solidFill>
                  <a:srgbClr val="111111"/>
                </a:solidFill>
                <a:highlight>
                  <a:srgbClr val="FFFFFF"/>
                </a:highlight>
                <a:latin typeface="Bookman Old Style" panose="02050604050505020204" pitchFamily="18" charset="0"/>
              </a:rPr>
              <a:t>COMMENTS?</a:t>
            </a:r>
            <a:endParaRPr lang="en-GB" b="1" dirty="0">
              <a:latin typeface="Bookman Old Style" panose="02050604050505020204" pitchFamily="18" charset="0"/>
            </a:endParaRPr>
          </a:p>
        </p:txBody>
      </p:sp>
    </p:spTree>
    <p:extLst>
      <p:ext uri="{BB962C8B-B14F-4D97-AF65-F5344CB8AC3E}">
        <p14:creationId xmlns:p14="http://schemas.microsoft.com/office/powerpoint/2010/main" val="130163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EE33-B4D1-B792-FFAE-D5E7015D600D}"/>
              </a:ext>
            </a:extLst>
          </p:cNvPr>
          <p:cNvSpPr>
            <a:spLocks noGrp="1"/>
          </p:cNvSpPr>
          <p:nvPr>
            <p:ph type="title"/>
          </p:nvPr>
        </p:nvSpPr>
        <p:spPr/>
        <p:txBody>
          <a:bodyPr/>
          <a:lstStyle/>
          <a:p>
            <a:r>
              <a:rPr lang="en-US" b="1" dirty="0"/>
              <a:t>RATIONALE OF VIS</a:t>
            </a:r>
            <a:endParaRPr lang="en-GB" b="1" dirty="0"/>
          </a:p>
        </p:txBody>
      </p:sp>
      <p:sp>
        <p:nvSpPr>
          <p:cNvPr id="3" name="Content Placeholder 2">
            <a:extLst>
              <a:ext uri="{FF2B5EF4-FFF2-40B4-BE49-F238E27FC236}">
                <a16:creationId xmlns:a16="http://schemas.microsoft.com/office/drawing/2014/main" id="{017A7EEB-F834-517B-5A7E-0529592950FB}"/>
              </a:ext>
            </a:extLst>
          </p:cNvPr>
          <p:cNvSpPr>
            <a:spLocks noGrp="1"/>
          </p:cNvSpPr>
          <p:nvPr>
            <p:ph idx="1"/>
          </p:nvPr>
        </p:nvSpPr>
        <p:spPr/>
        <p:txBody>
          <a:bodyPr>
            <a:normAutofit/>
          </a:bodyPr>
          <a:lstStyle/>
          <a:p>
            <a:pPr algn="just">
              <a:spcAft>
                <a:spcPts val="800"/>
              </a:spcAft>
              <a:buFont typeface="Wingdings" panose="05000000000000000000" pitchFamily="2" charset="2"/>
              <a:buChar char="q"/>
            </a:pPr>
            <a:r>
              <a:rPr lang="en-GB" dirty="0">
                <a:latin typeface="Bookman Old Style" panose="02050604050505020204" pitchFamily="18" charset="0"/>
                <a:ea typeface="Calibri" panose="020F0502020204030204" pitchFamily="34" charset="0"/>
                <a:cs typeface="Arial" panose="020B0604020202020204" pitchFamily="34" charset="0"/>
              </a:rPr>
              <a:t>VIS, rooted in restorative justice</a:t>
            </a:r>
            <a:r>
              <a:rPr lang="en-GB" dirty="0">
                <a:effectLst/>
                <a:latin typeface="Bookman Old Style" panose="02050604050505020204" pitchFamily="18" charset="0"/>
                <a:ea typeface="Calibri" panose="020F0502020204030204" pitchFamily="34" charset="0"/>
                <a:cs typeface="Arial" panose="020B0604020202020204" pitchFamily="34" charset="0"/>
              </a:rPr>
              <a:t>, aim to empower victims to become involved in the criminal justice process by involving them in the sentencing phase. This approach promotes a participatory criminal justice system, enabling victims to share their experiences and impact statements. By doing so, VIS help the court arrive at a more informed and appropriate sentence </a:t>
            </a:r>
            <a:r>
              <a:rPr lang="en-GB" dirty="0">
                <a:latin typeface="Bookman Old Style" panose="02050604050505020204" pitchFamily="18" charset="0"/>
                <a:ea typeface="Calibri" panose="020F0502020204030204" pitchFamily="34" charset="0"/>
                <a:cs typeface="Arial" panose="020B0604020202020204" pitchFamily="34" charset="0"/>
              </a:rPr>
              <a:t>taking into account the victim’s needs and concerns.</a:t>
            </a:r>
            <a:r>
              <a:rPr lang="en-GB" b="0" dirty="0">
                <a:effectLst/>
                <a:latin typeface="Bookman Old Style" panose="02050604050505020204" pitchFamily="18" charset="0"/>
                <a:ea typeface="Calibri" panose="020F0502020204030204" pitchFamily="34" charset="0"/>
                <a:cs typeface="Arial" panose="020B0604020202020204" pitchFamily="34" charset="0"/>
              </a:rPr>
              <a:t> </a:t>
            </a:r>
            <a:endParaRPr lang="en-GB" dirty="0"/>
          </a:p>
        </p:txBody>
      </p:sp>
    </p:spTree>
    <p:extLst>
      <p:ext uri="{BB962C8B-B14F-4D97-AF65-F5344CB8AC3E}">
        <p14:creationId xmlns:p14="http://schemas.microsoft.com/office/powerpoint/2010/main" val="225220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E313-B5C0-C4B4-AC7B-FB365BE0A87C}"/>
              </a:ext>
            </a:extLst>
          </p:cNvPr>
          <p:cNvSpPr>
            <a:spLocks noGrp="1"/>
          </p:cNvSpPr>
          <p:nvPr>
            <p:ph type="title"/>
          </p:nvPr>
        </p:nvSpPr>
        <p:spPr/>
        <p:txBody>
          <a:bodyPr/>
          <a:lstStyle/>
          <a:p>
            <a:r>
              <a:rPr lang="en-US" b="1" dirty="0"/>
              <a:t>RATIONALE OF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F4DA5F89-1D8F-56C2-3B26-6D76D3F914E0}"/>
              </a:ext>
            </a:extLst>
          </p:cNvPr>
          <p:cNvSpPr>
            <a:spLocks noGrp="1"/>
          </p:cNvSpPr>
          <p:nvPr>
            <p:ph idx="1"/>
          </p:nvPr>
        </p:nvSpPr>
        <p:spPr/>
        <p:txBody>
          <a:bodyPr>
            <a:normAutofit/>
          </a:bodyPr>
          <a:lstStyle/>
          <a:p>
            <a:pPr algn="just">
              <a:buFont typeface="Wingdings" panose="05000000000000000000" pitchFamily="2" charset="2"/>
              <a:buChar char="Ø"/>
            </a:pPr>
            <a:r>
              <a:rPr lang="en-US" dirty="0">
                <a:latin typeface="Bookman Old Style" panose="02050604050505020204" pitchFamily="18" charset="0"/>
              </a:rPr>
              <a:t>While VIS serve as a powerful tool to convey the impact of the crime on victims, they also send a message to the perpetrator about the impact of their actions.</a:t>
            </a:r>
          </a:p>
        </p:txBody>
      </p:sp>
    </p:spTree>
    <p:extLst>
      <p:ext uri="{BB962C8B-B14F-4D97-AF65-F5344CB8AC3E}">
        <p14:creationId xmlns:p14="http://schemas.microsoft.com/office/powerpoint/2010/main" val="155967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0905-AB01-F7F2-3B4B-E5CF1BDE2A38}"/>
              </a:ext>
            </a:extLst>
          </p:cNvPr>
          <p:cNvSpPr>
            <a:spLocks noGrp="1"/>
          </p:cNvSpPr>
          <p:nvPr>
            <p:ph type="title"/>
          </p:nvPr>
        </p:nvSpPr>
        <p:spPr/>
        <p:txBody>
          <a:bodyPr/>
          <a:lstStyle/>
          <a:p>
            <a:r>
              <a:rPr lang="en-US" b="1" dirty="0"/>
              <a:t>RATIONALE OF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3775FF50-B4E4-9CF7-3F7A-0AACFE61AAE2}"/>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n-US" dirty="0">
                <a:latin typeface="Bookman Old Style" panose="02050604050505020204" pitchFamily="18" charset="0"/>
              </a:rPr>
              <a:t>Ultimately, the purpose of  VIS is to provide the judge with a comprehensive understanding of the case, including:</a:t>
            </a:r>
          </a:p>
          <a:p>
            <a:pPr algn="just">
              <a:buFont typeface="Wingdings" panose="05000000000000000000" pitchFamily="2" charset="2"/>
              <a:buChar char="ü"/>
            </a:pPr>
            <a:r>
              <a:rPr lang="en-US" dirty="0">
                <a:latin typeface="Bookman Old Style" panose="02050604050505020204" pitchFamily="18" charset="0"/>
              </a:rPr>
              <a:t>The dimensions of the crime.</a:t>
            </a:r>
          </a:p>
          <a:p>
            <a:pPr algn="just">
              <a:buFont typeface="Wingdings" panose="05000000000000000000" pitchFamily="2" charset="2"/>
              <a:buChar char="ü"/>
            </a:pPr>
            <a:r>
              <a:rPr lang="en-US" dirty="0">
                <a:latin typeface="Bookman Old Style" panose="02050604050505020204" pitchFamily="18" charset="0"/>
              </a:rPr>
              <a:t>The repercussions of the crime.</a:t>
            </a:r>
          </a:p>
          <a:p>
            <a:pPr algn="just">
              <a:buFont typeface="Wingdings" panose="05000000000000000000" pitchFamily="2" charset="2"/>
              <a:buChar char="ü"/>
            </a:pPr>
            <a:r>
              <a:rPr lang="en-US" dirty="0">
                <a:latin typeface="Bookman Old Style" panose="02050604050505020204" pitchFamily="18" charset="0"/>
              </a:rPr>
              <a:t>The repercussions of the potential sentence. </a:t>
            </a:r>
          </a:p>
          <a:p>
            <a:pPr algn="just">
              <a:buFont typeface="Wingdings" panose="05000000000000000000" pitchFamily="2" charset="2"/>
              <a:buChar char="Ø"/>
            </a:pPr>
            <a:r>
              <a:rPr lang="en-US" dirty="0">
                <a:latin typeface="Bookman Old Style" panose="02050604050505020204" pitchFamily="18" charset="0"/>
              </a:rPr>
              <a:t>Armed with this information, the judge can met out an appropriate sentence, that serves the interests of justice.</a:t>
            </a:r>
            <a:endParaRPr lang="en-GB" dirty="0">
              <a:latin typeface="Bookman Old Style" panose="02050604050505020204" pitchFamily="18" charset="0"/>
            </a:endParaRPr>
          </a:p>
          <a:p>
            <a:endParaRPr lang="en-GB" dirty="0"/>
          </a:p>
        </p:txBody>
      </p:sp>
    </p:spTree>
    <p:extLst>
      <p:ext uri="{BB962C8B-B14F-4D97-AF65-F5344CB8AC3E}">
        <p14:creationId xmlns:p14="http://schemas.microsoft.com/office/powerpoint/2010/main" val="176939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527B-7C56-A6ED-AB74-120E1A921092}"/>
              </a:ext>
            </a:extLst>
          </p:cNvPr>
          <p:cNvSpPr>
            <a:spLocks noGrp="1"/>
          </p:cNvSpPr>
          <p:nvPr>
            <p:ph type="title"/>
          </p:nvPr>
        </p:nvSpPr>
        <p:spPr/>
        <p:txBody>
          <a:bodyPr/>
          <a:lstStyle/>
          <a:p>
            <a:r>
              <a:rPr lang="en-US" b="1" dirty="0"/>
              <a:t>RATIONALE OF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337B5BDC-4893-041A-4D8C-0C7B7207E5DE}"/>
              </a:ext>
            </a:extLst>
          </p:cNvPr>
          <p:cNvSpPr>
            <a:spLocks noGrp="1"/>
          </p:cNvSpPr>
          <p:nvPr>
            <p:ph idx="1"/>
          </p:nvPr>
        </p:nvSpPr>
        <p:spPr/>
        <p:txBody>
          <a:bodyPr>
            <a:normAutofit fontScale="92500"/>
          </a:bodyPr>
          <a:lstStyle/>
          <a:p>
            <a:pPr>
              <a:buFont typeface="Wingdings" panose="05000000000000000000" pitchFamily="2" charset="2"/>
              <a:buChar char="Ø"/>
            </a:pPr>
            <a:r>
              <a:rPr lang="en-US" dirty="0">
                <a:latin typeface="Bookman Old Style" panose="02050604050505020204" pitchFamily="18" charset="0"/>
              </a:rPr>
              <a:t>Food for thought-</a:t>
            </a:r>
          </a:p>
          <a:p>
            <a:pPr marL="0" indent="0">
              <a:buNone/>
            </a:pPr>
            <a:r>
              <a:rPr lang="en-US" dirty="0">
                <a:latin typeface="Bookman Old Style" panose="02050604050505020204" pitchFamily="18" charset="0"/>
              </a:rPr>
              <a:t>	</a:t>
            </a:r>
            <a:r>
              <a:rPr lang="en-US" i="1" dirty="0">
                <a:latin typeface="Bookman Old Style" panose="02050604050505020204" pitchFamily="18" charset="0"/>
              </a:rPr>
              <a:t>If an accused person has the right to address the Court and 	plead for mercy during 	sentencing ,without compromising the 	objectivity of the criminal justice system, then why 	should the 	inclusion of a victim’s voice raise questions about objectivity? </a:t>
            </a:r>
          </a:p>
          <a:p>
            <a:pPr marL="0" indent="0">
              <a:buNone/>
            </a:pPr>
            <a:r>
              <a:rPr lang="en-US" i="1" dirty="0">
                <a:latin typeface="Bookman Old Style" panose="02050604050505020204" pitchFamily="18" charset="0"/>
              </a:rPr>
              <a:t>	“A victim’ s voice was simply part of the process, just the way the 	defendant’s voice is part of the process.” </a:t>
            </a:r>
            <a:r>
              <a:rPr lang="en-US" b="1" i="1" dirty="0">
                <a:latin typeface="Bookman Old Style" panose="02050604050505020204" pitchFamily="18" charset="0"/>
              </a:rPr>
              <a:t>Payne v Tennessee 	(1991)</a:t>
            </a:r>
            <a:endParaRPr lang="en-GB" b="1" dirty="0">
              <a:latin typeface="Bookman Old Style" panose="02050604050505020204" pitchFamily="18" charset="0"/>
            </a:endParaRPr>
          </a:p>
        </p:txBody>
      </p:sp>
    </p:spTree>
    <p:extLst>
      <p:ext uri="{BB962C8B-B14F-4D97-AF65-F5344CB8AC3E}">
        <p14:creationId xmlns:p14="http://schemas.microsoft.com/office/powerpoint/2010/main" val="215359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C20D-D905-9D01-4936-DFC034C674C5}"/>
              </a:ext>
            </a:extLst>
          </p:cNvPr>
          <p:cNvSpPr>
            <a:spLocks noGrp="1"/>
          </p:cNvSpPr>
          <p:nvPr>
            <p:ph type="title"/>
          </p:nvPr>
        </p:nvSpPr>
        <p:spPr/>
        <p:txBody>
          <a:bodyPr/>
          <a:lstStyle/>
          <a:p>
            <a:r>
              <a:rPr lang="en-US" b="1" dirty="0"/>
              <a:t>RATIONALE OF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ACA24DBE-C546-04B4-E42A-A8E86DFBE9D4}"/>
              </a:ext>
            </a:extLst>
          </p:cNvPr>
          <p:cNvSpPr>
            <a:spLocks noGrp="1"/>
          </p:cNvSpPr>
          <p:nvPr>
            <p:ph idx="1"/>
          </p:nvPr>
        </p:nvSpPr>
        <p:spPr/>
        <p:txBody>
          <a:bodyPr/>
          <a:lstStyle/>
          <a:p>
            <a:pPr algn="just">
              <a:buFont typeface="Wingdings" panose="05000000000000000000" pitchFamily="2" charset="2"/>
              <a:buChar char="Ø"/>
            </a:pPr>
            <a:r>
              <a:rPr lang="en-US" dirty="0">
                <a:latin typeface="Bookman Old Style" panose="02050604050505020204" pitchFamily="18" charset="0"/>
              </a:rPr>
              <a:t>This suggests that the victim’s perspective is an integral aspect of the sentencing process, just like the accused’s, and should not be viewed as a threat to the objectivity of the criminal justice system.</a:t>
            </a:r>
            <a:endParaRPr lang="en-GB" dirty="0">
              <a:latin typeface="Bookman Old Style" panose="02050604050505020204" pitchFamily="18" charset="0"/>
            </a:endParaRPr>
          </a:p>
        </p:txBody>
      </p:sp>
    </p:spTree>
    <p:extLst>
      <p:ext uri="{BB962C8B-B14F-4D97-AF65-F5344CB8AC3E}">
        <p14:creationId xmlns:p14="http://schemas.microsoft.com/office/powerpoint/2010/main" val="333192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D06A-1552-9920-35FB-09E137C7164B}"/>
              </a:ext>
            </a:extLst>
          </p:cNvPr>
          <p:cNvSpPr>
            <a:spLocks noGrp="1"/>
          </p:cNvSpPr>
          <p:nvPr>
            <p:ph type="title"/>
          </p:nvPr>
        </p:nvSpPr>
        <p:spPr/>
        <p:txBody>
          <a:bodyPr/>
          <a:lstStyle/>
          <a:p>
            <a:r>
              <a:rPr lang="en-US" b="1" dirty="0"/>
              <a:t>RATIONALE OF VIS </a:t>
            </a:r>
            <a:r>
              <a:rPr lang="en-US" b="1" dirty="0" err="1"/>
              <a:t>ctd</a:t>
            </a:r>
            <a:r>
              <a:rPr lang="en-US" b="1" dirty="0"/>
              <a:t>…</a:t>
            </a:r>
            <a:endParaRPr lang="en-GB" b="1" dirty="0"/>
          </a:p>
        </p:txBody>
      </p:sp>
      <p:sp>
        <p:nvSpPr>
          <p:cNvPr id="3" name="Content Placeholder 2">
            <a:extLst>
              <a:ext uri="{FF2B5EF4-FFF2-40B4-BE49-F238E27FC236}">
                <a16:creationId xmlns:a16="http://schemas.microsoft.com/office/drawing/2014/main" id="{35F870AC-3C35-4941-77C7-D606850046B6}"/>
              </a:ext>
            </a:extLst>
          </p:cNvPr>
          <p:cNvSpPr>
            <a:spLocks noGrp="1"/>
          </p:cNvSpPr>
          <p:nvPr>
            <p:ph idx="1"/>
          </p:nvPr>
        </p:nvSpPr>
        <p:spPr/>
        <p:txBody>
          <a:bodyPr>
            <a:normAutofit lnSpcReduction="10000"/>
          </a:bodyPr>
          <a:lstStyle/>
          <a:p>
            <a:pPr marL="0" indent="0" algn="just">
              <a:buNone/>
            </a:pPr>
            <a:r>
              <a:rPr lang="en-GB" b="1" dirty="0">
                <a:latin typeface="Bookman Old Style" panose="02050604050505020204" pitchFamily="18" charset="0"/>
                <a:ea typeface="Calibri" panose="020F0502020204030204" pitchFamily="34" charset="0"/>
                <a:cs typeface="Arial" panose="020B0604020202020204" pitchFamily="34" charset="0"/>
              </a:rPr>
              <a:t>An international perspective : </a:t>
            </a:r>
          </a:p>
          <a:p>
            <a:pPr algn="just">
              <a:buFont typeface="Wingdings" panose="05000000000000000000" pitchFamily="2" charset="2"/>
              <a:buChar char="q"/>
            </a:pPr>
            <a:r>
              <a:rPr lang="en-GB" dirty="0">
                <a:latin typeface="Bookman Old Style" panose="02050604050505020204" pitchFamily="18" charset="0"/>
                <a:ea typeface="Calibri" panose="020F0502020204030204" pitchFamily="34" charset="0"/>
                <a:cs typeface="Arial" panose="020B0604020202020204" pitchFamily="34" charset="0"/>
              </a:rPr>
              <a:t>Numerous</a:t>
            </a:r>
            <a:r>
              <a:rPr lang="en-GB" dirty="0">
                <a:effectLst/>
                <a:latin typeface="Bookman Old Style" panose="02050604050505020204" pitchFamily="18" charset="0"/>
                <a:ea typeface="Calibri" panose="020F0502020204030204" pitchFamily="34" charset="0"/>
                <a:cs typeface="Arial" panose="020B0604020202020204" pitchFamily="34" charset="0"/>
              </a:rPr>
              <a:t> jurisdictions have acknowledged the benefits of introducing VIS before sentencing.</a:t>
            </a:r>
          </a:p>
          <a:p>
            <a:pPr marL="0" indent="0" algn="just">
              <a:buNone/>
            </a:pPr>
            <a:r>
              <a:rPr lang="en-GB" b="1" dirty="0">
                <a:latin typeface="Bookman Old Style" panose="02050604050505020204" pitchFamily="18" charset="0"/>
                <a:ea typeface="Calibri" panose="020F0502020204030204" pitchFamily="34" charset="0"/>
                <a:cs typeface="Arial" panose="020B0604020202020204" pitchFamily="34" charset="0"/>
              </a:rPr>
              <a:t>VIS in South Africa</a:t>
            </a:r>
            <a:endParaRPr lang="en-GB" dirty="0">
              <a:effectLst/>
              <a:latin typeface="Bookman Old Style" panose="02050604050505020204" pitchFamily="18" charset="0"/>
              <a:ea typeface="Calibri" panose="020F0502020204030204" pitchFamily="34" charset="0"/>
              <a:cs typeface="Arial" panose="020B0604020202020204" pitchFamily="34" charset="0"/>
            </a:endParaRPr>
          </a:p>
          <a:p>
            <a:pPr algn="just">
              <a:buFont typeface="Wingdings" panose="05000000000000000000" pitchFamily="2" charset="2"/>
              <a:buChar char="q"/>
            </a:pPr>
            <a:r>
              <a:rPr lang="en-GB" dirty="0">
                <a:effectLst/>
                <a:latin typeface="Bookman Old Style" panose="02050604050505020204" pitchFamily="18" charset="0"/>
                <a:ea typeface="Calibri" panose="020F0502020204030204" pitchFamily="34" charset="0"/>
                <a:cs typeface="Arial" panose="020B0604020202020204" pitchFamily="34" charset="0"/>
              </a:rPr>
              <a:t>A notable example </a:t>
            </a:r>
            <a:r>
              <a:rPr lang="en-GB" dirty="0">
                <a:latin typeface="Bookman Old Style" panose="02050604050505020204" pitchFamily="18" charset="0"/>
                <a:ea typeface="Calibri" panose="020F0502020204030204" pitchFamily="34" charset="0"/>
                <a:cs typeface="Arial" panose="020B0604020202020204" pitchFamily="34" charset="0"/>
              </a:rPr>
              <a:t>is </a:t>
            </a:r>
            <a:r>
              <a:rPr lang="en-GB" dirty="0">
                <a:effectLst/>
                <a:latin typeface="Bookman Old Style" panose="02050604050505020204" pitchFamily="18" charset="0"/>
                <a:ea typeface="Calibri" panose="020F0502020204030204" pitchFamily="34" charset="0"/>
                <a:cs typeface="Arial" panose="020B0604020202020204" pitchFamily="34" charset="0"/>
              </a:rPr>
              <a:t>South Africa’s justice system, which has made significant strides in incorporating VIS to promote criminal justice, enhance public perceptions of the justice system, and increase victim satisfaction.</a:t>
            </a:r>
            <a:endParaRPr lang="en-GB" dirty="0">
              <a:effectLst/>
              <a:latin typeface="Calibri" panose="020F0502020204030204" pitchFamily="34" charset="0"/>
              <a:ea typeface="Calibri" panose="020F0502020204030204" pitchFamily="34" charset="0"/>
              <a:cs typeface="Arial" panose="020B0604020202020204" pitchFamily="34" charset="0"/>
            </a:endParaRPr>
          </a:p>
          <a:p>
            <a:pPr>
              <a:buFont typeface="Wingdings" panose="05000000000000000000" pitchFamily="2" charset="2"/>
              <a:buChar char="q"/>
            </a:pPr>
            <a:endParaRPr lang="en-GB" dirty="0"/>
          </a:p>
        </p:txBody>
      </p:sp>
    </p:spTree>
    <p:extLst>
      <p:ext uri="{BB962C8B-B14F-4D97-AF65-F5344CB8AC3E}">
        <p14:creationId xmlns:p14="http://schemas.microsoft.com/office/powerpoint/2010/main" val="35029660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556</TotalTime>
  <Words>1914</Words>
  <Application>Microsoft Office PowerPoint</Application>
  <PresentationFormat>Widescreen</PresentationFormat>
  <Paragraphs>103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-apple-system</vt:lpstr>
      <vt:lpstr>Arial</vt:lpstr>
      <vt:lpstr>Bookman Old Style</vt:lpstr>
      <vt:lpstr>Calibri</vt:lpstr>
      <vt:lpstr>Garamond</vt:lpstr>
      <vt:lpstr>Wingdings</vt:lpstr>
      <vt:lpstr>Organic</vt:lpstr>
      <vt:lpstr>Victim impact statements: Promotion of Justice in Criminal Cases </vt:lpstr>
      <vt:lpstr>INTRODUCTION</vt:lpstr>
      <vt:lpstr>INTRODUCTION ctd…</vt:lpstr>
      <vt:lpstr>RATIONALE OF VIS</vt:lpstr>
      <vt:lpstr>RATIONALE OF VIS ctd…</vt:lpstr>
      <vt:lpstr>RATIONALE OF VIS ctd…</vt:lpstr>
      <vt:lpstr>RATIONALE OF VIS ctd…</vt:lpstr>
      <vt:lpstr>RATIONALE OF VIS ctd…</vt:lpstr>
      <vt:lpstr>RATIONALE OF VIS ctd…</vt:lpstr>
      <vt:lpstr>RATIONALE OF VIS ctd…</vt:lpstr>
      <vt:lpstr>RATIONALE OF VIS ctd…</vt:lpstr>
      <vt:lpstr>SECTION 302 OF THE CRIMINAL PROCEDURE CODE &amp; VIS</vt:lpstr>
      <vt:lpstr>SECTION 302 OF THE CRIMINAL PROCEDURE CODE &amp; VIS ctd…</vt:lpstr>
      <vt:lpstr>SECTION 302 OF THE CRIMINAL PROCEDURE CODE &amp; VIS ctd…</vt:lpstr>
      <vt:lpstr>SECTION 302 OF THE CRIMINAL PROCEDURE CODE &amp; VIS ctd…</vt:lpstr>
      <vt:lpstr>SECTION 302 OF THE CRIMINAL PROCEDURE CODE &amp; VIS ctd…</vt:lpstr>
      <vt:lpstr>SECTION 302 OF THE CRIMINAL PROCEDURE CODE &amp; VIS ctd…</vt:lpstr>
      <vt:lpstr>APPLICATION OF SECTION 302</vt:lpstr>
      <vt:lpstr>APPLICATION OF SECTION 302</vt:lpstr>
      <vt:lpstr>PRACTICAL TIPS FOR PROSECUTORS</vt:lpstr>
      <vt:lpstr>PRACTICAL TIPS FOR PROSECUTORS ctd…</vt:lpstr>
      <vt:lpstr>PRACTICAL TIPS FOR PROSECUTORS ctd…</vt:lpstr>
      <vt:lpstr>PRACTICAL TIPS FOR PROSECUTORS ctd…</vt:lpstr>
      <vt:lpstr>PRACTICAL TIPS FOR PROSECUTORS ctd…</vt:lpstr>
      <vt:lpstr>PRACTICAL TIPS FOR PROSECUTORS ctd…</vt:lpstr>
      <vt:lpstr>PRACTICAL TIPS FOR PROSECUTORS ctd…</vt:lpstr>
      <vt:lpstr>PRACTICAL TIPS FOR PROSECUTORS ctd…</vt:lpstr>
      <vt:lpstr>PRACTICAL TIPS FOR PROSECUTORS ctd…</vt:lpstr>
      <vt:lpstr>PRACTICAL TIPS FOR PROSECUTORS ctd…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 impact statements: Promotion of Justice in Criminal Cases </dc:title>
  <dc:creator>Twaambo Shalwindi</dc:creator>
  <cp:lastModifiedBy>Twaambo Shalwindi</cp:lastModifiedBy>
  <cp:revision>7</cp:revision>
  <dcterms:created xsi:type="dcterms:W3CDTF">2024-09-16T18:09:41Z</dcterms:created>
  <dcterms:modified xsi:type="dcterms:W3CDTF">2024-09-17T12:20:09Z</dcterms:modified>
</cp:coreProperties>
</file>