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3"/>
  </p:handoutMasterIdLst>
  <p:sldIdLst>
    <p:sldId id="263" r:id="rId4"/>
    <p:sldId id="303" r:id="rId6"/>
    <p:sldId id="304" r:id="rId7"/>
    <p:sldId id="331" r:id="rId8"/>
    <p:sldId id="306" r:id="rId9"/>
    <p:sldId id="305" r:id="rId10"/>
    <p:sldId id="324" r:id="rId11"/>
    <p:sldId id="258" r:id="rId12"/>
    <p:sldId id="307" r:id="rId13"/>
    <p:sldId id="297" r:id="rId14"/>
    <p:sldId id="272" r:id="rId15"/>
    <p:sldId id="333" r:id="rId16"/>
    <p:sldId id="332" r:id="rId17"/>
    <p:sldId id="274" r:id="rId18"/>
    <p:sldId id="313" r:id="rId19"/>
    <p:sldId id="314" r:id="rId20"/>
    <p:sldId id="315" r:id="rId21"/>
    <p:sldId id="316" r:id="rId22"/>
    <p:sldId id="334" r:id="rId23"/>
    <p:sldId id="335" r:id="rId24"/>
    <p:sldId id="317" r:id="rId25"/>
    <p:sldId id="318" r:id="rId26"/>
    <p:sldId id="319" r:id="rId27"/>
    <p:sldId id="320" r:id="rId28"/>
    <p:sldId id="322" r:id="rId29"/>
    <p:sldId id="323" r:id="rId30"/>
    <p:sldId id="294"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cilia Chipulu" initials="G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0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74" d="100"/>
          <a:sy n="74" d="100"/>
        </p:scale>
        <p:origin x="260" y="64"/>
      </p:cViewPr>
      <p:guideLst/>
    </p:cSldViewPr>
  </p:slideViewPr>
  <p:notesTextViewPr>
    <p:cViewPr>
      <p:scale>
        <a:sx n="1" d="1"/>
        <a:sy n="1" d="1"/>
      </p:scale>
      <p:origin x="0" y="0"/>
    </p:cViewPr>
  </p:notesTextViewPr>
  <p:notesViewPr>
    <p:cSldViewPr snapToGrid="0">
      <p:cViewPr varScale="1">
        <p:scale>
          <a:sx n="50" d="100"/>
          <a:sy n="50" d="100"/>
        </p:scale>
        <p:origin x="1852" y="4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BF1879-F2A7-49E5-8877-B000E47F912C}"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1A875C-78B7-455C-8719-FDDB2DFFED7C}"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2199D-BE75-466C-A285-14E22C07B9B7}"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A2163-601C-422B-BB3A-D69624E364FC}"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A2163-601C-422B-BB3A-D69624E364FC}"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A2163-601C-422B-BB3A-D69624E364FC}"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A2163-601C-422B-BB3A-D69624E364FC}"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9417" y="3227265"/>
            <a:ext cx="10515600" cy="1066440"/>
          </a:xfrm>
        </p:spPr>
        <p:txBody>
          <a:bodyPr anchor="b"/>
          <a:lstStyle>
            <a:lvl1pPr>
              <a:defRPr sz="6000">
                <a:solidFill>
                  <a:schemeClr val="bg1"/>
                </a:solidFill>
              </a:defRPr>
            </a:lvl1pPr>
          </a:lstStyle>
          <a:p>
            <a:r>
              <a:rPr lang="en-US"/>
              <a:t>Click to edit Master title style</a:t>
            </a:r>
            <a:endParaRPr lang="en-US" dirty="0"/>
          </a:p>
        </p:txBody>
      </p:sp>
      <p:sp>
        <p:nvSpPr>
          <p:cNvPr id="7" name="Text Placeholder 2"/>
          <p:cNvSpPr>
            <a:spLocks noGrp="1"/>
          </p:cNvSpPr>
          <p:nvPr>
            <p:ph type="body" idx="1"/>
          </p:nvPr>
        </p:nvSpPr>
        <p:spPr>
          <a:xfrm>
            <a:off x="639417" y="4462241"/>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06694"/>
            <a:ext cx="3932237" cy="11205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1600" y="1106694"/>
            <a:ext cx="6172200" cy="51201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41520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0A063E72-F9A2-4B08-A9E3-3C4FBC4D5893}" type="datetimeFigureOut">
              <a:rPr lang="en-US"/>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44988"/>
            <a:ext cx="3932237" cy="912412"/>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1600" y="107488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17855A27-E45F-44FC-9CFC-85DAB191E0FC}" type="datetimeFigureOut">
              <a:rPr lang="en-US"/>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796027F-7875-4030-9381-8BD8C4F21935}"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7" name="Date Placeholder 4"/>
          <p:cNvSpPr>
            <a:spLocks noGrp="1"/>
          </p:cNvSpPr>
          <p:nvPr>
            <p:ph type="dt" sz="half" idx="10"/>
          </p:nvPr>
        </p:nvSpPr>
        <p:spPr/>
        <p:txBody>
          <a:bodyPr/>
          <a:lstStyle/>
          <a:p>
            <a:fld id="{4509A250-FF31-4206-8172-F9D3106AACB1}" type="datetimeFigureOut">
              <a:rPr lang="en-US" dirty="0"/>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4179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ED283D8-4F27-405E-9E06-26B255D5C8E4}" type="datetimeFigureOut">
              <a:rPr lang="en-US"/>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509A250-FF31-4206-8172-F9D3106AACB1}"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509A250-FF31-4206-8172-F9D3106AACB1}"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509A250-FF31-4206-8172-F9D3106AACB1}"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509A250-FF31-4206-8172-F9D3106AACB1}"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dirty="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dirty="0"/>
              <a:t>”</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509A250-FF31-4206-8172-F9D3106AACB1}"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a:xfrm>
            <a:off x="838200" y="2005012"/>
            <a:ext cx="10515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EFFEF61-F463-480D-B4CE-84F7DBB6009E}" type="datetimeFigureOut">
              <a:rPr lang="en-US"/>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t="43867" r="24426" b="28139"/>
          <a:stretch>
            <a:fillRect/>
          </a:stretch>
        </p:blipFill>
        <p:spPr bwMode="auto">
          <a:xfrm>
            <a:off x="838200" y="3714750"/>
            <a:ext cx="105156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199" y="1366659"/>
            <a:ext cx="10579873" cy="199674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8200" y="3714819"/>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182487D5-FE26-4B3D-8122-E0A51D976C58}" type="datetimeFigureOut">
              <a:rPr lang="en-US"/>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001424"/>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1537" y="2005012"/>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068ED10-6267-4847-B6D9-1B2A2D4C4DF8}" type="datetimeFigureOut">
              <a:rPr lang="en-US"/>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01864"/>
            <a:ext cx="10515600" cy="688824"/>
          </a:xfrm>
        </p:spPr>
        <p:txBody>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0"/>
          </p:nvPr>
        </p:nvSpPr>
        <p:spPr/>
        <p:txBody>
          <a:bodyPr/>
          <a:lstStyle>
            <a:lvl1pPr>
              <a:defRPr/>
            </a:lvl1pPr>
          </a:lstStyle>
          <a:p>
            <a:pPr>
              <a:defRPr/>
            </a:pPr>
            <a:fld id="{B79AA2B0-344A-4F0C-9548-FC3AB49CFB6C}" type="datetimeFigureOut">
              <a:rPr lang="en-US"/>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2C47D9-9339-42FF-B433-AD8C811BE7EF}" type="datetimeFigureOut">
              <a:rPr lang="en-US"/>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2" name="Picture 7"/>
          <p:cNvPicPr>
            <a:picLocks noChangeAspect="1"/>
          </p:cNvPicPr>
          <p:nvPr/>
        </p:nvPicPr>
        <p:blipFill>
          <a:blip r:embed="rId2">
            <a:extLst>
              <a:ext uri="{28A0092B-C50C-407E-A947-70E740481C1C}">
                <a14:useLocalDpi xmlns:a14="http://schemas.microsoft.com/office/drawing/2010/main" val="0"/>
              </a:ext>
            </a:extLst>
          </a:blip>
          <a:srcRect t="43867" r="24426" b="28139"/>
          <a:stretch>
            <a:fillRect/>
          </a:stretch>
        </p:blipFill>
        <p:spPr bwMode="auto">
          <a:xfrm>
            <a:off x="96838" y="2582863"/>
            <a:ext cx="119983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a:spLocks noGrp="1"/>
          </p:cNvSpPr>
          <p:nvPr>
            <p:ph type="subTitle" idx="1"/>
          </p:nvPr>
        </p:nvSpPr>
        <p:spPr>
          <a:xfrm>
            <a:off x="1065475" y="2814992"/>
            <a:ext cx="9507110" cy="1271978"/>
          </a:xfrm>
        </p:spPr>
        <p:txBody>
          <a:bodyPr>
            <a:normAutofit/>
          </a:bodyPr>
          <a:lstStyle>
            <a:lvl1pPr marL="0" indent="0" algn="ctr">
              <a:buNone/>
              <a:defRPr sz="4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A6E17F-A0BC-40AF-B02E-F8B1B868D7A6}" type="datetimeFigureOut">
              <a:rPr lang="en-US"/>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jpeg"/><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2" Type="http://schemas.openxmlformats.org/officeDocument/2006/relationships/theme" Target="../theme/theme2.xml"/><Relationship Id="rId21" Type="http://schemas.openxmlformats.org/officeDocument/2006/relationships/image" Target="../media/image8.png"/><Relationship Id="rId20" Type="http://schemas.openxmlformats.org/officeDocument/2006/relationships/image" Target="../media/image7.png"/><Relationship Id="rId2" Type="http://schemas.openxmlformats.org/officeDocument/2006/relationships/slideLayout" Target="../slideLayouts/slideLayout13.xml"/><Relationship Id="rId19" Type="http://schemas.openxmlformats.org/officeDocument/2006/relationships/image" Target="../media/image6.png"/><Relationship Id="rId18" Type="http://schemas.openxmlformats.org/officeDocument/2006/relationships/image" Target="../media/image5.png"/><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2">
            <a:extLst>
              <a:ext uri="{28A0092B-C50C-407E-A947-70E740481C1C}">
                <a14:useLocalDpi xmlns:a14="http://schemas.microsoft.com/office/drawing/2010/main" val="0"/>
              </a:ext>
            </a:extLst>
          </a:blip>
          <a:srcRect l="38535" t="33260" r="38589" b="42862"/>
          <a:stretch>
            <a:fillRect/>
          </a:stretch>
        </p:blipFill>
        <p:spPr bwMode="auto">
          <a:xfrm>
            <a:off x="10628313" y="5868988"/>
            <a:ext cx="954087"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838200" y="1192213"/>
            <a:ext cx="105156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8" name="Text Placeholder 2"/>
          <p:cNvSpPr>
            <a:spLocks noGrp="1"/>
          </p:cNvSpPr>
          <p:nvPr>
            <p:ph type="body" idx="1"/>
          </p:nvPr>
        </p:nvSpPr>
        <p:spPr bwMode="auto">
          <a:xfrm>
            <a:off x="838200" y="2005013"/>
            <a:ext cx="105156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5583A36-1DA5-4382-B4F7-693F3B368641}" type="datetimeFigureOut">
              <a:rPr lang="en-US"/>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pic>
        <p:nvPicPr>
          <p:cNvPr id="1031" name="Picture 8"/>
          <p:cNvPicPr>
            <a:picLocks noChangeAspect="1"/>
          </p:cNvPicPr>
          <p:nvPr/>
        </p:nvPicPr>
        <p:blipFill>
          <a:blip r:embed="rId13">
            <a:extLst>
              <a:ext uri="{28A0092B-C50C-407E-A947-70E740481C1C}">
                <a14:useLocalDpi xmlns:a14="http://schemas.microsoft.com/office/drawing/2010/main" val="0"/>
              </a:ext>
            </a:extLst>
          </a:blip>
          <a:srcRect b="71722"/>
          <a:stretch>
            <a:fillRect/>
          </a:stretch>
        </p:blipFill>
        <p:spPr bwMode="auto">
          <a:xfrm>
            <a:off x="0" y="0"/>
            <a:ext cx="12192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0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4000" b="1">
          <a:solidFill>
            <a:schemeClr val="tx1"/>
          </a:solidFill>
          <a:latin typeface="Gadugi" panose="020B0502040204020203" pitchFamily="34" charset="0"/>
        </a:defRPr>
      </a:lvl2pPr>
      <a:lvl3pPr algn="l" rtl="0" eaLnBrk="1" fontAlgn="base" hangingPunct="1">
        <a:lnSpc>
          <a:spcPct val="90000"/>
        </a:lnSpc>
        <a:spcBef>
          <a:spcPct val="0"/>
        </a:spcBef>
        <a:spcAft>
          <a:spcPct val="0"/>
        </a:spcAft>
        <a:defRPr sz="4000" b="1">
          <a:solidFill>
            <a:schemeClr val="tx1"/>
          </a:solidFill>
          <a:latin typeface="Gadugi" panose="020B0502040204020203" pitchFamily="34" charset="0"/>
        </a:defRPr>
      </a:lvl3pPr>
      <a:lvl4pPr algn="l" rtl="0" eaLnBrk="1" fontAlgn="base" hangingPunct="1">
        <a:lnSpc>
          <a:spcPct val="90000"/>
        </a:lnSpc>
        <a:spcBef>
          <a:spcPct val="0"/>
        </a:spcBef>
        <a:spcAft>
          <a:spcPct val="0"/>
        </a:spcAft>
        <a:defRPr sz="4000" b="1">
          <a:solidFill>
            <a:schemeClr val="tx1"/>
          </a:solidFill>
          <a:latin typeface="Gadugi" panose="020B0502040204020203" pitchFamily="34" charset="0"/>
        </a:defRPr>
      </a:lvl4pPr>
      <a:lvl5pPr algn="l" rtl="0" eaLnBrk="1" fontAlgn="base" hangingPunct="1">
        <a:lnSpc>
          <a:spcPct val="90000"/>
        </a:lnSpc>
        <a:spcBef>
          <a:spcPct val="0"/>
        </a:spcBef>
        <a:spcAft>
          <a:spcPct val="0"/>
        </a:spcAft>
        <a:defRPr sz="4000" b="1">
          <a:solidFill>
            <a:schemeClr val="tx1"/>
          </a:solidFill>
          <a:latin typeface="Gadugi" panose="020B0502040204020203" pitchFamily="34" charset="0"/>
        </a:defRPr>
      </a:lvl5pPr>
      <a:lvl6pPr marL="457200" algn="l" rtl="0" eaLnBrk="1" fontAlgn="base" hangingPunct="1">
        <a:lnSpc>
          <a:spcPct val="90000"/>
        </a:lnSpc>
        <a:spcBef>
          <a:spcPct val="0"/>
        </a:spcBef>
        <a:spcAft>
          <a:spcPct val="0"/>
        </a:spcAft>
        <a:defRPr sz="4000" b="1">
          <a:solidFill>
            <a:schemeClr val="tx1"/>
          </a:solidFill>
          <a:latin typeface="Gadugi" panose="020B0502040204020203" pitchFamily="34" charset="0"/>
        </a:defRPr>
      </a:lvl6pPr>
      <a:lvl7pPr marL="914400" algn="l" rtl="0" eaLnBrk="1" fontAlgn="base" hangingPunct="1">
        <a:lnSpc>
          <a:spcPct val="90000"/>
        </a:lnSpc>
        <a:spcBef>
          <a:spcPct val="0"/>
        </a:spcBef>
        <a:spcAft>
          <a:spcPct val="0"/>
        </a:spcAft>
        <a:defRPr sz="4000" b="1">
          <a:solidFill>
            <a:schemeClr val="tx1"/>
          </a:solidFill>
          <a:latin typeface="Gadugi" panose="020B0502040204020203" pitchFamily="34" charset="0"/>
        </a:defRPr>
      </a:lvl7pPr>
      <a:lvl8pPr marL="1371600" algn="l" rtl="0" eaLnBrk="1" fontAlgn="base" hangingPunct="1">
        <a:lnSpc>
          <a:spcPct val="90000"/>
        </a:lnSpc>
        <a:spcBef>
          <a:spcPct val="0"/>
        </a:spcBef>
        <a:spcAft>
          <a:spcPct val="0"/>
        </a:spcAft>
        <a:defRPr sz="4000" b="1">
          <a:solidFill>
            <a:schemeClr val="tx1"/>
          </a:solidFill>
          <a:latin typeface="Gadugi" panose="020B0502040204020203" pitchFamily="34" charset="0"/>
        </a:defRPr>
      </a:lvl8pPr>
      <a:lvl9pPr marL="1828800" algn="l" rtl="0" eaLnBrk="1" fontAlgn="base" hangingPunct="1">
        <a:lnSpc>
          <a:spcPct val="90000"/>
        </a:lnSpc>
        <a:spcBef>
          <a:spcPct val="0"/>
        </a:spcBef>
        <a:spcAft>
          <a:spcPct val="0"/>
        </a:spcAft>
        <a:defRPr sz="4000" b="1">
          <a:solidFill>
            <a:schemeClr val="tx1"/>
          </a:solidFill>
          <a:latin typeface="Gadugi" panose="020B0502040204020203"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8">
            <a:extLst>
              <a:ext uri="{28A0092B-C50C-407E-A947-70E740481C1C}">
                <a14:useLocalDpi xmlns:a14="http://schemas.microsoft.com/office/drawing/2010/main" val="0"/>
              </a:ext>
            </a:extLst>
          </a:blip>
          <a:srcRect l="3613"/>
          <a:stretch>
            <a:fillRect/>
          </a:stretch>
        </p:blipFill>
        <p:spPr>
          <a:xfrm>
            <a:off x="0" y="2669685"/>
            <a:ext cx="4037012" cy="4188315"/>
          </a:xfrm>
          <a:prstGeom prst="rect">
            <a:avLst/>
          </a:prstGeom>
        </p:spPr>
      </p:pic>
      <p:pic>
        <p:nvPicPr>
          <p:cNvPr id="7" name="Picture 6"/>
          <p:cNvPicPr>
            <a:picLocks noChangeAspect="1"/>
          </p:cNvPicPr>
          <p:nvPr/>
        </p:nvPicPr>
        <p:blipFill rotWithShape="1">
          <a:blip r:embed="rId19">
            <a:extLst>
              <a:ext uri="{28A0092B-C50C-407E-A947-70E740481C1C}">
                <a14:useLocalDpi xmlns:a14="http://schemas.microsoft.com/office/drawing/2010/main" val="0"/>
              </a:ext>
            </a:extLst>
          </a:blip>
          <a:srcRect l="35640"/>
          <a:stretch>
            <a:fill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0">
            <a:extLst>
              <a:ext uri="{28A0092B-C50C-407E-A947-70E740481C1C}">
                <a14:useLocalDpi xmlns:a14="http://schemas.microsoft.com/office/drawing/2010/main" val="0"/>
              </a:ext>
            </a:extLst>
          </a:blip>
          <a:srcRect t="28813"/>
          <a:stretch>
            <a:fillRect/>
          </a:stretch>
        </p:blipFill>
        <p:spPr>
          <a:xfrm>
            <a:off x="7999412" y="0"/>
            <a:ext cx="1603387" cy="1141407"/>
          </a:xfrm>
          <a:prstGeom prst="rect">
            <a:avLst/>
          </a:prstGeom>
        </p:spPr>
      </p:pic>
      <p:pic>
        <p:nvPicPr>
          <p:cNvPr id="10" name="Picture 9"/>
          <p:cNvPicPr>
            <a:picLocks noChangeAspect="1"/>
          </p:cNvPicPr>
          <p:nvPr/>
        </p:nvPicPr>
        <p:blipFill rotWithShape="1">
          <a:blip r:embed="rId21">
            <a:extLst>
              <a:ext uri="{28A0092B-C50C-407E-A947-70E740481C1C}">
                <a14:useLocalDpi xmlns:a14="http://schemas.microsoft.com/office/drawing/2010/main" val="0"/>
              </a:ext>
            </a:extLst>
          </a:blip>
          <a:srcRect b="23320"/>
          <a:stretch>
            <a:fillRect/>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981" y="755963"/>
            <a:ext cx="7666430" cy="2471980"/>
          </a:xfrm>
        </p:spPr>
        <p:txBody>
          <a:bodyPr/>
          <a:lstStyle/>
          <a:p>
            <a:r>
              <a:rPr lang="en-US" sz="4400" dirty="0">
                <a:solidFill>
                  <a:schemeClr val="tx1"/>
                </a:solidFill>
                <a:latin typeface="Gabriola" panose="04040605051002020D02" pitchFamily="82" charset="0"/>
              </a:rPr>
              <a:t>Investigating and Prosecuting Hate Speech in the Digital Era: Safeguarding Electoral Integrity and Promoting Inclusivity</a:t>
            </a:r>
            <a:endParaRPr lang="en-US" sz="4400" dirty="0">
              <a:solidFill>
                <a:schemeClr val="tx1"/>
              </a:solidFill>
              <a:latin typeface="Gabriola" panose="04040605051002020D02" pitchFamily="82" charset="0"/>
            </a:endParaRPr>
          </a:p>
        </p:txBody>
      </p:sp>
      <p:sp>
        <p:nvSpPr>
          <p:cNvPr id="3" name="Text Placeholder 2"/>
          <p:cNvSpPr>
            <a:spLocks noGrp="1"/>
          </p:cNvSpPr>
          <p:nvPr>
            <p:ph type="body" idx="1"/>
          </p:nvPr>
        </p:nvSpPr>
        <p:spPr>
          <a:xfrm>
            <a:off x="612184" y="3905573"/>
            <a:ext cx="11188752" cy="2471980"/>
          </a:xfrm>
        </p:spPr>
        <p:txBody>
          <a:bodyPr/>
          <a:lstStyle/>
          <a:p>
            <a:pPr eaLnBrk="1" hangingPunct="1"/>
            <a:r>
              <a:rPr lang="en-US" altLang="en-US" sz="2800" b="1" i="1" dirty="0">
                <a:solidFill>
                  <a:schemeClr val="tx1"/>
                </a:solidFill>
                <a:latin typeface="Gabriola" panose="04040605051002020D02" pitchFamily="82" charset="0"/>
                <a:ea typeface="Cambria" panose="02040503050406030204" pitchFamily="18" charset="0"/>
                <a:sym typeface="+mn-ea"/>
              </a:rPr>
              <a:t>Gracilia Chipulu Mulenga</a:t>
            </a:r>
            <a:endParaRPr lang="en-US" altLang="en-US" sz="2800" b="1" i="1" dirty="0">
              <a:solidFill>
                <a:schemeClr val="tx1"/>
              </a:solidFill>
              <a:latin typeface="Gabriola" panose="04040605051002020D02" pitchFamily="82" charset="0"/>
              <a:ea typeface="Cambria" panose="02040503050406030204" pitchFamily="18" charset="0"/>
            </a:endParaRPr>
          </a:p>
          <a:p>
            <a:pPr eaLnBrk="1" hangingPunct="1"/>
            <a:r>
              <a:rPr lang="en-US" altLang="en-US" sz="2800" b="1" i="1" dirty="0">
                <a:solidFill>
                  <a:schemeClr val="tx1"/>
                </a:solidFill>
                <a:latin typeface="Gabriola" panose="04040605051002020D02" pitchFamily="82" charset="0"/>
                <a:ea typeface="Cambria" panose="02040503050406030204" pitchFamily="18" charset="0"/>
                <a:sym typeface="+mn-ea"/>
              </a:rPr>
              <a:t>Director-Economic and Financial Crimes Department</a:t>
            </a:r>
            <a:endParaRPr lang="en-US" altLang="en-US" sz="2800" b="1" i="1" dirty="0">
              <a:solidFill>
                <a:schemeClr val="tx1"/>
              </a:solidFill>
              <a:latin typeface="Gabriola" panose="04040605051002020D02" pitchFamily="82" charset="0"/>
              <a:ea typeface="Cambria" panose="02040503050406030204" pitchFamily="18" charset="0"/>
            </a:endParaRPr>
          </a:p>
          <a:p>
            <a:pPr eaLnBrk="1" hangingPunct="1"/>
            <a:r>
              <a:rPr lang="en-US" altLang="en-US" sz="2800" b="1" i="1" dirty="0">
                <a:solidFill>
                  <a:schemeClr val="tx1"/>
                </a:solidFill>
                <a:latin typeface="Gabriola" panose="04040605051002020D02" pitchFamily="82" charset="0"/>
                <a:ea typeface="Cambria" panose="02040503050406030204" pitchFamily="18" charset="0"/>
                <a:sym typeface="+mn-ea"/>
              </a:rPr>
              <a:t>National Prosecution Authority</a:t>
            </a:r>
            <a:endParaRPr lang="en-US" altLang="en-US" sz="2800" b="1" i="1" dirty="0">
              <a:solidFill>
                <a:schemeClr val="tx1"/>
              </a:solidFill>
              <a:latin typeface="Gabriola" panose="04040605051002020D02" pitchFamily="82" charset="0"/>
              <a:ea typeface="Cambria" panose="02040503050406030204" pitchFamily="18" charset="0"/>
            </a:endParaRPr>
          </a:p>
          <a:p>
            <a:pPr eaLnBrk="1" hangingPunct="1"/>
            <a:r>
              <a:rPr lang="en-US" altLang="en-US" sz="2800" b="1" i="1" dirty="0">
                <a:solidFill>
                  <a:schemeClr val="tx1"/>
                </a:solidFill>
                <a:latin typeface="Gabriola" panose="04040605051002020D02" pitchFamily="82" charset="0"/>
                <a:ea typeface="Cambria" panose="02040503050406030204" pitchFamily="18" charset="0"/>
                <a:sym typeface="+mn-ea"/>
              </a:rPr>
              <a:t>Annual Prosecutors Conference</a:t>
            </a:r>
            <a:endParaRPr lang="en-US" altLang="en-US" sz="2800" b="1" i="1" dirty="0">
              <a:solidFill>
                <a:schemeClr val="tx1"/>
              </a:solidFill>
              <a:latin typeface="Gabriola" panose="04040605051002020D02" pitchFamily="82" charset="0"/>
              <a:ea typeface="Cambria" panose="02040503050406030204" pitchFamily="18" charset="0"/>
            </a:endParaRPr>
          </a:p>
          <a:p>
            <a:pPr eaLnBrk="1" hangingPunct="1"/>
            <a:r>
              <a:rPr lang="en-US" altLang="en-US" sz="2800" b="1" i="1" dirty="0">
                <a:solidFill>
                  <a:schemeClr val="tx1"/>
                </a:solidFill>
                <a:latin typeface="Gabriola" panose="04040605051002020D02" pitchFamily="82" charset="0"/>
                <a:ea typeface="Cambria" panose="02040503050406030204" pitchFamily="18" charset="0"/>
                <a:sym typeface="+mn-ea"/>
              </a:rPr>
              <a:t>March 2026</a:t>
            </a:r>
            <a:endParaRPr lang="en-US" altLang="en-US" sz="2800" b="1" i="1" dirty="0">
              <a:solidFill>
                <a:schemeClr val="tx1"/>
              </a:solidFill>
              <a:latin typeface="Gabriola" panose="04040605051002020D02" pitchFamily="82" charset="0"/>
              <a:ea typeface="Cambria" panose="02040503050406030204" pitchFamily="18" charset="0"/>
            </a:endParaRPr>
          </a:p>
          <a:p>
            <a:pPr eaLnBrk="1" hangingPunct="1"/>
            <a:r>
              <a:rPr lang="en-US" altLang="en-US" sz="2800" b="1" i="1" dirty="0">
                <a:solidFill>
                  <a:schemeClr val="tx1"/>
                </a:solidFill>
                <a:latin typeface="Gabriola" panose="04040605051002020D02" pitchFamily="82" charset="0"/>
                <a:ea typeface="Cambria" panose="02040503050406030204" pitchFamily="18" charset="0"/>
              </a:rPr>
              <a:t>                            </a:t>
            </a:r>
            <a:endParaRPr lang="en-US" altLang="en-US" sz="2800" b="1" i="1" dirty="0">
              <a:solidFill>
                <a:schemeClr val="tx1"/>
              </a:solidFill>
              <a:latin typeface="Gabriola" panose="04040605051002020D02" pitchFamily="82" charset="0"/>
              <a:ea typeface="Cambria" panose="0204050305040603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9945" y="1671642"/>
            <a:ext cx="12044855" cy="4999497"/>
          </a:xfrm>
          <a:prstGeom prst="rect">
            <a:avLst/>
          </a:prstGeom>
          <a:effectLst>
            <a:outerShdw blurRad="50800" dist="50800" dir="5400000" algn="ctr" rotWithShape="0">
              <a:schemeClr val="accent1">
                <a:lumMod val="60000"/>
                <a:lumOff val="40000"/>
              </a:schemeClr>
            </a:outerShdw>
          </a:effectLst>
        </p:spPr>
      </p:pic>
      <p:sp>
        <p:nvSpPr>
          <p:cNvPr id="3" name="TextBox 2"/>
          <p:cNvSpPr txBox="1"/>
          <p:nvPr/>
        </p:nvSpPr>
        <p:spPr>
          <a:xfrm>
            <a:off x="325821" y="2140911"/>
            <a:ext cx="11789979" cy="3969385"/>
          </a:xfrm>
          <a:prstGeom prst="rect">
            <a:avLst/>
          </a:prstGeom>
          <a:noFill/>
        </p:spPr>
        <p:txBody>
          <a:bodyPr wrap="square">
            <a:spAutoFit/>
          </a:bodyPr>
          <a:lstStyle/>
          <a:p>
            <a:pPr marL="457200" indent="-457200" algn="just">
              <a:buFont typeface="Arial" panose="020B0604020202020204" pitchFamily="34" charset="0"/>
              <a:buChar char="•"/>
            </a:pPr>
            <a:r>
              <a:rPr lang="en-US" sz="2800" dirty="0">
                <a:latin typeface="Cambria" panose="02040503050406030204" pitchFamily="18" charset="0"/>
                <a:ea typeface="Cambria" panose="02040503050406030204" pitchFamily="18" charset="0"/>
              </a:rPr>
              <a:t>The Penal Code prohibits incitement to tribal, racial, or religious hatred. </a:t>
            </a:r>
            <a:endParaRPr lang="en-US" sz="2800"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2800" dirty="0">
                <a:latin typeface="Cambria" panose="02040503050406030204" pitchFamily="18" charset="0"/>
                <a:ea typeface="Cambria" panose="02040503050406030204" pitchFamily="18" charset="0"/>
              </a:rPr>
              <a:t>Key sections include provisions against seditious practices, incitement to violence, and statements likely to promote hostility among groups - sections 60, 67, 70,71, 72</a:t>
            </a:r>
            <a:endParaRPr lang="en-US" sz="2800"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2800" b="0" i="0" u="none" strike="noStrike" baseline="0" dirty="0">
                <a:latin typeface="Cambria" panose="02040503050406030204" pitchFamily="18" charset="0"/>
                <a:ea typeface="Cambria" panose="02040503050406030204" pitchFamily="18" charset="0"/>
              </a:rPr>
              <a:t>S- 70 </a:t>
            </a:r>
            <a:r>
              <a:rPr lang="en-US" sz="2800" b="0" i="0" u="none" strike="noStrike" baseline="0" dirty="0">
                <a:latin typeface="Arial" panose="020B0604020202020204" pitchFamily="34" charset="0"/>
              </a:rPr>
              <a:t>Any person who utters any words or publishes any writing expressing showing hatred, ridicule or contempt for any person or group of persons wholly or mainly because of his or their race, tribe, place of origin or </a:t>
            </a:r>
            <a:r>
              <a:rPr lang="en-US" sz="2800" b="0" i="0" u="none" strike="noStrike" baseline="0" dirty="0" err="1">
                <a:latin typeface="Arial" panose="020B0604020202020204" pitchFamily="34" charset="0"/>
              </a:rPr>
              <a:t>colour</a:t>
            </a:r>
            <a:r>
              <a:rPr lang="en-US" sz="2800" b="0" i="0" u="none" strike="noStrike" baseline="0" dirty="0">
                <a:latin typeface="Arial" panose="020B0604020202020204" pitchFamily="34" charset="0"/>
              </a:rPr>
              <a:t> is guilty of an offence</a:t>
            </a:r>
            <a:endParaRPr lang="en-US" sz="2800" b="0" i="0" u="none" strike="noStrike" baseline="0" dirty="0">
              <a:latin typeface="Arial" panose="020B0604020202020204" pitchFamily="34" charset="0"/>
            </a:endParaRPr>
          </a:p>
          <a:p>
            <a:pPr marL="457200" indent="-457200" algn="just">
              <a:buFont typeface="Arial" panose="020B0604020202020204" pitchFamily="34" charset="0"/>
              <a:buChar char="•"/>
            </a:pPr>
            <a:r>
              <a:rPr lang="en-US" sz="2800" dirty="0">
                <a:latin typeface="Cambria" panose="02040503050406030204" pitchFamily="18" charset="0"/>
                <a:ea typeface="Cambria" panose="02040503050406030204" pitchFamily="18" charset="0"/>
              </a:rPr>
              <a:t>Cyber Crimes Act criminalises harrasement and related acts</a:t>
            </a:r>
            <a:endParaRPr lang="en-US" sz="2800" dirty="0">
              <a:latin typeface="Cambria" panose="02040503050406030204" pitchFamily="18" charset="0"/>
              <a:ea typeface="Cambria" panose="02040503050406030204" pitchFamily="18" charset="0"/>
            </a:endParaRPr>
          </a:p>
        </p:txBody>
      </p:sp>
      <p:sp>
        <p:nvSpPr>
          <p:cNvPr id="7" name="TextBox 6"/>
          <p:cNvSpPr txBox="1"/>
          <p:nvPr/>
        </p:nvSpPr>
        <p:spPr>
          <a:xfrm>
            <a:off x="429768" y="916285"/>
            <a:ext cx="10564368" cy="769441"/>
          </a:xfrm>
          <a:prstGeom prst="rect">
            <a:avLst/>
          </a:prstGeom>
          <a:noFill/>
        </p:spPr>
        <p:txBody>
          <a:bodyPr wrap="square">
            <a:spAutoFit/>
          </a:bodyPr>
          <a:lstStyle/>
          <a:p>
            <a:r>
              <a:rPr kumimoji="0" lang="en-US" sz="4400" b="1" i="0" u="none" strike="noStrike" kern="1200" cap="none" spc="0" normalizeH="0" baseline="0" noProof="0" dirty="0">
                <a:ln>
                  <a:noFill/>
                </a:ln>
                <a:effectLst/>
                <a:uLnTx/>
                <a:uFillTx/>
                <a:latin typeface="Gadugi" panose="020B0502040204020203"/>
                <a:ea typeface="+mj-ea"/>
                <a:cs typeface="+mj-cs"/>
              </a:rPr>
              <a:t>        </a:t>
            </a:r>
            <a:r>
              <a:rPr kumimoji="0" lang="en-US" sz="4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j-cs"/>
              </a:rPr>
              <a:t>Legal and Institutional Framework</a:t>
            </a:r>
            <a:endParaRPr lang="en-US" sz="4000" dirty="0">
              <a:latin typeface="Cambria" panose="02040503050406030204" pitchFamily="18" charset="0"/>
              <a:ea typeface="Cambria" panose="020405030504060302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is-asset-tracing-definition-1024x576 copy"/>
          <p:cNvPicPr>
            <a:picLocks noChangeAspect="1"/>
          </p:cNvPicPr>
          <p:nvPr/>
        </p:nvPicPr>
        <p:blipFill>
          <a:blip r:embed="rId1">
            <a:alphaModFix amt="20000"/>
          </a:blip>
          <a:srcRect t="17389"/>
          <a:stretch>
            <a:fillRect/>
          </a:stretch>
        </p:blipFill>
        <p:spPr>
          <a:xfrm>
            <a:off x="0" y="1052830"/>
            <a:ext cx="12192000" cy="5805170"/>
          </a:xfrm>
          <a:prstGeom prst="rect">
            <a:avLst/>
          </a:prstGeom>
        </p:spPr>
      </p:pic>
      <p:sp>
        <p:nvSpPr>
          <p:cNvPr id="2" name="Title 1"/>
          <p:cNvSpPr>
            <a:spLocks noGrp="1"/>
          </p:cNvSpPr>
          <p:nvPr>
            <p:ph type="title"/>
          </p:nvPr>
        </p:nvSpPr>
        <p:spPr>
          <a:xfrm>
            <a:off x="838200" y="1192213"/>
            <a:ext cx="10515600" cy="1409546"/>
          </a:xfrm>
        </p:spPr>
        <p:txBody>
          <a:bodyPr/>
          <a:lstStyle/>
          <a:p>
            <a:pPr marL="742950" indent="-742950" algn="ctr">
              <a:spcBef>
                <a:spcPts val="1000"/>
              </a:spcBef>
              <a:defRPr/>
            </a:pPr>
            <a:br>
              <a:rPr lang="en-US" sz="2800" b="0" dirty="0">
                <a:solidFill>
                  <a:srgbClr val="222222"/>
                </a:solidFill>
                <a:latin typeface="Aptos Display" panose="020B0004020202020204" pitchFamily="34" charset="0"/>
              </a:rPr>
            </a:br>
            <a:br>
              <a:rPr lang="en-US" sz="2800" b="0" dirty="0">
                <a:solidFill>
                  <a:srgbClr val="222222"/>
                </a:solidFill>
                <a:latin typeface="Aptos Display" panose="020B0004020202020204" pitchFamily="34" charset="0"/>
              </a:rPr>
            </a:br>
            <a:r>
              <a:rPr lang="en-US" sz="3600" dirty="0">
                <a:latin typeface="Cambria" panose="02040503050406030204" pitchFamily="18" charset="0"/>
                <a:ea typeface="Cambria" panose="02040503050406030204" pitchFamily="18" charset="0"/>
              </a:rPr>
              <a:t>⚖️ </a:t>
            </a:r>
            <a:r>
              <a:rPr lang="en-US" sz="3600" dirty="0">
                <a:solidFill>
                  <a:srgbClr val="222222"/>
                </a:solidFill>
                <a:latin typeface="Cambria" panose="02040503050406030204" pitchFamily="18" charset="0"/>
                <a:ea typeface="Cambria" panose="02040503050406030204" pitchFamily="18" charset="0"/>
              </a:rPr>
              <a:t>Prosecutorial Use of Digital Evidence in Combating Hate Speech</a:t>
            </a:r>
            <a:br>
              <a:rPr lang="en-US" sz="2800" dirty="0">
                <a:solidFill>
                  <a:srgbClr val="222222"/>
                </a:solidFill>
                <a:latin typeface="Aptos Display" panose="020B0004020202020204" pitchFamily="34" charset="0"/>
              </a:rPr>
            </a:br>
            <a:br>
              <a:rPr kumimoji="0" lang="en-US" sz="2800" b="0" i="0" u="none" strike="noStrike" kern="1200" cap="none" spc="0" normalizeH="0" baseline="0" noProof="0" dirty="0">
                <a:ln>
                  <a:noFill/>
                </a:ln>
                <a:solidFill>
                  <a:srgbClr val="222222"/>
                </a:solidFill>
                <a:effectLst/>
                <a:uLnTx/>
                <a:uFillTx/>
                <a:latin typeface="Aptos Display" panose="020B0004020202020204" pitchFamily="34" charset="0"/>
                <a:ea typeface="+mn-ea"/>
                <a:cs typeface="+mn-cs"/>
              </a:rPr>
            </a:br>
            <a:endParaRPr lang="en-US" dirty="0">
              <a:latin typeface="Book Antiqua" panose="02040602050305030304" pitchFamily="18" charset="0"/>
            </a:endParaRPr>
          </a:p>
        </p:txBody>
      </p:sp>
      <p:sp>
        <p:nvSpPr>
          <p:cNvPr id="3" name="Content Placeholder 2"/>
          <p:cNvSpPr>
            <a:spLocks noGrp="1"/>
          </p:cNvSpPr>
          <p:nvPr>
            <p:ph idx="1"/>
          </p:nvPr>
        </p:nvSpPr>
        <p:spPr>
          <a:xfrm>
            <a:off x="838200" y="2601760"/>
            <a:ext cx="10515600" cy="4256239"/>
          </a:xfrm>
        </p:spPr>
        <p:txBody>
          <a:bodyPr/>
          <a:lstStyle/>
          <a:p>
            <a:pPr marL="0" lvl="0" indent="0" algn="just">
              <a:lnSpc>
                <a:spcPct val="150000"/>
              </a:lnSpc>
              <a:buNone/>
            </a:pPr>
            <a:endParaRPr lang="en-US" dirty="0">
              <a:latin typeface="Cambria" panose="02040503050406030204" pitchFamily="18" charset="0"/>
              <a:ea typeface="Cambria" panose="02040503050406030204" pitchFamily="18" charset="0"/>
            </a:endParaRPr>
          </a:p>
          <a:p>
            <a:pPr lvl="0" algn="just">
              <a:lnSpc>
                <a:spcPct val="150000"/>
              </a:lnSpc>
              <a:buFont typeface="Wingdings" panose="05000000000000000000" pitchFamily="2" charset="2"/>
              <a:buChar char="Ø"/>
            </a:pPr>
            <a:endParaRPr lang="en-US" dirty="0">
              <a:latin typeface="Book Antiqua" panose="02040602050305030304" pitchFamily="18" charset="0"/>
            </a:endParaRPr>
          </a:p>
          <a:p>
            <a:pPr lvl="0" algn="just">
              <a:lnSpc>
                <a:spcPct val="150000"/>
              </a:lnSpc>
              <a:buFont typeface="Wingdings" panose="05000000000000000000" pitchFamily="2" charset="2"/>
              <a:buChar char="Ø"/>
            </a:pPr>
            <a:endParaRPr lang="en-US" dirty="0">
              <a:latin typeface="Book Antiqua" panose="02040602050305030304" pitchFamily="18" charset="0"/>
            </a:endParaRPr>
          </a:p>
        </p:txBody>
      </p:sp>
      <p:sp>
        <p:nvSpPr>
          <p:cNvPr id="8" name="TextBox 7"/>
          <p:cNvSpPr txBox="1"/>
          <p:nvPr/>
        </p:nvSpPr>
        <p:spPr>
          <a:xfrm>
            <a:off x="136635" y="2601761"/>
            <a:ext cx="11971282" cy="2861310"/>
          </a:xfrm>
          <a:prstGeom prst="rect">
            <a:avLst/>
          </a:prstGeom>
          <a:noFill/>
        </p:spPr>
        <p:txBody>
          <a:bodyPr wrap="square">
            <a:spAutoFit/>
          </a:bodyPr>
          <a:lstStyle/>
          <a:p>
            <a:pPr marL="571500" indent="-571500">
              <a:buFont typeface="Arial" panose="020B0604020202020204" pitchFamily="34" charset="0"/>
              <a:buChar char="•"/>
            </a:pPr>
            <a:r>
              <a:rPr lang="en-US" altLang="en-US" sz="3600" dirty="0">
                <a:latin typeface="Cambria" panose="02040503050406030204" pitchFamily="18" charset="0"/>
                <a:ea typeface="Cambria" panose="02040503050406030204" pitchFamily="18" charset="0"/>
              </a:rPr>
              <a:t>Increasingly, Zambians are using social media to circulate information to friends and the public. </a:t>
            </a:r>
            <a:endParaRPr lang="en-US" altLang="en-US" sz="3600" dirty="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altLang="en-US" sz="3600" dirty="0">
                <a:latin typeface="Cambria" panose="02040503050406030204" pitchFamily="18" charset="0"/>
                <a:ea typeface="Cambria" panose="02040503050406030204" pitchFamily="18" charset="0"/>
              </a:rPr>
              <a:t>Predictably, social media postings are becoming an important source of evidence. </a:t>
            </a:r>
            <a:endParaRPr lang="en-US" altLang="en-US" sz="3600" dirty="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endParaRPr lang="en-US" sz="3600" dirty="0">
              <a:latin typeface="Cambria" panose="02040503050406030204" pitchFamily="18" charset="0"/>
              <a:ea typeface="Cambria" panose="020405030504060302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is-asset-tracing-definition-1024x576 copy"/>
          <p:cNvPicPr>
            <a:picLocks noChangeAspect="1"/>
          </p:cNvPicPr>
          <p:nvPr/>
        </p:nvPicPr>
        <p:blipFill>
          <a:blip r:embed="rId1">
            <a:alphaModFix amt="20000"/>
          </a:blip>
          <a:srcRect t="17389"/>
          <a:stretch>
            <a:fillRect/>
          </a:stretch>
        </p:blipFill>
        <p:spPr>
          <a:xfrm>
            <a:off x="0" y="1052830"/>
            <a:ext cx="12192000" cy="5805170"/>
          </a:xfrm>
          <a:prstGeom prst="rect">
            <a:avLst/>
          </a:prstGeom>
        </p:spPr>
      </p:pic>
      <p:sp>
        <p:nvSpPr>
          <p:cNvPr id="2" name="Title 1"/>
          <p:cNvSpPr>
            <a:spLocks noGrp="1"/>
          </p:cNvSpPr>
          <p:nvPr>
            <p:ph type="title"/>
          </p:nvPr>
        </p:nvSpPr>
        <p:spPr>
          <a:xfrm>
            <a:off x="838200" y="1192213"/>
            <a:ext cx="10515600" cy="1409546"/>
          </a:xfrm>
        </p:spPr>
        <p:txBody>
          <a:bodyPr/>
          <a:lstStyle/>
          <a:p>
            <a:pPr marL="742950" indent="-742950" algn="ctr">
              <a:spcBef>
                <a:spcPts val="1000"/>
              </a:spcBef>
              <a:defRPr/>
            </a:pPr>
            <a:br>
              <a:rPr lang="en-US" sz="2800" b="0" dirty="0">
                <a:solidFill>
                  <a:srgbClr val="222222"/>
                </a:solidFill>
                <a:latin typeface="Aptos Display" panose="020B0004020202020204" pitchFamily="34" charset="0"/>
              </a:rPr>
            </a:br>
            <a:br>
              <a:rPr lang="en-US" sz="2800" b="0" dirty="0">
                <a:solidFill>
                  <a:srgbClr val="222222"/>
                </a:solidFill>
                <a:latin typeface="Aptos Display" panose="020B0004020202020204" pitchFamily="34" charset="0"/>
              </a:rPr>
            </a:br>
            <a:r>
              <a:rPr lang="en-US" sz="3600" dirty="0">
                <a:latin typeface="Cambria" panose="02040503050406030204" pitchFamily="18" charset="0"/>
                <a:ea typeface="Cambria" panose="02040503050406030204" pitchFamily="18" charset="0"/>
              </a:rPr>
              <a:t>⚖️ </a:t>
            </a:r>
            <a:r>
              <a:rPr lang="en-US" sz="3600" dirty="0">
                <a:solidFill>
                  <a:srgbClr val="222222"/>
                </a:solidFill>
                <a:latin typeface="Cambria" panose="02040503050406030204" pitchFamily="18" charset="0"/>
                <a:ea typeface="Cambria" panose="02040503050406030204" pitchFamily="18" charset="0"/>
              </a:rPr>
              <a:t>Prosecutorial Use of Digital Evidence in Combating Hate Speech</a:t>
            </a:r>
            <a:br>
              <a:rPr lang="en-US" sz="2800" dirty="0">
                <a:solidFill>
                  <a:srgbClr val="222222"/>
                </a:solidFill>
                <a:latin typeface="Aptos Display" panose="020B0004020202020204" pitchFamily="34" charset="0"/>
              </a:rPr>
            </a:br>
            <a:br>
              <a:rPr kumimoji="0" lang="en-US" sz="2800" b="0" i="0" u="none" strike="noStrike" kern="1200" cap="none" spc="0" normalizeH="0" baseline="0" noProof="0" dirty="0">
                <a:ln>
                  <a:noFill/>
                </a:ln>
                <a:solidFill>
                  <a:srgbClr val="222222"/>
                </a:solidFill>
                <a:effectLst/>
                <a:uLnTx/>
                <a:uFillTx/>
                <a:latin typeface="Aptos Display" panose="020B0004020202020204" pitchFamily="34" charset="0"/>
                <a:ea typeface="+mn-ea"/>
                <a:cs typeface="+mn-cs"/>
              </a:rPr>
            </a:br>
            <a:endParaRPr lang="en-US" dirty="0">
              <a:latin typeface="Book Antiqua" panose="02040602050305030304" pitchFamily="18" charset="0"/>
            </a:endParaRPr>
          </a:p>
        </p:txBody>
      </p:sp>
      <p:sp>
        <p:nvSpPr>
          <p:cNvPr id="3" name="Content Placeholder 2"/>
          <p:cNvSpPr>
            <a:spLocks noGrp="1"/>
          </p:cNvSpPr>
          <p:nvPr>
            <p:ph idx="1"/>
          </p:nvPr>
        </p:nvSpPr>
        <p:spPr>
          <a:xfrm>
            <a:off x="838200" y="2601760"/>
            <a:ext cx="10515600" cy="4256239"/>
          </a:xfrm>
        </p:spPr>
        <p:txBody>
          <a:bodyPr/>
          <a:lstStyle/>
          <a:p>
            <a:pPr marL="0" lvl="0" indent="0" algn="just">
              <a:lnSpc>
                <a:spcPct val="150000"/>
              </a:lnSpc>
              <a:buNone/>
            </a:pPr>
            <a:endParaRPr lang="en-US" dirty="0">
              <a:latin typeface="Cambria" panose="02040503050406030204" pitchFamily="18" charset="0"/>
              <a:ea typeface="Cambria" panose="02040503050406030204" pitchFamily="18" charset="0"/>
            </a:endParaRPr>
          </a:p>
          <a:p>
            <a:pPr lvl="0" algn="just">
              <a:lnSpc>
                <a:spcPct val="150000"/>
              </a:lnSpc>
              <a:buFont typeface="Wingdings" panose="05000000000000000000" pitchFamily="2" charset="2"/>
              <a:buChar char="Ø"/>
            </a:pPr>
            <a:endParaRPr lang="en-US" dirty="0">
              <a:latin typeface="Book Antiqua" panose="02040602050305030304" pitchFamily="18" charset="0"/>
            </a:endParaRPr>
          </a:p>
          <a:p>
            <a:pPr lvl="0" algn="just">
              <a:lnSpc>
                <a:spcPct val="150000"/>
              </a:lnSpc>
              <a:buFont typeface="Wingdings" panose="05000000000000000000" pitchFamily="2" charset="2"/>
              <a:buChar char="Ø"/>
            </a:pPr>
            <a:endParaRPr lang="en-US" dirty="0">
              <a:latin typeface="Book Antiqua" panose="02040602050305030304" pitchFamily="18" charset="0"/>
            </a:endParaRPr>
          </a:p>
        </p:txBody>
      </p:sp>
      <p:sp>
        <p:nvSpPr>
          <p:cNvPr id="8" name="TextBox 7"/>
          <p:cNvSpPr txBox="1"/>
          <p:nvPr/>
        </p:nvSpPr>
        <p:spPr>
          <a:xfrm>
            <a:off x="136635" y="2601761"/>
            <a:ext cx="11971282" cy="3969385"/>
          </a:xfrm>
          <a:prstGeom prst="rect">
            <a:avLst/>
          </a:prstGeom>
          <a:noFill/>
        </p:spPr>
        <p:txBody>
          <a:bodyPr wrap="square">
            <a:spAutoFit/>
          </a:bodyPr>
          <a:lstStyle/>
          <a:p>
            <a:pPr marL="571500" indent="-571500">
              <a:buFont typeface="Arial" panose="020B0604020202020204" pitchFamily="34" charset="0"/>
              <a:buChar char="•"/>
            </a:pPr>
            <a:r>
              <a:rPr lang="en-US" altLang="en-US" sz="3600" dirty="0">
                <a:latin typeface="Cambria" panose="02040503050406030204" pitchFamily="18" charset="0"/>
                <a:ea typeface="Cambria" panose="02040503050406030204" pitchFamily="18" charset="0"/>
                <a:sym typeface="+mn-ea"/>
              </a:rPr>
              <a:t>If a proponent offers digital info from a social media profile page as evidence, two authentication issues arise.</a:t>
            </a:r>
            <a:endParaRPr lang="en-US" altLang="en-US" sz="3600" dirty="0">
              <a:latin typeface="Cambria" panose="02040503050406030204" pitchFamily="18" charset="0"/>
              <a:ea typeface="Cambria" panose="02040503050406030204" pitchFamily="18" charset="0"/>
              <a:sym typeface="+mn-ea"/>
            </a:endParaRPr>
          </a:p>
          <a:p>
            <a:pPr marL="571500" indent="-571500">
              <a:buFont typeface="Arial" panose="020B0604020202020204" pitchFamily="34" charset="0"/>
              <a:buChar char="•"/>
            </a:pPr>
            <a:r>
              <a:rPr lang="en-US" altLang="en-US" sz="3600" dirty="0">
                <a:latin typeface="Cambria" panose="02040503050406030204" pitchFamily="18" charset="0"/>
                <a:ea typeface="Cambria" panose="02040503050406030204" pitchFamily="18" charset="0"/>
                <a:sym typeface="+mn-ea"/>
              </a:rPr>
              <a:t>One is whether the exhibit is an authentic printout from the social media site </a:t>
            </a:r>
            <a:endParaRPr lang="en-US" altLang="en-US" sz="3600" dirty="0">
              <a:latin typeface="Cambria" panose="02040503050406030204" pitchFamily="18" charset="0"/>
              <a:ea typeface="Cambria" panose="02040503050406030204" pitchFamily="18" charset="0"/>
              <a:sym typeface="+mn-ea"/>
            </a:endParaRPr>
          </a:p>
          <a:p>
            <a:pPr marL="571500" indent="-571500">
              <a:buFont typeface="Arial" panose="020B0604020202020204" pitchFamily="34" charset="0"/>
              <a:buChar char="•"/>
            </a:pPr>
            <a:r>
              <a:rPr lang="en-US" altLang="en-US" sz="3600" dirty="0">
                <a:latin typeface="Cambria" panose="02040503050406030204" pitchFamily="18" charset="0"/>
                <a:ea typeface="Cambria" panose="02040503050406030204" pitchFamily="18" charset="0"/>
                <a:sym typeface="+mn-ea"/>
              </a:rPr>
              <a:t>secondly whether the posting is attributable to a particular source e,g accused person.</a:t>
            </a:r>
            <a:endParaRPr lang="en-US" altLang="en-US" sz="3600" dirty="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endParaRPr lang="en-US" sz="3600" dirty="0">
              <a:latin typeface="Cambria" panose="02040503050406030204" pitchFamily="18" charset="0"/>
              <a:ea typeface="Cambria" panose="020405030504060302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is-asset-tracing-definition-1024x576 copy"/>
          <p:cNvPicPr>
            <a:picLocks noChangeAspect="1"/>
          </p:cNvPicPr>
          <p:nvPr/>
        </p:nvPicPr>
        <p:blipFill>
          <a:blip r:embed="rId1">
            <a:alphaModFix amt="20000"/>
          </a:blip>
          <a:srcRect t="17389"/>
          <a:stretch>
            <a:fillRect/>
          </a:stretch>
        </p:blipFill>
        <p:spPr>
          <a:xfrm>
            <a:off x="0" y="1052830"/>
            <a:ext cx="12192000" cy="5805170"/>
          </a:xfrm>
          <a:prstGeom prst="rect">
            <a:avLst/>
          </a:prstGeom>
        </p:spPr>
      </p:pic>
      <p:sp>
        <p:nvSpPr>
          <p:cNvPr id="2" name="Title 1"/>
          <p:cNvSpPr>
            <a:spLocks noGrp="1"/>
          </p:cNvSpPr>
          <p:nvPr>
            <p:ph type="title"/>
          </p:nvPr>
        </p:nvSpPr>
        <p:spPr>
          <a:xfrm>
            <a:off x="838200" y="1192213"/>
            <a:ext cx="10515600" cy="1409546"/>
          </a:xfrm>
        </p:spPr>
        <p:txBody>
          <a:bodyPr/>
          <a:lstStyle/>
          <a:p>
            <a:pPr marL="742950" indent="-742950" algn="ctr">
              <a:spcBef>
                <a:spcPts val="1000"/>
              </a:spcBef>
              <a:defRPr/>
            </a:pPr>
            <a:br>
              <a:rPr lang="en-US" sz="2800" b="0" dirty="0">
                <a:solidFill>
                  <a:srgbClr val="222222"/>
                </a:solidFill>
                <a:latin typeface="Aptos Display" panose="020B0004020202020204" pitchFamily="34" charset="0"/>
              </a:rPr>
            </a:br>
            <a:br>
              <a:rPr lang="en-US" sz="2800" b="0" dirty="0">
                <a:solidFill>
                  <a:srgbClr val="222222"/>
                </a:solidFill>
                <a:latin typeface="Aptos Display" panose="020B0004020202020204" pitchFamily="34" charset="0"/>
              </a:rPr>
            </a:br>
            <a:r>
              <a:rPr lang="en-US" sz="3600" dirty="0">
                <a:latin typeface="Cambria" panose="02040503050406030204" pitchFamily="18" charset="0"/>
                <a:ea typeface="Cambria" panose="02040503050406030204" pitchFamily="18" charset="0"/>
              </a:rPr>
              <a:t>⚖️ </a:t>
            </a:r>
            <a:r>
              <a:rPr lang="en-US" sz="3600" dirty="0">
                <a:solidFill>
                  <a:srgbClr val="222222"/>
                </a:solidFill>
                <a:latin typeface="Cambria" panose="02040503050406030204" pitchFamily="18" charset="0"/>
                <a:ea typeface="Cambria" panose="02040503050406030204" pitchFamily="18" charset="0"/>
              </a:rPr>
              <a:t>Prosecutorial Use of Digital Evidence in Combating Hate Speech</a:t>
            </a:r>
            <a:br>
              <a:rPr lang="en-US" sz="2800" dirty="0">
                <a:solidFill>
                  <a:srgbClr val="222222"/>
                </a:solidFill>
                <a:latin typeface="Aptos Display" panose="020B0004020202020204" pitchFamily="34" charset="0"/>
              </a:rPr>
            </a:br>
            <a:br>
              <a:rPr kumimoji="0" lang="en-US" sz="2800" b="0" i="0" u="none" strike="noStrike" kern="1200" cap="none" spc="0" normalizeH="0" baseline="0" noProof="0" dirty="0">
                <a:ln>
                  <a:noFill/>
                </a:ln>
                <a:solidFill>
                  <a:srgbClr val="222222"/>
                </a:solidFill>
                <a:effectLst/>
                <a:uLnTx/>
                <a:uFillTx/>
                <a:latin typeface="Aptos Display" panose="020B0004020202020204" pitchFamily="34" charset="0"/>
                <a:ea typeface="+mn-ea"/>
                <a:cs typeface="+mn-cs"/>
              </a:rPr>
            </a:br>
            <a:endParaRPr lang="en-US" dirty="0">
              <a:latin typeface="Book Antiqua" panose="02040602050305030304" pitchFamily="18" charset="0"/>
            </a:endParaRPr>
          </a:p>
        </p:txBody>
      </p:sp>
      <p:sp>
        <p:nvSpPr>
          <p:cNvPr id="3" name="Content Placeholder 2"/>
          <p:cNvSpPr>
            <a:spLocks noGrp="1"/>
          </p:cNvSpPr>
          <p:nvPr>
            <p:ph idx="1"/>
          </p:nvPr>
        </p:nvSpPr>
        <p:spPr>
          <a:xfrm>
            <a:off x="838200" y="2601760"/>
            <a:ext cx="10515600" cy="4256239"/>
          </a:xfrm>
        </p:spPr>
        <p:txBody>
          <a:bodyPr/>
          <a:lstStyle/>
          <a:p>
            <a:pPr marL="0" lvl="0" indent="0" algn="just">
              <a:lnSpc>
                <a:spcPct val="150000"/>
              </a:lnSpc>
              <a:buNone/>
            </a:pPr>
            <a:endParaRPr lang="en-US" dirty="0">
              <a:latin typeface="Cambria" panose="02040503050406030204" pitchFamily="18" charset="0"/>
              <a:ea typeface="Cambria" panose="02040503050406030204" pitchFamily="18" charset="0"/>
            </a:endParaRPr>
          </a:p>
          <a:p>
            <a:pPr lvl="0" algn="just">
              <a:lnSpc>
                <a:spcPct val="150000"/>
              </a:lnSpc>
              <a:buFont typeface="Wingdings" panose="05000000000000000000" pitchFamily="2" charset="2"/>
              <a:buChar char="Ø"/>
            </a:pPr>
            <a:endParaRPr lang="en-US" dirty="0">
              <a:latin typeface="Book Antiqua" panose="02040602050305030304" pitchFamily="18" charset="0"/>
            </a:endParaRPr>
          </a:p>
          <a:p>
            <a:pPr lvl="0" algn="just">
              <a:lnSpc>
                <a:spcPct val="150000"/>
              </a:lnSpc>
              <a:buFont typeface="Wingdings" panose="05000000000000000000" pitchFamily="2" charset="2"/>
              <a:buChar char="Ø"/>
            </a:pPr>
            <a:endParaRPr lang="en-US" dirty="0">
              <a:latin typeface="Book Antiqua" panose="02040602050305030304" pitchFamily="18" charset="0"/>
            </a:endParaRPr>
          </a:p>
        </p:txBody>
      </p:sp>
      <p:sp>
        <p:nvSpPr>
          <p:cNvPr id="8" name="TextBox 7"/>
          <p:cNvSpPr txBox="1"/>
          <p:nvPr/>
        </p:nvSpPr>
        <p:spPr>
          <a:xfrm>
            <a:off x="136635" y="2601761"/>
            <a:ext cx="11971282" cy="3969385"/>
          </a:xfrm>
          <a:prstGeom prst="rect">
            <a:avLst/>
          </a:prstGeom>
          <a:noFill/>
        </p:spPr>
        <p:txBody>
          <a:bodyPr wrap="square">
            <a:spAutoFit/>
          </a:bodyPr>
          <a:lstStyle/>
          <a:p>
            <a:pPr marL="571500" indent="-571500">
              <a:buFont typeface="Arial" panose="020B0604020202020204" pitchFamily="34" charset="0"/>
              <a:buChar char="•"/>
            </a:pPr>
            <a:r>
              <a:rPr lang="en-US" sz="3600" dirty="0">
                <a:latin typeface="Cambria" panose="02040503050406030204" pitchFamily="18" charset="0"/>
                <a:ea typeface="Cambria" panose="02040503050406030204" pitchFamily="18" charset="0"/>
              </a:rPr>
              <a:t>For digital evidence in hate speech prosecutions to be admissible, prosecutors must demonstrate </a:t>
            </a:r>
            <a:r>
              <a:rPr lang="en-US" sz="3600" b="1" dirty="0">
                <a:latin typeface="Cambria" panose="02040503050406030204" pitchFamily="18" charset="0"/>
                <a:ea typeface="Cambria" panose="02040503050406030204" pitchFamily="18" charset="0"/>
              </a:rPr>
              <a:t>relevance, originality and authenticity.</a:t>
            </a:r>
            <a:endParaRPr lang="en-US" sz="3600" b="1" dirty="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endParaRPr lang="en-US" sz="3600" dirty="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3600" dirty="0">
                <a:latin typeface="Cambria" panose="02040503050406030204" pitchFamily="18" charset="0"/>
                <a:ea typeface="Cambria" panose="02040503050406030204" pitchFamily="18" charset="0"/>
              </a:rPr>
              <a:t>The </a:t>
            </a:r>
            <a:r>
              <a:rPr lang="en-US" sz="3600" b="1" dirty="0">
                <a:latin typeface="Cambria" panose="02040503050406030204" pitchFamily="18" charset="0"/>
                <a:ea typeface="Cambria" panose="02040503050406030204" pitchFamily="18" charset="0"/>
              </a:rPr>
              <a:t>credibility</a:t>
            </a:r>
            <a:r>
              <a:rPr lang="en-US" sz="3600" dirty="0">
                <a:latin typeface="Cambria" panose="02040503050406030204" pitchFamily="18" charset="0"/>
                <a:ea typeface="Cambria" panose="02040503050406030204" pitchFamily="18" charset="0"/>
              </a:rPr>
              <a:t> of the evidence ultimately determines how much weight the adjudicator gives it in reaching a verdict.</a:t>
            </a:r>
            <a:endParaRPr lang="en-US" sz="3600" dirty="0">
              <a:latin typeface="Cambria" panose="02040503050406030204" pitchFamily="18" charset="0"/>
              <a:ea typeface="Cambria" panose="020405030504060302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151663064"/>
          <p:cNvPicPr>
            <a:picLocks noChangeAspect="1"/>
          </p:cNvPicPr>
          <p:nvPr/>
        </p:nvPicPr>
        <p:blipFill>
          <a:blip r:embed="rId1">
            <a:alphaModFix amt="20000"/>
          </a:blip>
          <a:srcRect b="15225"/>
          <a:stretch>
            <a:fillRect/>
          </a:stretch>
        </p:blipFill>
        <p:spPr>
          <a:xfrm>
            <a:off x="0" y="1069975"/>
            <a:ext cx="12192000" cy="5788025"/>
          </a:xfrm>
          <a:prstGeom prst="rect">
            <a:avLst/>
          </a:prstGeom>
        </p:spPr>
      </p:pic>
      <p:sp>
        <p:nvSpPr>
          <p:cNvPr id="2" name="Title 1"/>
          <p:cNvSpPr>
            <a:spLocks noGrp="1"/>
          </p:cNvSpPr>
          <p:nvPr>
            <p:ph type="title"/>
          </p:nvPr>
        </p:nvSpPr>
        <p:spPr/>
        <p:txBody>
          <a:bodyPr/>
          <a:lstStyle/>
          <a:p>
            <a:r>
              <a:rPr lang="en-US" dirty="0">
                <a:cs typeface="+mj-lt"/>
              </a:rPr>
              <a:t> Your Checklist For Admissibility</a:t>
            </a:r>
            <a:endParaRPr lang="en-US" dirty="0">
              <a:cs typeface="+mj-lt"/>
            </a:endParaRPr>
          </a:p>
        </p:txBody>
      </p:sp>
      <p:sp>
        <p:nvSpPr>
          <p:cNvPr id="3" name="Content Placeholder 2"/>
          <p:cNvSpPr>
            <a:spLocks noGrp="1"/>
          </p:cNvSpPr>
          <p:nvPr>
            <p:ph idx="1"/>
          </p:nvPr>
        </p:nvSpPr>
        <p:spPr>
          <a:xfrm>
            <a:off x="0" y="1843088"/>
            <a:ext cx="12097408" cy="5014912"/>
          </a:xfrm>
        </p:spPr>
        <p:txBody>
          <a:bodyPr/>
          <a:lstStyle/>
          <a:p>
            <a:pPr marR="0" algn="just">
              <a:lnSpc>
                <a:spcPct val="150000"/>
              </a:lnSpc>
              <a:spcAft>
                <a:spcPts val="800"/>
              </a:spcAft>
              <a:buFont typeface="Wingdings" panose="05000000000000000000" pitchFamily="2" charset="2"/>
              <a:buChar char="§"/>
            </a:pPr>
            <a:r>
              <a:rPr lang="en-US" sz="2400" dirty="0">
                <a:latin typeface="Cambria" panose="02040503050406030204" pitchFamily="18" charset="0"/>
                <a:ea typeface="Cambria" panose="02040503050406030204" pitchFamily="18" charset="0"/>
                <a:cs typeface="Book Antiqua" panose="02040602050305030304" pitchFamily="18" charset="0"/>
              </a:rPr>
              <a:t>Demonstrate </a:t>
            </a:r>
            <a:r>
              <a:rPr lang="en-US" sz="2400" b="1" dirty="0">
                <a:latin typeface="Cambria" panose="02040503050406030204" pitchFamily="18" charset="0"/>
                <a:ea typeface="Cambria" panose="02040503050406030204" pitchFamily="18" charset="0"/>
                <a:cs typeface="Book Antiqua" panose="02040602050305030304" pitchFamily="18" charset="0"/>
              </a:rPr>
              <a:t>Relevance </a:t>
            </a:r>
            <a:r>
              <a:rPr lang="en-US" sz="2400" dirty="0">
                <a:latin typeface="Cambria" panose="02040503050406030204" pitchFamily="18" charset="0"/>
                <a:ea typeface="Cambria" panose="02040503050406030204" pitchFamily="18" charset="0"/>
                <a:cs typeface="Book Antiqua" panose="02040602050305030304" pitchFamily="18" charset="0"/>
              </a:rPr>
              <a:t>to issue or matter in issue e.g.  ingredients, links accused, demonstrate aggravation</a:t>
            </a:r>
            <a:endParaRPr lang="en-US" sz="2400" dirty="0">
              <a:latin typeface="Cambria" panose="02040503050406030204" pitchFamily="18" charset="0"/>
              <a:ea typeface="Cambria" panose="02040503050406030204" pitchFamily="18" charset="0"/>
              <a:cs typeface="Book Antiqua" panose="02040602050305030304" pitchFamily="18" charset="0"/>
            </a:endParaRPr>
          </a:p>
          <a:p>
            <a:pPr marR="0" algn="just">
              <a:lnSpc>
                <a:spcPct val="150000"/>
              </a:lnSpc>
              <a:spcAft>
                <a:spcPts val="800"/>
              </a:spcAft>
              <a:buFont typeface="Wingdings" panose="05000000000000000000" pitchFamily="2" charset="2"/>
              <a:buChar char="§"/>
            </a:pPr>
            <a:r>
              <a:rPr lang="en-US" sz="2400" dirty="0">
                <a:latin typeface="Cambria" panose="02040503050406030204" pitchFamily="18" charset="0"/>
                <a:ea typeface="Cambria" panose="02040503050406030204" pitchFamily="18" charset="0"/>
              </a:rPr>
              <a:t>Show how digital speech incited hostility, violence, or discrimination</a:t>
            </a:r>
            <a:endParaRPr lang="en-US" sz="2400" dirty="0">
              <a:latin typeface="Cambria" panose="02040503050406030204" pitchFamily="18" charset="0"/>
              <a:ea typeface="Cambria" panose="02040503050406030204" pitchFamily="18" charset="0"/>
            </a:endParaRPr>
          </a:p>
          <a:p>
            <a:pPr marR="0" algn="just">
              <a:lnSpc>
                <a:spcPct val="150000"/>
              </a:lnSpc>
              <a:spcAft>
                <a:spcPts val="800"/>
              </a:spcAft>
              <a:buFont typeface="Wingdings" panose="05000000000000000000" pitchFamily="2" charset="2"/>
              <a:buChar char="§"/>
            </a:pPr>
            <a:r>
              <a:rPr lang="en-US" sz="2400" b="1" dirty="0">
                <a:latin typeface="Cambria" panose="02040503050406030204" pitchFamily="18" charset="0"/>
                <a:ea typeface="Cambria" panose="02040503050406030204" pitchFamily="18" charset="0"/>
                <a:cs typeface="Times New Roman" panose="02020603050405020304" pitchFamily="18" charset="0"/>
              </a:rPr>
              <a:t>Best Evidence </a:t>
            </a:r>
            <a:r>
              <a:rPr lang="en-US" sz="2400" dirty="0">
                <a:latin typeface="Cambria" panose="02040503050406030204" pitchFamily="18" charset="0"/>
                <a:ea typeface="Cambria" panose="02040503050406030204" pitchFamily="18" charset="0"/>
                <a:cs typeface="Times New Roman" panose="02020603050405020304" pitchFamily="18" charset="0"/>
              </a:rPr>
              <a:t>- original unaltered evidence must be produced. </a:t>
            </a:r>
            <a:endParaRPr lang="en-US" sz="2400" dirty="0">
              <a:latin typeface="Cambria" panose="02040503050406030204" pitchFamily="18" charset="0"/>
              <a:ea typeface="Cambria" panose="02040503050406030204" pitchFamily="18" charset="0"/>
              <a:cs typeface="Times New Roman" panose="02020603050405020304" pitchFamily="18" charset="0"/>
            </a:endParaRPr>
          </a:p>
          <a:p>
            <a:pPr marR="0" algn="just">
              <a:lnSpc>
                <a:spcPct val="150000"/>
              </a:lnSpc>
              <a:spcAft>
                <a:spcPts val="800"/>
              </a:spcAft>
              <a:buFont typeface="Wingdings" panose="05000000000000000000" pitchFamily="2" charset="2"/>
              <a:buChar char="§"/>
            </a:pPr>
            <a:r>
              <a:rPr lang="en-US" sz="2400" b="1" dirty="0">
                <a:latin typeface="Cambria" panose="02040503050406030204" pitchFamily="18" charset="0"/>
                <a:ea typeface="Cambria" panose="02040503050406030204" pitchFamily="18" charset="0"/>
                <a:cs typeface="Times New Roman" panose="02020603050405020304" pitchFamily="18" charset="0"/>
              </a:rPr>
              <a:t>Authentication – C</a:t>
            </a:r>
            <a:r>
              <a:rPr lang="en-US" sz="2400" dirty="0">
                <a:latin typeface="Cambria" panose="02040503050406030204" pitchFamily="18" charset="0"/>
                <a:ea typeface="Cambria" panose="02040503050406030204" pitchFamily="18" charset="0"/>
              </a:rPr>
              <a:t>onfirm evidence is genuine and linked to the accused</a:t>
            </a:r>
            <a:endParaRPr lang="en-US" sz="2400" b="1" dirty="0">
              <a:latin typeface="Cambria" panose="02040503050406030204" pitchFamily="18" charset="0"/>
              <a:ea typeface="Cambria" panose="02040503050406030204" pitchFamily="18" charset="0"/>
              <a:cs typeface="Times New Roman" panose="02020603050405020304" pitchFamily="18" charset="0"/>
            </a:endParaRPr>
          </a:p>
          <a:p>
            <a:pPr marR="0" algn="just">
              <a:lnSpc>
                <a:spcPct val="150000"/>
              </a:lnSpc>
              <a:spcAft>
                <a:spcPts val="800"/>
              </a:spcAft>
              <a:buFont typeface="Wingdings" panose="05000000000000000000" pitchFamily="2" charset="2"/>
              <a:buChar char="§"/>
            </a:pPr>
            <a:r>
              <a:rPr lang="en-US" dirty="0">
                <a:latin typeface="Cambria" panose="02040503050406030204" pitchFamily="18" charset="0"/>
                <a:ea typeface="Cambria" panose="02040503050406030204" pitchFamily="18" charset="0"/>
                <a:cs typeface="Times New Roman" panose="02020603050405020304" pitchFamily="18" charset="0"/>
              </a:rPr>
              <a:t>ECTA has given guidance how originality and authenticity is determined see Ss 8 and 9</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R="0" algn="just">
              <a:lnSpc>
                <a:spcPct val="150000"/>
              </a:lnSpc>
              <a:spcAft>
                <a:spcPts val="800"/>
              </a:spcAft>
              <a:buFont typeface="Wingdings" panose="05000000000000000000" pitchFamily="2" charset="2"/>
              <a:buChar char="§"/>
            </a:pPr>
            <a:endParaRPr lang="x-none" dirty="0">
              <a:latin typeface="Times New Roman" panose="02020603050405020304" pitchFamily="18" charset="0"/>
              <a:cs typeface="Times New Roman" panose="02020603050405020304" pitchFamily="18" charset="0"/>
            </a:endParaRPr>
          </a:p>
          <a:p>
            <a:pPr marR="0" algn="just">
              <a:lnSpc>
                <a:spcPct val="150000"/>
              </a:lnSpc>
              <a:spcAft>
                <a:spcPts val="800"/>
              </a:spcAft>
              <a:buFont typeface="Wingdings" panose="05000000000000000000" pitchFamily="2" charset="2"/>
              <a:buChar char="§"/>
            </a:pPr>
            <a:endParaRPr lang="en-US" dirty="0">
              <a:latin typeface="Cambria" panose="02040503050406030204" pitchFamily="18" charset="0"/>
              <a:ea typeface="Cambria" panose="02040503050406030204" pitchFamily="18" charset="0"/>
              <a:cs typeface="Book Antiqua" panose="02040602050305030304" pitchFamily="18" charset="0"/>
            </a:endParaRPr>
          </a:p>
          <a:p>
            <a:pPr marR="0" algn="just">
              <a:lnSpc>
                <a:spcPct val="150000"/>
              </a:lnSpc>
              <a:spcAft>
                <a:spcPts val="800"/>
              </a:spcAft>
              <a:buFont typeface="Wingdings" panose="05000000000000000000" pitchFamily="2" charset="2"/>
              <a:buChar char="§"/>
            </a:pPr>
            <a:endParaRPr lang="en-US" dirty="0">
              <a:latin typeface="Cambria" panose="02040503050406030204" pitchFamily="18" charset="0"/>
              <a:ea typeface="Cambria" panose="02040503050406030204" pitchFamily="18" charset="0"/>
              <a:cs typeface="Book Antiqua" panose="02040602050305030304" pitchFamily="18" charset="0"/>
            </a:endParaRPr>
          </a:p>
          <a:p>
            <a:pPr marL="0" marR="0" indent="0" algn="just">
              <a:lnSpc>
                <a:spcPct val="150000"/>
              </a:lnSpc>
              <a:spcAft>
                <a:spcPts val="800"/>
              </a:spcAft>
              <a:buNone/>
            </a:pPr>
            <a:endParaRPr lang="en-US" dirty="0">
              <a:latin typeface="Cambria" panose="02040503050406030204" pitchFamily="18" charset="0"/>
              <a:ea typeface="Cambria" panose="02040503050406030204" pitchFamily="18" charset="0"/>
              <a:cs typeface="Book Antiqua" panose="0204060205030503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151663064"/>
          <p:cNvPicPr>
            <a:picLocks noChangeAspect="1"/>
          </p:cNvPicPr>
          <p:nvPr/>
        </p:nvPicPr>
        <p:blipFill>
          <a:blip r:embed="rId1">
            <a:alphaModFix amt="20000"/>
          </a:blip>
          <a:srcRect b="15225"/>
          <a:stretch>
            <a:fillRect/>
          </a:stretch>
        </p:blipFill>
        <p:spPr>
          <a:xfrm>
            <a:off x="0" y="1069975"/>
            <a:ext cx="12192000" cy="5788025"/>
          </a:xfrm>
          <a:prstGeom prst="rect">
            <a:avLst/>
          </a:prstGeom>
        </p:spPr>
      </p:pic>
      <p:sp>
        <p:nvSpPr>
          <p:cNvPr id="2" name="Title 1"/>
          <p:cNvSpPr>
            <a:spLocks noGrp="1"/>
          </p:cNvSpPr>
          <p:nvPr>
            <p:ph type="title"/>
          </p:nvPr>
        </p:nvSpPr>
        <p:spPr/>
        <p:txBody>
          <a:bodyPr/>
          <a:lstStyle/>
          <a:p>
            <a:r>
              <a:rPr lang="en-US" dirty="0">
                <a:cs typeface="+mj-lt"/>
              </a:rPr>
              <a:t> </a:t>
            </a:r>
            <a:r>
              <a:rPr lang="en-US" sz="3600" dirty="0">
                <a:latin typeface="Cambria" panose="02040503050406030204" pitchFamily="18" charset="0"/>
                <a:ea typeface="Cambria" panose="02040503050406030204" pitchFamily="18" charset="0"/>
                <a:cs typeface="+mj-lt"/>
              </a:rPr>
              <a:t>Checklist Originality and Authenticity-S8 ECTA</a:t>
            </a:r>
            <a:endParaRPr lang="en-US" sz="3600" dirty="0">
              <a:latin typeface="Cambria" panose="02040503050406030204" pitchFamily="18" charset="0"/>
              <a:ea typeface="Cambria" panose="02040503050406030204" pitchFamily="18" charset="0"/>
              <a:cs typeface="+mj-lt"/>
            </a:endParaRPr>
          </a:p>
        </p:txBody>
      </p:sp>
      <p:sp>
        <p:nvSpPr>
          <p:cNvPr id="3" name="Content Placeholder 2"/>
          <p:cNvSpPr>
            <a:spLocks noGrp="1"/>
          </p:cNvSpPr>
          <p:nvPr>
            <p:ph idx="1"/>
          </p:nvPr>
        </p:nvSpPr>
        <p:spPr>
          <a:xfrm>
            <a:off x="838200" y="2005012"/>
            <a:ext cx="10515600" cy="4852988"/>
          </a:xfrm>
        </p:spPr>
        <p:txBody>
          <a:bodyPr/>
          <a:lstStyle/>
          <a:p>
            <a:pPr marL="0" marR="0" indent="0" algn="just">
              <a:lnSpc>
                <a:spcPct val="150000"/>
              </a:lnSpc>
              <a:spcBef>
                <a:spcPts val="0"/>
              </a:spcBef>
              <a:spcAft>
                <a:spcPts val="800"/>
              </a:spcAft>
              <a:buNone/>
            </a:pPr>
            <a:r>
              <a:rPr lang="en-US" i="1" dirty="0">
                <a:latin typeface="Times New Roman" panose="02020603050405020304" pitchFamily="18" charset="0"/>
                <a:ea typeface="Calibri" panose="020F0502020204030204" charset="0"/>
                <a:cs typeface="Times New Roman" panose="02020603050405020304" pitchFamily="18" charset="0"/>
              </a:rPr>
              <a:t>8. (1) Where a law requires information to be presented or retained in  its original form, that requirement is met by a data message if—</a:t>
            </a:r>
            <a:endParaRPr lang="en-US" dirty="0">
              <a:latin typeface="Times New Roman" panose="02020603050405020304" pitchFamily="18" charset="0"/>
              <a:ea typeface="Calibri" panose="020F0502020204030204" charset="0"/>
              <a:cs typeface="Times New Roman" panose="02020603050405020304" pitchFamily="18" charset="0"/>
            </a:endParaRPr>
          </a:p>
          <a:p>
            <a:pPr marL="457200" marR="0" algn="just">
              <a:lnSpc>
                <a:spcPct val="150000"/>
              </a:lnSpc>
              <a:spcBef>
                <a:spcPts val="0"/>
              </a:spcBef>
              <a:spcAft>
                <a:spcPts val="800"/>
              </a:spcAft>
            </a:pPr>
            <a:r>
              <a:rPr lang="en-US" i="1" dirty="0">
                <a:latin typeface="Times New Roman" panose="02020603050405020304" pitchFamily="18" charset="0"/>
                <a:ea typeface="Calibri" panose="020F0502020204030204" charset="0"/>
                <a:cs typeface="Times New Roman" panose="02020603050405020304" pitchFamily="18" charset="0"/>
              </a:rPr>
              <a:t>(a) the integrity of the information from the time when it was first generated in its final form as a data message, or otherwise, has passed the assessment specified under subsection (2); and</a:t>
            </a:r>
            <a:endParaRPr lang="en-US" dirty="0">
              <a:latin typeface="Times New Roman" panose="02020603050405020304" pitchFamily="18" charset="0"/>
              <a:ea typeface="Calibri" panose="020F0502020204030204" charset="0"/>
              <a:cs typeface="Times New Roman" panose="02020603050405020304" pitchFamily="18" charset="0"/>
            </a:endParaRPr>
          </a:p>
          <a:p>
            <a:pPr marL="457200" marR="0" algn="just">
              <a:lnSpc>
                <a:spcPct val="150000"/>
              </a:lnSpc>
              <a:spcBef>
                <a:spcPts val="0"/>
              </a:spcBef>
              <a:spcAft>
                <a:spcPts val="800"/>
              </a:spcAft>
            </a:pPr>
            <a:r>
              <a:rPr lang="en-US" i="1" dirty="0">
                <a:latin typeface="Times New Roman" panose="02020603050405020304" pitchFamily="18" charset="0"/>
                <a:ea typeface="Calibri" panose="020F0502020204030204" charset="0"/>
                <a:cs typeface="Times New Roman" panose="02020603050405020304" pitchFamily="18" charset="0"/>
              </a:rPr>
              <a:t>(b) that information is capable of being displayed or produced to the person to whom it is to be presented.</a:t>
            </a:r>
            <a:endParaRPr lang="en-US" dirty="0">
              <a:latin typeface="Times New Roman" panose="02020603050405020304" pitchFamily="18" charset="0"/>
              <a:ea typeface="Calibri" panose="020F0502020204030204" charset="0"/>
              <a:cs typeface="Times New Roman" panose="02020603050405020304" pitchFamily="18" charset="0"/>
            </a:endParaRPr>
          </a:p>
          <a:p>
            <a:pPr marR="0" algn="just">
              <a:lnSpc>
                <a:spcPct val="150000"/>
              </a:lnSpc>
              <a:spcAft>
                <a:spcPts val="800"/>
              </a:spcAft>
              <a:buFont typeface="Wingdings" panose="05000000000000000000" pitchFamily="2" charset="2"/>
              <a:buChar char="§"/>
            </a:pPr>
            <a:endParaRPr lang="x-none" dirty="0">
              <a:latin typeface="Times New Roman" panose="02020603050405020304" pitchFamily="18" charset="0"/>
              <a:cs typeface="Times New Roman" panose="02020603050405020304" pitchFamily="18" charset="0"/>
            </a:endParaRPr>
          </a:p>
          <a:p>
            <a:pPr marR="0" algn="just">
              <a:lnSpc>
                <a:spcPct val="150000"/>
              </a:lnSpc>
              <a:spcAft>
                <a:spcPts val="800"/>
              </a:spcAft>
              <a:buFont typeface="Wingdings" panose="05000000000000000000" pitchFamily="2" charset="2"/>
              <a:buChar char="§"/>
            </a:pPr>
            <a:endParaRPr lang="en-US" dirty="0">
              <a:latin typeface="Cambria" panose="02040503050406030204" pitchFamily="18" charset="0"/>
              <a:ea typeface="Cambria" panose="02040503050406030204" pitchFamily="18" charset="0"/>
              <a:cs typeface="Book Antiqua" panose="02040602050305030304" pitchFamily="18" charset="0"/>
            </a:endParaRPr>
          </a:p>
          <a:p>
            <a:pPr marR="0" algn="just">
              <a:lnSpc>
                <a:spcPct val="150000"/>
              </a:lnSpc>
              <a:spcAft>
                <a:spcPts val="800"/>
              </a:spcAft>
              <a:buFont typeface="Wingdings" panose="05000000000000000000" pitchFamily="2" charset="2"/>
              <a:buChar char="§"/>
            </a:pPr>
            <a:endParaRPr lang="en-US" dirty="0">
              <a:latin typeface="Cambria" panose="02040503050406030204" pitchFamily="18" charset="0"/>
              <a:ea typeface="Cambria" panose="02040503050406030204" pitchFamily="18" charset="0"/>
              <a:cs typeface="Book Antiqua" panose="02040602050305030304" pitchFamily="18" charset="0"/>
            </a:endParaRPr>
          </a:p>
          <a:p>
            <a:pPr marL="0" marR="0" indent="0" algn="just">
              <a:lnSpc>
                <a:spcPct val="150000"/>
              </a:lnSpc>
              <a:spcAft>
                <a:spcPts val="800"/>
              </a:spcAft>
              <a:buNone/>
            </a:pPr>
            <a:endParaRPr lang="en-US" dirty="0">
              <a:latin typeface="Cambria" panose="02040503050406030204" pitchFamily="18" charset="0"/>
              <a:ea typeface="Cambria" panose="02040503050406030204" pitchFamily="18" charset="0"/>
              <a:cs typeface="Book Antiqua" panose="0204060205030503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151663064"/>
          <p:cNvPicPr>
            <a:picLocks noChangeAspect="1"/>
          </p:cNvPicPr>
          <p:nvPr/>
        </p:nvPicPr>
        <p:blipFill>
          <a:blip r:embed="rId1">
            <a:alphaModFix amt="20000"/>
          </a:blip>
          <a:srcRect b="15225"/>
          <a:stretch>
            <a:fillRect/>
          </a:stretch>
        </p:blipFill>
        <p:spPr>
          <a:xfrm>
            <a:off x="0" y="1069975"/>
            <a:ext cx="12192000" cy="5788025"/>
          </a:xfrm>
          <a:prstGeom prst="rect">
            <a:avLst/>
          </a:prstGeom>
        </p:spPr>
      </p:pic>
      <p:sp>
        <p:nvSpPr>
          <p:cNvPr id="2" name="Title 1"/>
          <p:cNvSpPr>
            <a:spLocks noGrp="1"/>
          </p:cNvSpPr>
          <p:nvPr>
            <p:ph type="title"/>
          </p:nvPr>
        </p:nvSpPr>
        <p:spPr/>
        <p:txBody>
          <a:bodyPr/>
          <a:lstStyle/>
          <a:p>
            <a:r>
              <a:rPr lang="en-US" dirty="0">
                <a:cs typeface="+mj-lt"/>
              </a:rPr>
              <a:t> S8 ECTA Cont’d</a:t>
            </a:r>
            <a:endParaRPr lang="en-US" dirty="0">
              <a:cs typeface="+mj-lt"/>
            </a:endParaRPr>
          </a:p>
        </p:txBody>
      </p:sp>
      <p:sp>
        <p:nvSpPr>
          <p:cNvPr id="3" name="Content Placeholder 2"/>
          <p:cNvSpPr>
            <a:spLocks noGrp="1"/>
          </p:cNvSpPr>
          <p:nvPr>
            <p:ph idx="1"/>
          </p:nvPr>
        </p:nvSpPr>
        <p:spPr>
          <a:xfrm>
            <a:off x="-94593" y="2005012"/>
            <a:ext cx="12286593" cy="4852988"/>
          </a:xfrm>
        </p:spPr>
        <p:txBody>
          <a:bodyPr/>
          <a:lstStyle/>
          <a:p>
            <a:pPr algn="just"/>
            <a:r>
              <a:rPr lang="en-US" sz="3200" i="1" dirty="0">
                <a:latin typeface="Times New Roman" panose="02020603050405020304" pitchFamily="18" charset="0"/>
                <a:ea typeface="Cambria" panose="02040503050406030204" pitchFamily="18" charset="0"/>
                <a:cs typeface="Times New Roman" panose="02020603050405020304" pitchFamily="18" charset="0"/>
              </a:rPr>
              <a:t>For the purposes of subsection (1)(a), the integrity of any information is assessed—</a:t>
            </a:r>
            <a:endParaRPr lang="en-US" sz="3200" i="1" dirty="0">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3200" i="1" dirty="0">
                <a:latin typeface="Times New Roman" panose="02020603050405020304" pitchFamily="18" charset="0"/>
                <a:ea typeface="Cambria" panose="02040503050406030204" pitchFamily="18" charset="0"/>
                <a:cs typeface="Times New Roman" panose="02020603050405020304" pitchFamily="18" charset="0"/>
              </a:rPr>
              <a:t>(a) by considering whether the information has remained </a:t>
            </a:r>
            <a:r>
              <a:rPr lang="en-US" sz="3200" b="1" i="1" dirty="0">
                <a:latin typeface="Times New Roman" panose="02020603050405020304" pitchFamily="18" charset="0"/>
                <a:ea typeface="Cambria" panose="02040503050406030204" pitchFamily="18" charset="0"/>
                <a:cs typeface="Times New Roman" panose="02020603050405020304" pitchFamily="18" charset="0"/>
              </a:rPr>
              <a:t>complete</a:t>
            </a:r>
            <a:r>
              <a:rPr lang="en-US" sz="3200" i="1" dirty="0">
                <a:latin typeface="Times New Roman" panose="02020603050405020304" pitchFamily="18" charset="0"/>
                <a:ea typeface="Cambria" panose="02040503050406030204" pitchFamily="18" charset="0"/>
                <a:cs typeface="Times New Roman" panose="02020603050405020304" pitchFamily="18" charset="0"/>
              </a:rPr>
              <a:t> and </a:t>
            </a:r>
            <a:r>
              <a:rPr lang="en-US" sz="3200" b="1" i="1" dirty="0">
                <a:latin typeface="Times New Roman" panose="02020603050405020304" pitchFamily="18" charset="0"/>
                <a:ea typeface="Cambria" panose="02040503050406030204" pitchFamily="18" charset="0"/>
                <a:cs typeface="Times New Roman" panose="02020603050405020304" pitchFamily="18" charset="0"/>
              </a:rPr>
              <a:t>unaltered, </a:t>
            </a:r>
            <a:r>
              <a:rPr lang="en-US" sz="3200" i="1" dirty="0">
                <a:latin typeface="Times New Roman" panose="02020603050405020304" pitchFamily="18" charset="0"/>
                <a:ea typeface="Cambria" panose="02040503050406030204" pitchFamily="18" charset="0"/>
                <a:cs typeface="Times New Roman" panose="02020603050405020304" pitchFamily="18" charset="0"/>
              </a:rPr>
              <a:t>except for the addition of any endorsement and any change which arises in the normal course of communication, storage and display;</a:t>
            </a:r>
            <a:endParaRPr lang="en-US" sz="3200" i="1" dirty="0">
              <a:latin typeface="Times New Roman" panose="02020603050405020304" pitchFamily="18" charset="0"/>
              <a:ea typeface="Cambria" panose="02040503050406030204" pitchFamily="18" charset="0"/>
              <a:cs typeface="Times New Roman" panose="02020603050405020304" pitchFamily="18" charset="0"/>
            </a:endParaRPr>
          </a:p>
          <a:p>
            <a:pPr marR="0" algn="just">
              <a:lnSpc>
                <a:spcPct val="150000"/>
              </a:lnSpc>
              <a:spcAft>
                <a:spcPts val="800"/>
              </a:spcAft>
              <a:buFont typeface="Wingdings" panose="05000000000000000000" pitchFamily="2" charset="2"/>
              <a:buChar char="§"/>
            </a:pPr>
            <a:endParaRPr lang="x-none" dirty="0">
              <a:latin typeface="Times New Roman" panose="02020603050405020304" pitchFamily="18" charset="0"/>
              <a:cs typeface="Times New Roman" panose="02020603050405020304" pitchFamily="18" charset="0"/>
            </a:endParaRPr>
          </a:p>
          <a:p>
            <a:pPr marR="0" algn="just">
              <a:lnSpc>
                <a:spcPct val="150000"/>
              </a:lnSpc>
              <a:spcAft>
                <a:spcPts val="800"/>
              </a:spcAft>
              <a:buFont typeface="Wingdings" panose="05000000000000000000" pitchFamily="2" charset="2"/>
              <a:buChar char="§"/>
            </a:pPr>
            <a:endParaRPr lang="en-US" dirty="0">
              <a:latin typeface="Cambria" panose="02040503050406030204" pitchFamily="18" charset="0"/>
              <a:ea typeface="Cambria" panose="02040503050406030204" pitchFamily="18" charset="0"/>
              <a:cs typeface="Book Antiqua" panose="02040602050305030304" pitchFamily="18" charset="0"/>
            </a:endParaRPr>
          </a:p>
          <a:p>
            <a:pPr marR="0" algn="just">
              <a:lnSpc>
                <a:spcPct val="150000"/>
              </a:lnSpc>
              <a:spcAft>
                <a:spcPts val="800"/>
              </a:spcAft>
              <a:buFont typeface="Wingdings" panose="05000000000000000000" pitchFamily="2" charset="2"/>
              <a:buChar char="§"/>
            </a:pPr>
            <a:endParaRPr lang="en-US" dirty="0">
              <a:latin typeface="Cambria" panose="02040503050406030204" pitchFamily="18" charset="0"/>
              <a:ea typeface="Cambria" panose="02040503050406030204" pitchFamily="18" charset="0"/>
              <a:cs typeface="Book Antiqua" panose="02040602050305030304" pitchFamily="18" charset="0"/>
            </a:endParaRPr>
          </a:p>
          <a:p>
            <a:pPr marL="0" marR="0" indent="0" algn="just">
              <a:lnSpc>
                <a:spcPct val="150000"/>
              </a:lnSpc>
              <a:spcAft>
                <a:spcPts val="800"/>
              </a:spcAft>
              <a:buNone/>
            </a:pPr>
            <a:endParaRPr lang="en-US" dirty="0">
              <a:latin typeface="Cambria" panose="02040503050406030204" pitchFamily="18" charset="0"/>
              <a:ea typeface="Cambria" panose="02040503050406030204" pitchFamily="18" charset="0"/>
              <a:cs typeface="Book Antiqua" panose="0204060205030503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8 Explained</a:t>
            </a:r>
            <a:endParaRPr lang="en-US" dirty="0"/>
          </a:p>
        </p:txBody>
      </p:sp>
      <p:sp>
        <p:nvSpPr>
          <p:cNvPr id="3" name="Content Placeholder 2"/>
          <p:cNvSpPr>
            <a:spLocks noGrp="1"/>
          </p:cNvSpPr>
          <p:nvPr>
            <p:ph idx="1"/>
          </p:nvPr>
        </p:nvSpPr>
        <p:spPr>
          <a:xfrm>
            <a:off x="178676" y="2005012"/>
            <a:ext cx="11887200" cy="4351338"/>
          </a:xfrm>
        </p:spPr>
        <p:txBody>
          <a:bodyPr/>
          <a:lstStyle/>
          <a:p>
            <a:pPr lvl="0" algn="just"/>
            <a:r>
              <a:rPr lang="en-US" b="1" dirty="0">
                <a:latin typeface="Cambria" panose="02040503050406030204" pitchFamily="18" charset="0"/>
                <a:ea typeface="Cambria" panose="02040503050406030204" pitchFamily="18" charset="0"/>
              </a:rPr>
              <a:t>Integrity assessment</a:t>
            </a:r>
            <a:r>
              <a:rPr lang="en-US" dirty="0">
                <a:latin typeface="Cambria" panose="02040503050406030204" pitchFamily="18" charset="0"/>
                <a:ea typeface="Cambria" panose="02040503050406030204" pitchFamily="18" charset="0"/>
              </a:rPr>
              <a:t>: When evaluating information, the key question is whether it has stayed </a:t>
            </a:r>
            <a:r>
              <a:rPr lang="en-US" b="1" dirty="0">
                <a:latin typeface="Cambria" panose="02040503050406030204" pitchFamily="18" charset="0"/>
                <a:ea typeface="Cambria" panose="02040503050406030204" pitchFamily="18" charset="0"/>
              </a:rPr>
              <a:t>complete and unchanged</a:t>
            </a:r>
            <a:r>
              <a:rPr lang="en-US" dirty="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pPr lvl="0" algn="just"/>
            <a:endParaRPr lang="en-US" dirty="0">
              <a:latin typeface="Cambria" panose="02040503050406030204" pitchFamily="18" charset="0"/>
              <a:ea typeface="Cambria" panose="02040503050406030204" pitchFamily="18" charset="0"/>
            </a:endParaRPr>
          </a:p>
          <a:p>
            <a:pPr lvl="0" algn="just"/>
            <a:r>
              <a:rPr lang="en-US" b="1" dirty="0">
                <a:latin typeface="Cambria" panose="02040503050406030204" pitchFamily="18" charset="0"/>
                <a:ea typeface="Cambria" panose="02040503050406030204" pitchFamily="18" charset="0"/>
              </a:rPr>
              <a:t>Exceptions allowed</a:t>
            </a:r>
            <a:r>
              <a:rPr lang="en-US" dirty="0">
                <a:latin typeface="Cambria" panose="02040503050406030204" pitchFamily="18" charset="0"/>
                <a:ea typeface="Cambria" panose="02040503050406030204" pitchFamily="18" charset="0"/>
              </a:rPr>
              <a:t>: The only acceptable changes are:</a:t>
            </a:r>
            <a:endParaRPr lang="en-US" dirty="0">
              <a:latin typeface="Cambria" panose="02040503050406030204" pitchFamily="18" charset="0"/>
              <a:ea typeface="Cambria" panose="02040503050406030204" pitchFamily="18" charset="0"/>
            </a:endParaRPr>
          </a:p>
          <a:p>
            <a:pPr lvl="1" algn="just"/>
            <a:r>
              <a:rPr lang="en-US" dirty="0">
                <a:latin typeface="Cambria" panose="02040503050406030204" pitchFamily="18" charset="0"/>
                <a:ea typeface="Cambria" panose="02040503050406030204" pitchFamily="18" charset="0"/>
              </a:rPr>
              <a:t>Adding an </a:t>
            </a:r>
            <a:r>
              <a:rPr lang="en-US" b="1" dirty="0">
                <a:latin typeface="Cambria" panose="02040503050406030204" pitchFamily="18" charset="0"/>
                <a:ea typeface="Cambria" panose="02040503050406030204" pitchFamily="18" charset="0"/>
              </a:rPr>
              <a:t>endorsement</a:t>
            </a:r>
            <a:r>
              <a:rPr lang="en-US" dirty="0">
                <a:latin typeface="Cambria" panose="02040503050406030204" pitchFamily="18" charset="0"/>
                <a:ea typeface="Cambria" panose="02040503050406030204" pitchFamily="18" charset="0"/>
              </a:rPr>
              <a:t> (like a signature, stamp, or approval mark).</a:t>
            </a:r>
            <a:endParaRPr lang="en-US" dirty="0">
              <a:latin typeface="Cambria" panose="02040503050406030204" pitchFamily="18" charset="0"/>
              <a:ea typeface="Cambria" panose="02040503050406030204" pitchFamily="18" charset="0"/>
            </a:endParaRPr>
          </a:p>
          <a:p>
            <a:pPr lvl="1" algn="just"/>
            <a:r>
              <a:rPr lang="en-US" dirty="0">
                <a:latin typeface="Cambria" panose="02040503050406030204" pitchFamily="18" charset="0"/>
                <a:ea typeface="Cambria" panose="02040503050406030204" pitchFamily="18" charset="0"/>
              </a:rPr>
              <a:t>Alterations that happen naturally during </a:t>
            </a:r>
            <a:r>
              <a:rPr lang="en-US" b="1" dirty="0">
                <a:latin typeface="Cambria" panose="02040503050406030204" pitchFamily="18" charset="0"/>
                <a:ea typeface="Cambria" panose="02040503050406030204" pitchFamily="18" charset="0"/>
              </a:rPr>
              <a:t>communication, storage, or display</a:t>
            </a:r>
            <a:r>
              <a:rPr lang="en-US" dirty="0">
                <a:latin typeface="Cambria" panose="02040503050406030204" pitchFamily="18" charset="0"/>
                <a:ea typeface="Cambria" panose="02040503050406030204" pitchFamily="18" charset="0"/>
              </a:rPr>
              <a:t> (for example, formatting differences when moving between systems).</a:t>
            </a:r>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So, the principle is: information should remain intact, and if it changes, the changes must be either official endorsements or routine technical adjustments.</a:t>
            </a:r>
            <a:endParaRPr lang="en-US" dirty="0">
              <a:latin typeface="Cambria" panose="02040503050406030204" pitchFamily="18" charset="0"/>
              <a:ea typeface="Cambria" panose="02040503050406030204" pitchFamily="18" charset="0"/>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9 ECTA</a:t>
            </a:r>
            <a:endParaRPr lang="en-US" dirty="0"/>
          </a:p>
        </p:txBody>
      </p:sp>
      <p:sp>
        <p:nvSpPr>
          <p:cNvPr id="3" name="Content Placeholder 2"/>
          <p:cNvSpPr>
            <a:spLocks noGrp="1"/>
          </p:cNvSpPr>
          <p:nvPr>
            <p:ph idx="1"/>
          </p:nvPr>
        </p:nvSpPr>
        <p:spPr>
          <a:xfrm>
            <a:off x="199697" y="2005012"/>
            <a:ext cx="11845158" cy="4351338"/>
          </a:xfrm>
        </p:spPr>
        <p:txBody>
          <a:bodyPr/>
          <a:lstStyle/>
          <a:p>
            <a:pPr marL="0" marR="0" lvl="0" indent="0" algn="just"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9. (1) In any legal proceedings, the rules of evidence shall not be applied so as to deny the admissibility of a data message in evidence –</a:t>
            </a:r>
            <a:endPar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just" defTabSz="914400" rtl="0" eaLnBrk="1" fontAlgn="base" latinLnBrk="0" hangingPunct="1">
              <a:lnSpc>
                <a:spcPct val="90000"/>
              </a:lnSpc>
              <a:spcBef>
                <a:spcPts val="1000"/>
              </a:spcBef>
              <a:spcAft>
                <a:spcPct val="0"/>
              </a:spcAft>
              <a:buClrTx/>
              <a:buSzTx/>
              <a:buFont typeface="Arial" panose="020B0604020202020204" pitchFamily="34" charset="0"/>
              <a:buAutoNum type="alphaLcParenBoth"/>
              <a:defRPr/>
            </a:pP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 the mere grounds that it is constituted by a data message; or</a:t>
            </a:r>
            <a:endPar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90000"/>
              </a:lnSpc>
              <a:spcBef>
                <a:spcPts val="1000"/>
              </a:spcBef>
              <a:spcAft>
                <a:spcPct val="0"/>
              </a:spcAft>
              <a:buClrTx/>
              <a:buSzTx/>
              <a:buNone/>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if it is the best evidence that the person adducing it could reasonably be expected to obtain, on the grounds that it is not in its original format provided the substance is the same</a:t>
            </a:r>
            <a:endPar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9 ECTA</a:t>
            </a:r>
            <a:endParaRPr lang="en-US" dirty="0"/>
          </a:p>
        </p:txBody>
      </p:sp>
      <p:sp>
        <p:nvSpPr>
          <p:cNvPr id="3" name="Content Placeholder 2"/>
          <p:cNvSpPr>
            <a:spLocks noGrp="1"/>
          </p:cNvSpPr>
          <p:nvPr>
            <p:ph idx="1"/>
          </p:nvPr>
        </p:nvSpPr>
        <p:spPr>
          <a:xfrm>
            <a:off x="199697" y="2005012"/>
            <a:ext cx="11845158" cy="4351338"/>
          </a:xfrm>
        </p:spPr>
        <p:txBody>
          <a:bodyPr/>
          <a:lstStyle/>
          <a:p>
            <a:r>
              <a:rPr lang="en-US" sz="3200" i="1" dirty="0">
                <a:latin typeface="Times New Roman" panose="02020603050405020304" pitchFamily="18" charset="0"/>
                <a:ea typeface="Calibri" panose="020F0502020204030204" charset="0"/>
                <a:cs typeface="Times New Roman" panose="02020603050405020304" pitchFamily="18" charset="0"/>
                <a:sym typeface="+mn-ea"/>
              </a:rPr>
              <a:t>9 (4) A data message made by </a:t>
            </a:r>
            <a:r>
              <a:rPr lang="en-US" sz="3200" b="1" i="1" dirty="0">
                <a:latin typeface="Times New Roman" panose="02020603050405020304" pitchFamily="18" charset="0"/>
                <a:ea typeface="Calibri" panose="020F0502020204030204" charset="0"/>
                <a:cs typeface="Times New Roman" panose="02020603050405020304" pitchFamily="18" charset="0"/>
                <a:sym typeface="+mn-ea"/>
              </a:rPr>
              <a:t>a person</a:t>
            </a:r>
            <a:r>
              <a:rPr lang="en-US" sz="3200" i="1" dirty="0">
                <a:latin typeface="Times New Roman" panose="02020603050405020304" pitchFamily="18" charset="0"/>
                <a:ea typeface="Calibri" panose="020F0502020204030204" charset="0"/>
                <a:cs typeface="Times New Roman" panose="02020603050405020304" pitchFamily="18" charset="0"/>
                <a:sym typeface="+mn-ea"/>
              </a:rPr>
              <a:t> in the ordinary course of business, or a copy or printout of, or an extract from, the data message</a:t>
            </a:r>
            <a:r>
              <a:rPr lang="en-US" sz="3200" i="1" dirty="0">
                <a:solidFill>
                  <a:schemeClr val="accent5"/>
                </a:solidFill>
                <a:latin typeface="Times New Roman" panose="02020603050405020304" pitchFamily="18" charset="0"/>
                <a:ea typeface="Calibri" panose="020F0502020204030204" charset="0"/>
                <a:cs typeface="Times New Roman" panose="02020603050405020304" pitchFamily="18" charset="0"/>
                <a:sym typeface="+mn-ea"/>
              </a:rPr>
              <a:t> certified to be correct by an officer </a:t>
            </a:r>
            <a:r>
              <a:rPr lang="en-US" sz="3200" i="1" dirty="0">
                <a:latin typeface="Times New Roman" panose="02020603050405020304" pitchFamily="18" charset="0"/>
                <a:ea typeface="Calibri" panose="020F0502020204030204" charset="0"/>
                <a:cs typeface="Times New Roman" panose="02020603050405020304" pitchFamily="18" charset="0"/>
                <a:sym typeface="+mn-ea"/>
              </a:rPr>
              <a:t>in the service of such person, shall on its mere production in any civil, criminal, administrative or disciplinary proceedings under any law, the rules of a self-regulatory organization or any other law, be admissible in evidence against any person and rebuttable proof of the facts contained in such record, copy, printout or extract. </a:t>
            </a:r>
            <a:endParaRPr lang="en-US" sz="3200" dirty="0">
              <a:effectLst/>
              <a:latin typeface="Calibri" panose="020F0502020204030204" charset="0"/>
              <a:ea typeface="Calibri" panose="020F0502020204030204" charset="0"/>
              <a:cs typeface="Times New Roman" panose="02020603050405020304" pitchFamily="18" charset="0"/>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is-asset-tracing-definition-1024x576 copy"/>
          <p:cNvPicPr>
            <a:picLocks noChangeAspect="1"/>
          </p:cNvPicPr>
          <p:nvPr/>
        </p:nvPicPr>
        <p:blipFill>
          <a:blip r:embed="rId1">
            <a:alphaModFix amt="40000"/>
          </a:blip>
          <a:stretch>
            <a:fillRect/>
          </a:stretch>
        </p:blipFill>
        <p:spPr>
          <a:xfrm flipH="1">
            <a:off x="0" y="173736"/>
            <a:ext cx="12192000" cy="6858000"/>
          </a:xfrm>
          <a:prstGeom prst="rect">
            <a:avLst/>
          </a:prstGeom>
        </p:spPr>
      </p:pic>
      <p:sp>
        <p:nvSpPr>
          <p:cNvPr id="2" name="Title 1"/>
          <p:cNvSpPr>
            <a:spLocks noGrp="1"/>
          </p:cNvSpPr>
          <p:nvPr>
            <p:ph type="title"/>
          </p:nvPr>
        </p:nvSpPr>
        <p:spPr/>
        <p:txBody>
          <a:bodyPr/>
          <a:lstStyle/>
          <a:p>
            <a:r>
              <a:rPr lang="en-US" dirty="0"/>
              <a:t>Presentation Outline</a:t>
            </a:r>
            <a:endParaRPr lang="en-US" dirty="0"/>
          </a:p>
        </p:txBody>
      </p:sp>
      <p:sp>
        <p:nvSpPr>
          <p:cNvPr id="3" name="Content Placeholder 2"/>
          <p:cNvSpPr>
            <a:spLocks noGrp="1"/>
          </p:cNvSpPr>
          <p:nvPr>
            <p:ph idx="1"/>
          </p:nvPr>
        </p:nvSpPr>
        <p:spPr>
          <a:xfrm>
            <a:off x="1176528" y="1843088"/>
            <a:ext cx="10515600" cy="4658296"/>
          </a:xfrm>
        </p:spPr>
        <p:txBody>
          <a:bodyPr/>
          <a:lstStyle/>
          <a:p>
            <a:pPr marL="742950" indent="-742950">
              <a:buFont typeface="+mj-lt"/>
              <a:buAutoNum type="arabicPeriod"/>
            </a:pPr>
            <a:r>
              <a:rPr lang="en-US" b="0" i="0" dirty="0">
                <a:solidFill>
                  <a:srgbClr val="222222"/>
                </a:solidFill>
                <a:effectLst/>
                <a:latin typeface="Aptos Display" panose="020B0004020202020204" pitchFamily="34" charset="0"/>
              </a:rPr>
              <a:t>Introduction</a:t>
            </a:r>
            <a:endParaRPr lang="en-US" b="0" i="0" dirty="0">
              <a:solidFill>
                <a:srgbClr val="222222"/>
              </a:solidFill>
              <a:effectLst/>
              <a:latin typeface="Aptos Display" panose="020B0004020202020204" pitchFamily="34" charset="0"/>
            </a:endParaRPr>
          </a:p>
          <a:p>
            <a:pPr marL="742950" indent="-742950">
              <a:buFont typeface="+mj-lt"/>
              <a:buAutoNum type="arabicPeriod"/>
            </a:pPr>
            <a:r>
              <a:rPr lang="en-US" dirty="0">
                <a:solidFill>
                  <a:srgbClr val="222222"/>
                </a:solidFill>
                <a:latin typeface="Aptos Display" panose="020B0004020202020204" pitchFamily="34" charset="0"/>
              </a:rPr>
              <a:t>Defining Hate Speech</a:t>
            </a:r>
            <a:endParaRPr lang="en-US" dirty="0">
              <a:solidFill>
                <a:srgbClr val="222222"/>
              </a:solidFill>
              <a:latin typeface="Aptos Display" panose="020B0004020202020204" pitchFamily="34" charset="0"/>
            </a:endParaRPr>
          </a:p>
          <a:p>
            <a:pPr marL="742950" indent="-742950">
              <a:buFont typeface="+mj-lt"/>
              <a:buAutoNum type="arabicPeriod"/>
            </a:pPr>
            <a:r>
              <a:rPr lang="en-US" dirty="0">
                <a:solidFill>
                  <a:srgbClr val="222222"/>
                </a:solidFill>
                <a:latin typeface="Aptos Display" panose="020B0004020202020204" pitchFamily="34" charset="0"/>
              </a:rPr>
              <a:t>Legal and Institutional Framework</a:t>
            </a:r>
            <a:endParaRPr lang="en-US" dirty="0">
              <a:solidFill>
                <a:srgbClr val="222222"/>
              </a:solidFill>
              <a:latin typeface="Aptos Display" panose="020B0004020202020204" pitchFamily="34" charset="0"/>
            </a:endParaRPr>
          </a:p>
          <a:p>
            <a:pPr marL="742950" indent="-742950">
              <a:buFont typeface="+mj-lt"/>
              <a:buAutoNum type="arabicPeriod"/>
            </a:pPr>
            <a:r>
              <a:rPr lang="en-US" b="0" i="0" dirty="0">
                <a:solidFill>
                  <a:srgbClr val="222222"/>
                </a:solidFill>
                <a:effectLst/>
                <a:latin typeface="Aptos Display" panose="020B0004020202020204" pitchFamily="34" charset="0"/>
              </a:rPr>
              <a:t>Role of Digital Platforms in Promoting Hate Speech</a:t>
            </a:r>
            <a:endParaRPr lang="en-US" b="0" i="0" dirty="0">
              <a:solidFill>
                <a:srgbClr val="222222"/>
              </a:solidFill>
              <a:effectLst/>
              <a:latin typeface="Aptos Display" panose="020B0004020202020204" pitchFamily="34" charset="0"/>
            </a:endParaRPr>
          </a:p>
          <a:p>
            <a:pPr marL="742950" indent="-742950">
              <a:buFont typeface="+mj-lt"/>
              <a:buAutoNum type="arabicPeriod"/>
            </a:pPr>
            <a:r>
              <a:rPr lang="en-US" dirty="0">
                <a:solidFill>
                  <a:srgbClr val="222222"/>
                </a:solidFill>
                <a:latin typeface="Aptos Display" panose="020B0004020202020204" pitchFamily="34" charset="0"/>
              </a:rPr>
              <a:t>Sources of Evidence</a:t>
            </a:r>
            <a:endParaRPr lang="en-US" dirty="0">
              <a:solidFill>
                <a:srgbClr val="222222"/>
              </a:solidFill>
              <a:latin typeface="Aptos Display" panose="020B0004020202020204" pitchFamily="34" charset="0"/>
            </a:endParaRPr>
          </a:p>
          <a:p>
            <a:pPr marL="742950" indent="-742950">
              <a:buFont typeface="+mj-lt"/>
              <a:buAutoNum type="arabicPeriod"/>
            </a:pPr>
            <a:r>
              <a:rPr lang="en-US" dirty="0">
                <a:solidFill>
                  <a:srgbClr val="222222"/>
                </a:solidFill>
                <a:latin typeface="Aptos Display" panose="020B0004020202020204" pitchFamily="34" charset="0"/>
              </a:rPr>
              <a:t>Digital Evidence Collection</a:t>
            </a:r>
            <a:endParaRPr lang="en-US" dirty="0">
              <a:solidFill>
                <a:srgbClr val="222222"/>
              </a:solidFill>
              <a:latin typeface="Aptos Display" panose="020B0004020202020204" pitchFamily="34" charset="0"/>
            </a:endParaRPr>
          </a:p>
          <a:p>
            <a:pPr marL="742950" indent="-742950">
              <a:buFont typeface="+mj-lt"/>
              <a:buAutoNum type="arabicPeriod"/>
            </a:pPr>
            <a:r>
              <a:rPr lang="en-US" b="0" i="0" dirty="0">
                <a:solidFill>
                  <a:srgbClr val="222222"/>
                </a:solidFill>
                <a:effectLst/>
                <a:latin typeface="Aptos Display" panose="020B0004020202020204" pitchFamily="34" charset="0"/>
              </a:rPr>
              <a:t>Challenges and Opportunities</a:t>
            </a:r>
            <a:endParaRPr lang="en-US" dirty="0">
              <a:solidFill>
                <a:srgbClr val="222222"/>
              </a:solidFill>
              <a:latin typeface="Aptos Display" panose="020B0004020202020204" pitchFamily="34" charset="0"/>
            </a:endParaRPr>
          </a:p>
          <a:p>
            <a:pPr marL="742950" indent="-742950">
              <a:buFont typeface="+mj-lt"/>
              <a:buAutoNum type="arabicPeriod"/>
            </a:pPr>
            <a:r>
              <a:rPr lang="en-US" b="0" i="0" dirty="0">
                <a:solidFill>
                  <a:srgbClr val="222222"/>
                </a:solidFill>
                <a:effectLst/>
                <a:latin typeface="Aptos Display" panose="020B0004020202020204" pitchFamily="34" charset="0"/>
              </a:rPr>
              <a:t>Prosecutorial Use of Digital Evidence </a:t>
            </a:r>
            <a:r>
              <a:rPr lang="en-US" dirty="0">
                <a:solidFill>
                  <a:srgbClr val="222222"/>
                </a:solidFill>
                <a:latin typeface="Aptos Display" panose="020B0004020202020204" pitchFamily="34" charset="0"/>
              </a:rPr>
              <a:t>in Combating Hate Speech</a:t>
            </a:r>
            <a:endParaRPr lang="en-US" dirty="0">
              <a:solidFill>
                <a:srgbClr val="222222"/>
              </a:solidFill>
              <a:latin typeface="Aptos Display" panose="020B0004020202020204" pitchFamily="34" charset="0"/>
            </a:endParaRPr>
          </a:p>
          <a:p>
            <a:pPr marL="742950" indent="-742950">
              <a:buFont typeface="+mj-lt"/>
              <a:buAutoNum type="arabicPeriod"/>
            </a:pPr>
            <a:r>
              <a:rPr lang="en-US" dirty="0">
                <a:solidFill>
                  <a:srgbClr val="222222"/>
                </a:solidFill>
                <a:latin typeface="Aptos Display" panose="020B0004020202020204" pitchFamily="34" charset="0"/>
              </a:rPr>
              <a:t>Conclusion</a:t>
            </a:r>
            <a:endParaRPr lang="en-US" b="0" i="0" dirty="0">
              <a:solidFill>
                <a:srgbClr val="222222"/>
              </a:solidFill>
              <a:effectLst/>
              <a:latin typeface="Aptos Display" panose="020B0004020202020204" pitchFamily="34" charset="0"/>
            </a:endParaRPr>
          </a:p>
          <a:p>
            <a:pPr marL="742950" indent="-742950">
              <a:buFont typeface="+mj-lt"/>
              <a:buAutoNum type="arabicPeriod"/>
            </a:pPr>
            <a:endParaRPr lang="en-US" b="0" i="0" dirty="0">
              <a:solidFill>
                <a:srgbClr val="222222"/>
              </a:solidFill>
              <a:effectLst/>
              <a:latin typeface="Lato" panose="020F0502020204030203" pitchFamily="34" charset="0"/>
            </a:endParaRPr>
          </a:p>
          <a:p>
            <a:pPr>
              <a:buFont typeface="Wingdings" panose="05000000000000000000" pitchFamily="2" charset="2"/>
              <a:buChar char="Ø"/>
            </a:pPr>
            <a:endParaRPr lang="en-US" b="0" i="0" dirty="0">
              <a:solidFill>
                <a:srgbClr val="222222"/>
              </a:solidFill>
              <a:effectLst/>
              <a:latin typeface="Lato" panose="020F0502020204030203" pitchFamily="34" charset="0"/>
            </a:endParaRPr>
          </a:p>
          <a:p>
            <a:endParaRPr lang="en-US" b="0" i="0" dirty="0">
              <a:solidFill>
                <a:srgbClr val="222222"/>
              </a:solidFill>
              <a:effectLst/>
              <a:latin typeface="Lato" panose="020F0502020204030203" pitchFamily="34" charset="0"/>
            </a:endParaRPr>
          </a:p>
          <a:p>
            <a:endParaRPr lang="en-US" b="0" i="0" dirty="0">
              <a:solidFill>
                <a:srgbClr val="222222"/>
              </a:solidFill>
              <a:effectLst/>
              <a:latin typeface="Lato" panose="020F0502020204030203" pitchFamily="34" charset="0"/>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45" y="1202690"/>
            <a:ext cx="10803255" cy="650875"/>
          </a:xfrm>
        </p:spPr>
        <p:txBody>
          <a:bodyPr/>
          <a:lstStyle/>
          <a:p>
            <a:r>
              <a:rPr lang="en-US" sz="2400" dirty="0" err="1">
                <a:solidFill>
                  <a:schemeClr val="tx1"/>
                </a:solidFill>
                <a:latin typeface="Times New Roman" panose="02020603050405020304" pitchFamily="18" charset="0"/>
                <a:cs typeface="Times New Roman" panose="02020603050405020304" pitchFamily="18" charset="0"/>
                <a:sym typeface="+mn-ea"/>
              </a:rPr>
              <a:t>Shuko</a:t>
            </a:r>
            <a:r>
              <a:rPr lang="en-US" sz="2400" dirty="0">
                <a:solidFill>
                  <a:schemeClr val="tx1"/>
                </a:solidFill>
                <a:latin typeface="Times New Roman" panose="02020603050405020304" pitchFamily="18" charset="0"/>
                <a:cs typeface="Times New Roman" panose="02020603050405020304" pitchFamily="18" charset="0"/>
                <a:sym typeface="+mn-ea"/>
              </a:rPr>
              <a:t> Willie </a:t>
            </a:r>
            <a:r>
              <a:rPr lang="en-US" sz="2400" dirty="0" err="1">
                <a:solidFill>
                  <a:schemeClr val="tx1"/>
                </a:solidFill>
                <a:latin typeface="Times New Roman" panose="02020603050405020304" pitchFamily="18" charset="0"/>
                <a:cs typeface="Times New Roman" panose="02020603050405020304" pitchFamily="18" charset="0"/>
                <a:sym typeface="+mn-ea"/>
              </a:rPr>
              <a:t>Chunga</a:t>
            </a:r>
            <a:r>
              <a:rPr lang="en-US" sz="2400" dirty="0">
                <a:solidFill>
                  <a:schemeClr val="tx1"/>
                </a:solidFill>
                <a:latin typeface="Times New Roman" panose="02020603050405020304" pitchFamily="18" charset="0"/>
                <a:cs typeface="Times New Roman" panose="02020603050405020304" pitchFamily="18" charset="0"/>
                <a:sym typeface="+mn-ea"/>
              </a:rPr>
              <a:t> </a:t>
            </a:r>
            <a:r>
              <a:rPr lang="en-US" sz="2400" dirty="0" err="1">
                <a:solidFill>
                  <a:schemeClr val="tx1"/>
                </a:solidFill>
                <a:latin typeface="Times New Roman" panose="02020603050405020304" pitchFamily="18" charset="0"/>
                <a:cs typeface="Times New Roman" panose="02020603050405020304" pitchFamily="18" charset="0"/>
                <a:sym typeface="+mn-ea"/>
              </a:rPr>
              <a:t>vs</a:t>
            </a:r>
            <a:r>
              <a:rPr lang="en-US" sz="2400" dirty="0">
                <a:solidFill>
                  <a:schemeClr val="tx1"/>
                </a:solidFill>
                <a:latin typeface="Times New Roman" panose="02020603050405020304" pitchFamily="18" charset="0"/>
                <a:cs typeface="Times New Roman" panose="02020603050405020304" pitchFamily="18" charset="0"/>
                <a:sym typeface="+mn-ea"/>
              </a:rPr>
              <a:t> </a:t>
            </a:r>
            <a:r>
              <a:rPr lang="en-US" sz="2400" dirty="0" err="1">
                <a:solidFill>
                  <a:schemeClr val="tx1"/>
                </a:solidFill>
                <a:latin typeface="Times New Roman" panose="02020603050405020304" pitchFamily="18" charset="0"/>
                <a:cs typeface="Times New Roman" panose="02020603050405020304" pitchFamily="18" charset="0"/>
                <a:sym typeface="+mn-ea"/>
              </a:rPr>
              <a:t>Nukwase</a:t>
            </a:r>
            <a:r>
              <a:rPr lang="en-US" sz="2400" dirty="0">
                <a:solidFill>
                  <a:schemeClr val="tx1"/>
                </a:solidFill>
                <a:latin typeface="Times New Roman" panose="02020603050405020304" pitchFamily="18" charset="0"/>
                <a:cs typeface="Times New Roman" panose="02020603050405020304" pitchFamily="18" charset="0"/>
                <a:sym typeface="+mn-ea"/>
              </a:rPr>
              <a:t> Hilda </a:t>
            </a:r>
            <a:r>
              <a:rPr lang="en-US" sz="2400" dirty="0" err="1">
                <a:solidFill>
                  <a:schemeClr val="tx1"/>
                </a:solidFill>
                <a:latin typeface="Times New Roman" panose="02020603050405020304" pitchFamily="18" charset="0"/>
                <a:cs typeface="Times New Roman" panose="02020603050405020304" pitchFamily="18" charset="0"/>
                <a:sym typeface="+mn-ea"/>
              </a:rPr>
              <a:t>Mwanza</a:t>
            </a:r>
            <a:r>
              <a:rPr lang="en-US" sz="2400" dirty="0">
                <a:solidFill>
                  <a:schemeClr val="tx1"/>
                </a:solidFill>
                <a:latin typeface="Times New Roman" panose="02020603050405020304" pitchFamily="18" charset="0"/>
                <a:cs typeface="Times New Roman" panose="02020603050405020304" pitchFamily="18" charset="0"/>
                <a:sym typeface="+mn-ea"/>
              </a:rPr>
              <a:t> </a:t>
            </a:r>
            <a:r>
              <a:rPr lang="en-US" sz="2400" dirty="0" err="1">
                <a:solidFill>
                  <a:schemeClr val="tx1"/>
                </a:solidFill>
                <a:latin typeface="Times New Roman" panose="02020603050405020304" pitchFamily="18" charset="0"/>
                <a:cs typeface="Times New Roman" panose="02020603050405020304" pitchFamily="18" charset="0"/>
                <a:sym typeface="+mn-ea"/>
              </a:rPr>
              <a:t>Chunga</a:t>
            </a:r>
            <a:r>
              <a:rPr lang="en-US" sz="2400" dirty="0">
                <a:solidFill>
                  <a:schemeClr val="tx1"/>
                </a:solidFill>
                <a:latin typeface="Times New Roman" panose="02020603050405020304" pitchFamily="18" charset="0"/>
                <a:cs typeface="Times New Roman" panose="02020603050405020304" pitchFamily="18" charset="0"/>
                <a:sym typeface="+mn-ea"/>
              </a:rPr>
              <a:t> 2022/HPF/D053</a:t>
            </a:r>
            <a:endParaRPr lang="en-US" sz="2400" dirty="0">
              <a:solidFill>
                <a:schemeClr val="tx1"/>
              </a:solidFill>
              <a:latin typeface="Times New Roman" panose="02020603050405020304" pitchFamily="18" charset="0"/>
              <a:cs typeface="Times New Roman" panose="02020603050405020304" pitchFamily="18" charset="0"/>
              <a:sym typeface="+mn-ea"/>
            </a:endParaRPr>
          </a:p>
        </p:txBody>
      </p:sp>
      <p:sp>
        <p:nvSpPr>
          <p:cNvPr id="3" name="Content Placeholder 2"/>
          <p:cNvSpPr>
            <a:spLocks noGrp="1"/>
          </p:cNvSpPr>
          <p:nvPr>
            <p:ph idx="1"/>
          </p:nvPr>
        </p:nvSpPr>
        <p:spPr>
          <a:xfrm>
            <a:off x="199697" y="2005012"/>
            <a:ext cx="11845158" cy="4351338"/>
          </a:xfrm>
        </p:spPr>
        <p:txBody>
          <a:bodyPr/>
          <a:lstStyle/>
          <a:p>
            <a:r>
              <a:rPr lang="en-US" sz="3200" i="1" dirty="0">
                <a:latin typeface="Cambria" panose="02040503050406030204" pitchFamily="18" charset="0"/>
                <a:cs typeface="Cambria" panose="02040503050406030204" pitchFamily="18" charset="0"/>
                <a:sym typeface="+mn-ea"/>
              </a:rPr>
              <a:t>Section 9(4) does not require data in its original form to be certified to be correct</a:t>
            </a:r>
            <a:endParaRPr lang="en-US" sz="3200" i="1" dirty="0">
              <a:solidFill>
                <a:schemeClr val="tx1"/>
              </a:solidFill>
              <a:latin typeface="Cambria" panose="02040503050406030204" pitchFamily="18" charset="0"/>
              <a:cs typeface="Cambria" panose="02040503050406030204" pitchFamily="18" charset="0"/>
            </a:endParaRPr>
          </a:p>
          <a:p>
            <a:r>
              <a:rPr lang="en-US" sz="3200" i="1" dirty="0">
                <a:latin typeface="Cambria" panose="02040503050406030204" pitchFamily="18" charset="0"/>
                <a:cs typeface="Cambria" panose="02040503050406030204" pitchFamily="18" charset="0"/>
                <a:sym typeface="+mn-ea"/>
              </a:rPr>
              <a:t>Section 9(4) requires certification of a data message if it is a copy or print out or an extract from it. The officer required to do the certification is a person in the service of a person adducing the data message and not a network service provider</a:t>
            </a:r>
            <a:endParaRPr lang="en-US" sz="3200" i="1" dirty="0">
              <a:solidFill>
                <a:schemeClr val="tx1"/>
              </a:solidFill>
              <a:latin typeface="Cambria" panose="02040503050406030204" pitchFamily="18" charset="0"/>
              <a:cs typeface="Cambria" panose="02040503050406030204" pitchFamily="18" charset="0"/>
            </a:endParaRPr>
          </a:p>
          <a:p>
            <a:endParaRPr lang="en-US" dirty="0">
              <a:latin typeface="Cambria" panose="02040503050406030204" pitchFamily="18" charset="0"/>
              <a:cs typeface="Cambria" panose="020405030504060302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9 Explained </a:t>
            </a:r>
            <a:endParaRPr lang="en-US" dirty="0"/>
          </a:p>
        </p:txBody>
      </p:sp>
      <p:sp>
        <p:nvSpPr>
          <p:cNvPr id="3" name="Content Placeholder 2"/>
          <p:cNvSpPr>
            <a:spLocks noGrp="1"/>
          </p:cNvSpPr>
          <p:nvPr>
            <p:ph idx="1"/>
          </p:nvPr>
        </p:nvSpPr>
        <p:spPr>
          <a:xfrm>
            <a:off x="105103" y="2005012"/>
            <a:ext cx="12013325" cy="4351338"/>
          </a:xfrm>
        </p:spPr>
        <p:txBody>
          <a:bodyPr/>
          <a:lstStyle/>
          <a:p>
            <a:pPr marL="0" indent="0" algn="just">
              <a:buNone/>
            </a:pPr>
            <a:r>
              <a:rPr lang="en-US" b="1" dirty="0"/>
              <a:t>⚖️Key Principles</a:t>
            </a:r>
            <a:endParaRPr lang="en-US" sz="2400" dirty="0"/>
          </a:p>
          <a:p>
            <a:pPr marL="0" lvl="0" indent="0" algn="just">
              <a:buNone/>
            </a:pPr>
            <a:r>
              <a:rPr lang="en-US" b="1" dirty="0"/>
              <a:t>       No automatic exclusion</a:t>
            </a:r>
            <a:endParaRPr lang="en-US" dirty="0"/>
          </a:p>
          <a:p>
            <a:pPr lvl="1" algn="just"/>
            <a:r>
              <a:rPr lang="en-US" dirty="0"/>
              <a:t>A piece of evidence cannot be rejected </a:t>
            </a:r>
            <a:r>
              <a:rPr lang="en-US" i="1" dirty="0"/>
              <a:t>just because</a:t>
            </a:r>
            <a:r>
              <a:rPr lang="en-US" dirty="0"/>
              <a:t> it is in the form of a data message (like an email, text, or digital record).</a:t>
            </a:r>
            <a:endParaRPr lang="en-US" dirty="0"/>
          </a:p>
          <a:p>
            <a:pPr lvl="1" algn="just"/>
            <a:r>
              <a:rPr lang="en-US" dirty="0"/>
              <a:t>Courts must treat electronic records as potentially valid evidence, not dismiss them due to format.</a:t>
            </a:r>
            <a:endParaRPr lang="en-US" dirty="0"/>
          </a:p>
          <a:p>
            <a:pPr marL="0" lvl="0" indent="0" algn="just">
              <a:buNone/>
            </a:pPr>
            <a:r>
              <a:rPr lang="en-US" b="1" dirty="0"/>
              <a:t>      Best available evidence rule</a:t>
            </a:r>
            <a:endParaRPr lang="en-US" dirty="0"/>
          </a:p>
          <a:p>
            <a:pPr lvl="1" algn="just"/>
            <a:r>
              <a:rPr lang="en-US" dirty="0"/>
              <a:t>If the data message is the </a:t>
            </a:r>
            <a:r>
              <a:rPr lang="en-US" b="1" dirty="0"/>
              <a:t>best evidence reasonably obtainable</a:t>
            </a:r>
            <a:r>
              <a:rPr lang="en-US" dirty="0"/>
              <a:t>, it should be admissible even if it’s not in its original format.</a:t>
            </a:r>
            <a:endParaRPr lang="en-US" dirty="0"/>
          </a:p>
          <a:p>
            <a:pPr lvl="1" algn="just"/>
            <a:r>
              <a:rPr lang="en-US" dirty="0"/>
              <a:t>The critical requirement is that the </a:t>
            </a:r>
            <a:r>
              <a:rPr lang="en-US" b="1" dirty="0"/>
              <a:t>substance remains the same</a:t>
            </a:r>
            <a:r>
              <a:rPr lang="en-US" dirty="0"/>
              <a:t>-the content must not be altered in a way that changes its meaning.</a:t>
            </a:r>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9 Practical Implication </a:t>
            </a:r>
            <a:endParaRPr lang="en-US" dirty="0"/>
          </a:p>
        </p:txBody>
      </p:sp>
      <p:sp>
        <p:nvSpPr>
          <p:cNvPr id="3" name="Content Placeholder 2"/>
          <p:cNvSpPr>
            <a:spLocks noGrp="1"/>
          </p:cNvSpPr>
          <p:nvPr>
            <p:ph idx="1"/>
          </p:nvPr>
        </p:nvSpPr>
        <p:spPr>
          <a:xfrm>
            <a:off x="136634" y="2005012"/>
            <a:ext cx="11981794" cy="4351338"/>
          </a:xfrm>
        </p:spPr>
        <p:txBody>
          <a:bodyPr/>
          <a:lstStyle/>
          <a:p>
            <a:pPr lvl="0" algn="just"/>
            <a:r>
              <a:rPr lang="en-US" sz="3600" dirty="0">
                <a:latin typeface="Cambria" panose="02040503050406030204" pitchFamily="18" charset="0"/>
                <a:ea typeface="Cambria" panose="02040503050406030204" pitchFamily="18" charset="0"/>
              </a:rPr>
              <a:t>Copies or printouts of electronic records are acceptable if the original format isn’t available, provided the content is intact.</a:t>
            </a:r>
            <a:endParaRPr lang="en-US" sz="3600" dirty="0">
              <a:latin typeface="Cambria" panose="02040503050406030204" pitchFamily="18" charset="0"/>
              <a:ea typeface="Cambria" panose="02040503050406030204" pitchFamily="18" charset="0"/>
            </a:endParaRPr>
          </a:p>
          <a:p>
            <a:pPr lvl="0" algn="just"/>
            <a:r>
              <a:rPr lang="en-US" sz="3600" dirty="0">
                <a:latin typeface="Cambria" panose="02040503050406030204" pitchFamily="18" charset="0"/>
                <a:ea typeface="Cambria" panose="02040503050406030204" pitchFamily="18" charset="0"/>
              </a:rPr>
              <a:t>This prevents unfair dismissal of evidence simply because it’s digital or has been converted (e.g., from a database entry to a PDF).</a:t>
            </a:r>
            <a:endParaRPr lang="en-US" sz="3600" dirty="0">
              <a:latin typeface="Cambria" panose="02040503050406030204" pitchFamily="18" charset="0"/>
              <a:ea typeface="Cambria" panose="02040503050406030204" pitchFamily="18" charset="0"/>
            </a:endParaRP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Times New Roman" panose="02020603050405020304" pitchFamily="18" charset="0"/>
                <a:cs typeface="Times New Roman" panose="02020603050405020304" pitchFamily="18" charset="0"/>
              </a:rPr>
              <a:t>Your Checklist For Authentication </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7145" y="2005012"/>
            <a:ext cx="11908221" cy="4351338"/>
          </a:xfrm>
        </p:spPr>
        <p:txBody>
          <a:bodyPr/>
          <a:lstStyle/>
          <a:p>
            <a:pPr marL="0" indent="0" algn="just">
              <a:buNone/>
            </a:pPr>
            <a:r>
              <a:rPr lang="en-US" sz="2400" b="1" dirty="0">
                <a:latin typeface="Cambria" panose="02040503050406030204" pitchFamily="18" charset="0"/>
                <a:ea typeface="Cambria" panose="02040503050406030204" pitchFamily="18" charset="0"/>
              </a:rPr>
              <a:t>📌 Original and Unaltered</a:t>
            </a:r>
            <a:endParaRPr lang="en-US" sz="2400" dirty="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Evidence must be presented in its original form or a reliable copy, consistent with Ss. 8 and 9 ECTA.</a:t>
            </a:r>
            <a:endParaRPr lang="en-US" sz="2400" dirty="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Courts require assurance that no modification has occurred.</a:t>
            </a:r>
            <a:endParaRPr lang="en-US" sz="2400" dirty="0">
              <a:latin typeface="Cambria" panose="02040503050406030204" pitchFamily="18" charset="0"/>
              <a:ea typeface="Cambria" panose="02040503050406030204" pitchFamily="18" charset="0"/>
            </a:endParaRPr>
          </a:p>
          <a:p>
            <a:pPr marL="0" indent="0" algn="just">
              <a:buNone/>
            </a:pPr>
            <a:endParaRPr lang="en-US" sz="2400" dirty="0">
              <a:latin typeface="Cambria" panose="02040503050406030204" pitchFamily="18" charset="0"/>
              <a:ea typeface="Cambria" panose="02040503050406030204" pitchFamily="18" charset="0"/>
            </a:endParaRPr>
          </a:p>
          <a:p>
            <a:pPr marL="0" indent="0" algn="just">
              <a:buNone/>
            </a:pPr>
            <a:r>
              <a:rPr lang="en-US" sz="2400" b="1" dirty="0">
                <a:latin typeface="Cambria" panose="02040503050406030204" pitchFamily="18" charset="0"/>
                <a:ea typeface="Cambria" panose="02040503050406030204" pitchFamily="18" charset="0"/>
              </a:rPr>
              <a:t>🔐 Hashing</a:t>
            </a:r>
            <a:endParaRPr lang="en-US" sz="2400" dirty="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Hash values serve as </a:t>
            </a:r>
            <a:r>
              <a:rPr lang="en-US" sz="2400" b="1" dirty="0">
                <a:latin typeface="Cambria" panose="02040503050406030204" pitchFamily="18" charset="0"/>
                <a:ea typeface="Cambria" panose="02040503050406030204" pitchFamily="18" charset="0"/>
              </a:rPr>
              <a:t>digital fingerprints</a:t>
            </a:r>
            <a:r>
              <a:rPr lang="en-US" sz="2400" dirty="0">
                <a:latin typeface="Cambria" panose="02040503050406030204" pitchFamily="18" charset="0"/>
                <a:ea typeface="Cambria" panose="02040503050406030204" pitchFamily="18" charset="0"/>
              </a:rPr>
              <a:t>, proving that data has remained unchanged.</a:t>
            </a:r>
            <a:endParaRPr lang="en-US" sz="2400" dirty="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Uniformly accepted across jurisdictions as a reliable method of verifying integrity</a:t>
            </a:r>
            <a:endParaRPr lang="en-US" sz="2400" dirty="0">
              <a:latin typeface="Cambria" panose="02040503050406030204" pitchFamily="18" charset="0"/>
              <a:ea typeface="Cambria" panose="020405030504060302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Times New Roman" panose="02020603050405020304" pitchFamily="18" charset="0"/>
                <a:cs typeface="Times New Roman" panose="02020603050405020304" pitchFamily="18" charset="0"/>
              </a:rPr>
              <a:t>Your Checklist For Authentication </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5103" y="2005012"/>
            <a:ext cx="11866180" cy="4351338"/>
          </a:xfrm>
        </p:spPr>
        <p:txBody>
          <a:bodyPr/>
          <a:lstStyle/>
          <a:p>
            <a:pPr algn="just"/>
            <a:r>
              <a:rPr lang="en-US" dirty="0">
                <a:latin typeface="Cambria" panose="02040503050406030204" pitchFamily="18" charset="0"/>
                <a:ea typeface="Cambria" panose="02040503050406030204" pitchFamily="18" charset="0"/>
              </a:rPr>
              <a:t>Demonstrate that the </a:t>
            </a:r>
            <a:r>
              <a:rPr lang="en-US" b="1" dirty="0">
                <a:latin typeface="Cambria" panose="02040503050406030204" pitchFamily="18" charset="0"/>
                <a:ea typeface="Cambria" panose="02040503050406030204" pitchFamily="18" charset="0"/>
              </a:rPr>
              <a:t>collection and analysis of digital evidence</a:t>
            </a:r>
            <a:r>
              <a:rPr lang="en-US" dirty="0">
                <a:latin typeface="Cambria" panose="02040503050406030204" pitchFamily="18" charset="0"/>
                <a:ea typeface="Cambria" panose="02040503050406030204" pitchFamily="18" charset="0"/>
              </a:rPr>
              <a:t> was carried out using reliable and transparent methods:</a:t>
            </a:r>
            <a:endParaRPr lang="en-US" dirty="0">
              <a:latin typeface="Cambria" panose="02040503050406030204" pitchFamily="18" charset="0"/>
              <a:ea typeface="Cambria" panose="02040503050406030204" pitchFamily="18" charset="0"/>
            </a:endParaRPr>
          </a:p>
          <a:p>
            <a:pPr marL="0" indent="0" algn="just">
              <a:buNone/>
            </a:pPr>
            <a:r>
              <a:rPr lang="en-US" b="1" dirty="0">
                <a:latin typeface="Cambria" panose="02040503050406030204" pitchFamily="18" charset="0"/>
                <a:ea typeface="Cambria" panose="02040503050406030204" pitchFamily="18" charset="0"/>
              </a:rPr>
              <a:t>📌 Methods and Tools</a:t>
            </a:r>
            <a:endParaRPr lang="en-US" dirty="0">
              <a:latin typeface="Cambria" panose="02040503050406030204" pitchFamily="18" charset="0"/>
              <a:ea typeface="Cambria" panose="02040503050406030204" pitchFamily="18" charset="0"/>
            </a:endParaRPr>
          </a:p>
          <a:p>
            <a:pPr lvl="1" algn="just"/>
            <a:r>
              <a:rPr lang="en-US" dirty="0">
                <a:latin typeface="Cambria" panose="02040503050406030204" pitchFamily="18" charset="0"/>
                <a:ea typeface="Cambria" panose="02040503050406030204" pitchFamily="18" charset="0"/>
              </a:rPr>
              <a:t>Clearly explain the </a:t>
            </a:r>
            <a:r>
              <a:rPr lang="en-US" b="1" dirty="0">
                <a:latin typeface="Cambria" panose="02040503050406030204" pitchFamily="18" charset="0"/>
                <a:ea typeface="Cambria" panose="02040503050406030204" pitchFamily="18" charset="0"/>
              </a:rPr>
              <a:t>tools, software, and procedures</a:t>
            </a:r>
            <a:r>
              <a:rPr lang="en-US" dirty="0">
                <a:latin typeface="Cambria" panose="02040503050406030204" pitchFamily="18" charset="0"/>
                <a:ea typeface="Cambria" panose="02040503050406030204" pitchFamily="18" charset="0"/>
              </a:rPr>
              <a:t> used to collect the evidence.</a:t>
            </a:r>
            <a:endParaRPr lang="en-US" dirty="0">
              <a:latin typeface="Cambria" panose="02040503050406030204" pitchFamily="18" charset="0"/>
              <a:ea typeface="Cambria" panose="02040503050406030204" pitchFamily="18" charset="0"/>
            </a:endParaRPr>
          </a:p>
          <a:p>
            <a:pPr lvl="1" algn="just"/>
            <a:r>
              <a:rPr lang="en-US" dirty="0">
                <a:latin typeface="Cambria" panose="02040503050406030204" pitchFamily="18" charset="0"/>
                <a:ea typeface="Cambria" panose="02040503050406030204" pitchFamily="18" charset="0"/>
              </a:rPr>
              <a:t>Provide details on whether forensic imaging, specialized extraction software, or platform‑generated logs were employed.</a:t>
            </a:r>
            <a:endParaRPr lang="en-US" dirty="0">
              <a:latin typeface="Cambria" panose="02040503050406030204" pitchFamily="18" charset="0"/>
              <a:ea typeface="Cambria" panose="02040503050406030204" pitchFamily="18" charset="0"/>
            </a:endParaRPr>
          </a:p>
          <a:p>
            <a:pPr marL="0" indent="0" algn="just">
              <a:buNone/>
            </a:pPr>
            <a:r>
              <a:rPr lang="en-US" b="1" dirty="0">
                <a:latin typeface="Cambria" panose="02040503050406030204" pitchFamily="18" charset="0"/>
                <a:ea typeface="Cambria" panose="02040503050406030204" pitchFamily="18" charset="0"/>
              </a:rPr>
              <a:t>🔍 Justification of Methods</a:t>
            </a:r>
            <a:endParaRPr lang="en-US" dirty="0">
              <a:latin typeface="Cambria" panose="02040503050406030204" pitchFamily="18" charset="0"/>
              <a:ea typeface="Cambria" panose="02040503050406030204" pitchFamily="18" charset="0"/>
            </a:endParaRPr>
          </a:p>
          <a:p>
            <a:pPr lvl="1" algn="just"/>
            <a:r>
              <a:rPr lang="en-US" dirty="0">
                <a:latin typeface="Cambria" panose="02040503050406030204" pitchFamily="18" charset="0"/>
                <a:ea typeface="Cambria" panose="02040503050406030204" pitchFamily="18" charset="0"/>
              </a:rPr>
              <a:t>Where possible, justify </a:t>
            </a:r>
            <a:r>
              <a:rPr lang="en-US" b="1" dirty="0">
                <a:latin typeface="Cambria" panose="02040503050406030204" pitchFamily="18" charset="0"/>
                <a:ea typeface="Cambria" panose="02040503050406030204" pitchFamily="18" charset="0"/>
              </a:rPr>
              <a:t>why those specific methods/tools were chosen</a:t>
            </a:r>
            <a:r>
              <a:rPr lang="en-US" dirty="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pPr lvl="1" algn="just"/>
            <a:r>
              <a:rPr lang="en-US" dirty="0">
                <a:latin typeface="Cambria" panose="02040503050406030204" pitchFamily="18" charset="0"/>
                <a:ea typeface="Cambria" panose="02040503050406030204" pitchFamily="18" charset="0"/>
              </a:rPr>
              <a:t>Show that the approach was the most reliable, accurate, and least intrusive option available.</a:t>
            </a:r>
            <a:endParaRPr lang="en-US" dirty="0">
              <a:latin typeface="Cambria" panose="02040503050406030204" pitchFamily="18" charset="0"/>
              <a:ea typeface="Cambria" panose="02040503050406030204" pitchFamily="18" charset="0"/>
            </a:endParaRPr>
          </a:p>
        </p:txBody>
      </p:sp>
      <p:sp>
        <p:nvSpPr>
          <p:cNvPr id="4" name="Rectangle 1"/>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Char char="•"/>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Times New Roman" panose="02020603050405020304" pitchFamily="18" charset="0"/>
                <a:cs typeface="Times New Roman" panose="02020603050405020304" pitchFamily="18" charset="0"/>
              </a:rPr>
              <a:t>Your Checklist For Authentication </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8166" y="2005012"/>
            <a:ext cx="11834648" cy="4351338"/>
          </a:xfrm>
        </p:spPr>
        <p:txBody>
          <a:bodyPr/>
          <a:lstStyle/>
          <a:p>
            <a:pPr marL="0" indent="0">
              <a:buNone/>
            </a:pPr>
            <a:r>
              <a:rPr lang="en-US" dirty="0">
                <a:latin typeface="Cambria" panose="02040503050406030204" pitchFamily="18" charset="0"/>
                <a:ea typeface="Cambria" panose="02040503050406030204" pitchFamily="18" charset="0"/>
              </a:rPr>
              <a:t>📦 Preservation Protocols - demonstrate how evidence was preserved in its original form pending trial.</a:t>
            </a:r>
            <a:endParaRPr lang="en-US" dirty="0">
              <a:latin typeface="Cambria" panose="02040503050406030204" pitchFamily="18" charset="0"/>
              <a:ea typeface="Cambria" panose="02040503050406030204" pitchFamily="18" charset="0"/>
            </a:endParaRPr>
          </a:p>
          <a:p>
            <a:pPr marL="0" indent="0">
              <a:buNone/>
            </a:pPr>
            <a:r>
              <a:rPr lang="en-US" dirty="0">
                <a:latin typeface="Cambria" panose="02040503050406030204" pitchFamily="18" charset="0"/>
                <a:ea typeface="Cambria" panose="02040503050406030204" pitchFamily="18" charset="0"/>
              </a:rPr>
              <a:t>🔗 Chain of Custody-  maintain an unbroken record from collection → preservation → analysis → courtroom presentation.</a:t>
            </a: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Each handover must be logged to ensure accountability and credibility.</a:t>
            </a:r>
            <a:endParaRPr lang="en-US" dirty="0">
              <a:latin typeface="Cambria" panose="02040503050406030204" pitchFamily="18" charset="0"/>
              <a:ea typeface="Cambria" panose="02040503050406030204" pitchFamily="18" charset="0"/>
            </a:endParaRPr>
          </a:p>
        </p:txBody>
      </p:sp>
      <p:sp>
        <p:nvSpPr>
          <p:cNvPr id="4" name="Rectangle 1"/>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Char char="•"/>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420" y="1192213"/>
            <a:ext cx="10418379" cy="650875"/>
          </a:xfrm>
        </p:spPr>
        <p:txBody>
          <a:bodyPr/>
          <a:lstStyle/>
          <a:p>
            <a:r>
              <a:rPr lang="en-US" dirty="0"/>
              <a:t> CONCLUSION</a:t>
            </a:r>
            <a:endParaRPr lang="en-US" dirty="0"/>
          </a:p>
        </p:txBody>
      </p:sp>
      <p:sp>
        <p:nvSpPr>
          <p:cNvPr id="3" name="Content Placeholder 2"/>
          <p:cNvSpPr>
            <a:spLocks noGrp="1"/>
          </p:cNvSpPr>
          <p:nvPr>
            <p:ph idx="1"/>
          </p:nvPr>
        </p:nvSpPr>
        <p:spPr>
          <a:xfrm>
            <a:off x="199696" y="2005012"/>
            <a:ext cx="11782097" cy="4351338"/>
          </a:xfrm>
        </p:spPr>
        <p:txBody>
          <a:bodyPr/>
          <a:lstStyle/>
          <a:p>
            <a:pPr marL="0" marR="0" lvl="0" indent="0" algn="l" defTabSz="457200" rtl="0" eaLnBrk="1" fontAlgn="auto" latinLnBrk="0" hangingPunct="1">
              <a:lnSpc>
                <a:spcPct val="100000"/>
              </a:lnSpc>
              <a:spcBef>
                <a:spcPct val="20000"/>
              </a:spcBef>
              <a:spcAft>
                <a:spcPts val="0"/>
              </a:spcAft>
              <a:buClrTx/>
              <a:buSzTx/>
              <a:buNone/>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Digital forensics provides critical capabilities to identify perpetrators of online hate speech, preserve digital evidence, and support lawful prosecution while protecting social cohesion and responsible use of digital platforms.</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endParaRPr lang="en-US" sz="2400" dirty="0">
              <a:latin typeface="Cambria" panose="02040503050406030204" pitchFamily="18" charset="0"/>
              <a:ea typeface="Cambria" panose="020405030504060302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3096" y="624110"/>
            <a:ext cx="5021516" cy="1280890"/>
          </a:xfrm>
        </p:spPr>
        <p:txBody>
          <a:bodyPr>
            <a:normAutofit/>
          </a:bodyPr>
          <a:lstStyle/>
          <a:p>
            <a:br>
              <a:rPr lang="en-US" dirty="0"/>
            </a:br>
            <a:r>
              <a:rPr lang="en-US" dirty="0"/>
              <a:t>CONCLUSION</a:t>
            </a:r>
            <a:endParaRPr lang="en-US" dirty="0"/>
          </a:p>
        </p:txBody>
      </p:sp>
      <p:pic>
        <p:nvPicPr>
          <p:cNvPr id="4" name="Picture 3" descr="A picture containing clipart, map, illustration&#10;&#10;Description automatically generated"/>
          <p:cNvPicPr>
            <a:picLocks noChangeAspect="1"/>
          </p:cNvPicPr>
          <p:nvPr/>
        </p:nvPicPr>
        <p:blipFill rotWithShape="1">
          <a:blip r:embed="rId1"/>
          <a:srcRect l="40743" r="1" b="1"/>
          <a:stretch>
            <a:fillRect/>
          </a:stretch>
        </p:blipFill>
        <p:spPr>
          <a:xfrm>
            <a:off x="-1555" y="1731"/>
            <a:ext cx="4671091" cy="6858000"/>
          </a:xfrm>
          <a:prstGeom prst="rect">
            <a:avLst/>
          </a:prstGeom>
          <a:ln>
            <a:solidFill>
              <a:srgbClr val="FF0000"/>
            </a:solidFill>
          </a:ln>
        </p:spPr>
      </p:pic>
      <p:sp>
        <p:nvSpPr>
          <p:cNvPr id="3" name="Content Placeholder 2"/>
          <p:cNvSpPr>
            <a:spLocks noGrp="1"/>
          </p:cNvSpPr>
          <p:nvPr>
            <p:ph idx="1"/>
          </p:nvPr>
        </p:nvSpPr>
        <p:spPr>
          <a:xfrm>
            <a:off x="4669537" y="1905000"/>
            <a:ext cx="6835074" cy="4953000"/>
          </a:xfrm>
          <a:ln>
            <a:solidFill>
              <a:schemeClr val="accent1">
                <a:lumMod val="75000"/>
              </a:schemeClr>
            </a:solidFill>
          </a:ln>
        </p:spPr>
        <p:txBody>
          <a:bodyPr>
            <a:noAutofit/>
          </a:bodyPr>
          <a:lstStyle/>
          <a:p>
            <a:pPr marL="0" indent="0" algn="just">
              <a:buNone/>
              <a:defRPr/>
            </a:pPr>
            <a:r>
              <a:rPr lang="en-US" sz="2400" dirty="0">
                <a:latin typeface="Courier New" panose="02070309020205020404" pitchFamily="49" charset="0"/>
                <a:cs typeface="Courier New" panose="02070309020205020404" pitchFamily="49" charset="0"/>
              </a:rPr>
              <a:t>In conclusion, prosecuting hate speech is about reaffirming our collective commitment to democracy, inclusivity, and respect for human dignity. By harnessing both the law and digital evidence, we can ensure that Zambia’s democracy remains resilient, transparent, and united in diversity.</a:t>
            </a:r>
            <a:endParaRPr lang="en-US" sz="2400" dirty="0">
              <a:latin typeface="Courier New" panose="02070309020205020404" pitchFamily="49" charset="0"/>
              <a:cs typeface="Courier New" panose="02070309020205020404" pitchFamily="49"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Users/User/Downloads/images.jpegimages"/>
          <p:cNvPicPr>
            <a:picLocks noChangeAspect="1"/>
          </p:cNvPicPr>
          <p:nvPr/>
        </p:nvPicPr>
        <p:blipFill>
          <a:blip r:embed="rId1"/>
          <a:srcRect l="13347" r="13347"/>
          <a:stretch>
            <a:fillRect/>
          </a:stretch>
        </p:blipFill>
        <p:spPr>
          <a:xfrm>
            <a:off x="3434722" y="1542216"/>
            <a:ext cx="4295140" cy="32804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US" dirty="0"/>
          </a:p>
        </p:txBody>
      </p:sp>
      <p:sp>
        <p:nvSpPr>
          <p:cNvPr id="3" name="Content Placeholder 2"/>
          <p:cNvSpPr>
            <a:spLocks noGrp="1"/>
          </p:cNvSpPr>
          <p:nvPr>
            <p:ph idx="1"/>
          </p:nvPr>
        </p:nvSpPr>
        <p:spPr>
          <a:xfrm>
            <a:off x="136633" y="2005012"/>
            <a:ext cx="11855669" cy="4779836"/>
          </a:xfrm>
        </p:spPr>
        <p:txBody>
          <a:bodyPr/>
          <a:lstStyle/>
          <a:p>
            <a:pPr algn="just"/>
            <a:r>
              <a:rPr lang="en-US" sz="3200" dirty="0">
                <a:latin typeface="Cambria" panose="02040503050406030204" pitchFamily="18" charset="0"/>
                <a:ea typeface="Cambria" panose="02040503050406030204" pitchFamily="18" charset="0"/>
              </a:rPr>
              <a:t>Perhaps one of the most tragic aspects of the internet and the evolution of digital technology has been their ability to facilitate dissemination of harmful content</a:t>
            </a:r>
            <a:endParaRPr lang="en-US" sz="3200" dirty="0">
              <a:latin typeface="Cambria" panose="02040503050406030204" pitchFamily="18" charset="0"/>
              <a:ea typeface="Cambria" panose="02040503050406030204" pitchFamily="18" charset="0"/>
            </a:endParaRPr>
          </a:p>
          <a:p>
            <a:pPr algn="just"/>
            <a:r>
              <a:rPr lang="en-US" sz="3200" dirty="0">
                <a:latin typeface="Cambria" panose="02040503050406030204" pitchFamily="18" charset="0"/>
                <a:ea typeface="Cambria" panose="02040503050406030204" pitchFamily="18" charset="0"/>
              </a:rPr>
              <a:t>Whilst digital platforms have become central to political engagement and electoral participation,  they also amplify risks such as the spread of hate speech.</a:t>
            </a:r>
            <a:endParaRPr lang="en-US" sz="3200" dirty="0">
              <a:latin typeface="Cambria" panose="02040503050406030204" pitchFamily="18" charset="0"/>
              <a:ea typeface="Cambria" panose="02040503050406030204" pitchFamily="18" charset="0"/>
            </a:endParaRPr>
          </a:p>
          <a:p>
            <a:pPr algn="just"/>
            <a:r>
              <a:rPr lang="en-US" sz="3200" dirty="0">
                <a:latin typeface="Cambria" panose="02040503050406030204" pitchFamily="18" charset="0"/>
                <a:ea typeface="Cambria" panose="02040503050406030204" pitchFamily="18" charset="0"/>
              </a:rPr>
              <a:t>Unchecked hate speech undermines public trust, marginalizes vulnerable communities, and threatens the fairness of electoral processes.</a:t>
            </a:r>
            <a:endParaRPr lang="en-US" sz="3200" dirty="0">
              <a:latin typeface="Cambria" panose="02040503050406030204" pitchFamily="18" charset="0"/>
              <a:ea typeface="Cambria" panose="020405030504060302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CONT’D</a:t>
            </a:r>
            <a:endParaRPr lang="en-US" dirty="0"/>
          </a:p>
        </p:txBody>
      </p:sp>
      <p:sp>
        <p:nvSpPr>
          <p:cNvPr id="3" name="Content Placeholder 2"/>
          <p:cNvSpPr>
            <a:spLocks noGrp="1"/>
          </p:cNvSpPr>
          <p:nvPr>
            <p:ph idx="1"/>
          </p:nvPr>
        </p:nvSpPr>
        <p:spPr>
          <a:xfrm>
            <a:off x="126124" y="2005012"/>
            <a:ext cx="11950262" cy="4351338"/>
          </a:xfrm>
        </p:spPr>
        <p:txBody>
          <a:bodyPr/>
          <a:lstStyle/>
          <a:p>
            <a:pPr algn="just"/>
            <a:r>
              <a:rPr lang="en-US" dirty="0">
                <a:latin typeface="Cambria" panose="02040503050406030204" pitchFamily="18" charset="0"/>
                <a:ea typeface="Cambria" panose="02040503050406030204" pitchFamily="18" charset="0"/>
              </a:rPr>
              <a:t>Hate speech during political campaigns is a growing global concern because it undermines democratic values, fuels division, and can even incite violence. </a:t>
            </a:r>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In Zambia, hate speech during campaigns has been a recurring problem, divisive rhetoric undermines peace and democracy. </a:t>
            </a:r>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Prosecution of hate speech is not merely law enforcement role, it is a vital safeguard for democracy, ensuring electoral integrity,  advancing inclusivity, </a:t>
            </a:r>
            <a:r>
              <a:rPr lang="en-US" dirty="0">
                <a:latin typeface="Cambria" panose="02040503050406030204" pitchFamily="18" charset="0"/>
                <a:ea typeface="Cambria" panose="02040503050406030204" pitchFamily="18" charset="0"/>
                <a:sym typeface="+mn-ea"/>
              </a:rPr>
              <a:t>safeguarding human dignity, and preservation of social cohesion.</a:t>
            </a:r>
            <a:endParaRPr lang="en-US" dirty="0">
              <a:latin typeface="Cambria" panose="02040503050406030204" pitchFamily="18" charset="0"/>
              <a:ea typeface="Cambria" panose="02040503050406030204" pitchFamily="18" charset="0"/>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CONT’D</a:t>
            </a:r>
            <a:endParaRPr lang="en-US" dirty="0"/>
          </a:p>
        </p:txBody>
      </p:sp>
      <p:sp>
        <p:nvSpPr>
          <p:cNvPr id="3" name="Content Placeholder 2"/>
          <p:cNvSpPr>
            <a:spLocks noGrp="1"/>
          </p:cNvSpPr>
          <p:nvPr>
            <p:ph idx="1"/>
          </p:nvPr>
        </p:nvSpPr>
        <p:spPr>
          <a:xfrm>
            <a:off x="126124" y="2005012"/>
            <a:ext cx="11950262" cy="4351338"/>
          </a:xfrm>
        </p:spPr>
        <p:txBody>
          <a:bodyPr/>
          <a:lstStyle/>
          <a:p>
            <a:r>
              <a:rPr lang="en-US" dirty="0">
                <a:latin typeface="Cambria" panose="02040503050406030204" pitchFamily="18" charset="0"/>
                <a:ea typeface="Cambria" panose="02040503050406030204" pitchFamily="18" charset="0"/>
                <a:sym typeface="+mn-ea"/>
              </a:rPr>
              <a:t> Whilst our Constitution guarantees freedom of expression, it also recognizes that this freedom carries responsibility. </a:t>
            </a:r>
            <a:endParaRPr lang="en-US" dirty="0">
              <a:latin typeface="Cambria" panose="02040503050406030204" pitchFamily="18" charset="0"/>
              <a:ea typeface="Cambria" panose="02040503050406030204" pitchFamily="18" charset="0"/>
              <a:sym typeface="+mn-ea"/>
            </a:endParaRPr>
          </a:p>
          <a:p>
            <a:r>
              <a:rPr lang="en-US" dirty="0">
                <a:latin typeface="Cambria" panose="02040503050406030204" pitchFamily="18" charset="0"/>
                <a:ea typeface="Cambria" panose="02040503050406030204" pitchFamily="18" charset="0"/>
                <a:sym typeface="+mn-ea"/>
              </a:rPr>
              <a:t>When speech incites violence, hostility, or discrimination, it ceases to be a right and becomes a threat to peace and justice. </a:t>
            </a:r>
            <a:endParaRPr lang="en-US" dirty="0">
              <a:latin typeface="Cambria" panose="02040503050406030204" pitchFamily="18" charset="0"/>
              <a:ea typeface="Cambria" panose="02040503050406030204" pitchFamily="18" charset="0"/>
              <a:sym typeface="+mn-ea"/>
            </a:endParaRPr>
          </a:p>
          <a:p>
            <a:r>
              <a:rPr lang="en-US" dirty="0">
                <a:latin typeface="Cambria" panose="02040503050406030204" pitchFamily="18" charset="0"/>
                <a:ea typeface="Cambria" panose="02040503050406030204" pitchFamily="18" charset="0"/>
                <a:sym typeface="+mn-ea"/>
              </a:rPr>
              <a:t>Through its laws, Zambia has established clear boundaries against hate speech.</a:t>
            </a:r>
            <a:endParaRPr lang="en-US" dirty="0">
              <a:latin typeface="Cambria" panose="02040503050406030204" pitchFamily="18" charset="0"/>
              <a:ea typeface="Cambria" panose="02040503050406030204" pitchFamily="18" charset="0"/>
              <a:sym typeface="+mn-ea"/>
            </a:endParaRPr>
          </a:p>
          <a:p>
            <a:r>
              <a:rPr lang="en-US" dirty="0">
                <a:latin typeface="Cambria" panose="02040503050406030204" pitchFamily="18" charset="0"/>
                <a:ea typeface="Cambria" panose="02040503050406030204" pitchFamily="18" charset="0"/>
                <a:sym typeface="+mn-ea"/>
              </a:rPr>
              <a:t> Yet in today’s digital age, the challenge is greater: harmful words spread faster, wider, and deeper through social media, messaging platforms, and online forums. This is why </a:t>
            </a:r>
            <a:r>
              <a:rPr lang="en-US" b="1" dirty="0">
                <a:latin typeface="Cambria" panose="02040503050406030204" pitchFamily="18" charset="0"/>
                <a:ea typeface="Cambria" panose="02040503050406030204" pitchFamily="18" charset="0"/>
                <a:sym typeface="+mn-ea"/>
              </a:rPr>
              <a:t>digital evidence</a:t>
            </a:r>
            <a:r>
              <a:rPr lang="en-US" dirty="0">
                <a:latin typeface="Cambria" panose="02040503050406030204" pitchFamily="18" charset="0"/>
                <a:ea typeface="Cambria" panose="02040503050406030204" pitchFamily="18" charset="0"/>
                <a:sym typeface="+mn-ea"/>
              </a:rPr>
              <a:t> has become indispensable in prosecuting hate speech.</a:t>
            </a:r>
            <a:endParaRPr lang="en-US" dirty="0">
              <a:latin typeface="Cambria" panose="02040503050406030204" pitchFamily="18" charset="0"/>
              <a:ea typeface="Cambria" panose="02040503050406030204" pitchFamily="18" charset="0"/>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Hate Speech</a:t>
            </a:r>
            <a:endParaRPr lang="en-US" dirty="0"/>
          </a:p>
        </p:txBody>
      </p:sp>
      <p:sp>
        <p:nvSpPr>
          <p:cNvPr id="3" name="Content Placeholder 2"/>
          <p:cNvSpPr>
            <a:spLocks noGrp="1"/>
          </p:cNvSpPr>
          <p:nvPr>
            <p:ph idx="1"/>
          </p:nvPr>
        </p:nvSpPr>
        <p:spPr>
          <a:xfrm>
            <a:off x="147145" y="2005012"/>
            <a:ext cx="12044855" cy="4351338"/>
          </a:xfrm>
        </p:spPr>
        <p:txBody>
          <a:bodyPr/>
          <a:lstStyle/>
          <a:p>
            <a:r>
              <a:rPr lang="en-US" dirty="0"/>
              <a:t>Hate speech is undoubtedly a derivative of hate crime </a:t>
            </a:r>
            <a:endParaRPr lang="en-US" dirty="0"/>
          </a:p>
          <a:p>
            <a:pPr marL="0" indent="0">
              <a:buNone/>
            </a:pPr>
            <a:r>
              <a:rPr lang="en-US" dirty="0"/>
              <a:t> </a:t>
            </a:r>
            <a:endParaRPr lang="en-US" dirty="0"/>
          </a:p>
          <a:p>
            <a:r>
              <a:rPr lang="en-US" dirty="0"/>
              <a:t>The natural meaning of the words would seem to mean a crime motivated by hatred towards another</a:t>
            </a:r>
            <a:endParaRPr lang="en-US" dirty="0"/>
          </a:p>
          <a:p>
            <a:pPr marL="0" indent="0">
              <a:buNone/>
            </a:pPr>
            <a:endParaRPr lang="en-US" dirty="0"/>
          </a:p>
          <a:p>
            <a:r>
              <a:rPr lang="en-US" dirty="0"/>
              <a:t>It has been suggested that the ‘hatred’ element involves the ‘intentional selection of a victim based on a perpetrator’s bias or prejudice against the actual or perceived status of the victim’ (Craig, K.M. 2002 Examining Hate-Motivated Aggression: a Review of the Social Literature on Hate Crimes as a Distinct form of Aggression)</a:t>
            </a:r>
            <a:endParaRPr lang="en-US" dirty="0"/>
          </a:p>
          <a:p>
            <a:pPr marL="0" indent="0">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Hate Speech- United Nations</a:t>
            </a:r>
            <a:endParaRPr lang="en-US" dirty="0"/>
          </a:p>
        </p:txBody>
      </p:sp>
      <p:sp>
        <p:nvSpPr>
          <p:cNvPr id="3" name="Content Placeholder 2"/>
          <p:cNvSpPr>
            <a:spLocks noGrp="1"/>
          </p:cNvSpPr>
          <p:nvPr>
            <p:ph idx="1"/>
          </p:nvPr>
        </p:nvSpPr>
        <p:spPr>
          <a:xfrm>
            <a:off x="147145" y="2005012"/>
            <a:ext cx="12044855" cy="4351338"/>
          </a:xfrm>
        </p:spPr>
        <p:txBody>
          <a:bodyPr/>
          <a:lstStyle/>
          <a:p>
            <a:pPr marL="0" indent="0">
              <a:buNone/>
            </a:pPr>
            <a:endParaRPr lang="en-US" dirty="0"/>
          </a:p>
          <a:p>
            <a:r>
              <a:rPr lang="en-US" dirty="0"/>
              <a:t>Hate speech refers to offensive discourse targeting a group or an individual based on inherent characteristics (such as race, religion or gender) and that may threaten social peace. </a:t>
            </a:r>
            <a:endParaRPr lang="en-US" dirty="0"/>
          </a:p>
          <a:p>
            <a:r>
              <a:rPr lang="en-US" i="1" dirty="0"/>
              <a:t>“any kind of communication in speech, writing or behavior that attacks or uses pejorative or discriminatory language with reference to a person or group on the basis of who they are”</a:t>
            </a:r>
            <a:r>
              <a:rPr lang="en-US" dirty="0"/>
              <a:t> — including religion, ethnicity, nationality, race, gender, or other identity factors.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is-asset-tracing-definition-1024x576 copy"/>
          <p:cNvPicPr>
            <a:picLocks noChangeAspect="1"/>
          </p:cNvPicPr>
          <p:nvPr/>
        </p:nvPicPr>
        <p:blipFill>
          <a:blip r:embed="rId1">
            <a:alphaModFix amt="40000"/>
          </a:blip>
          <a:stretch>
            <a:fillRect/>
          </a:stretch>
        </p:blipFill>
        <p:spPr>
          <a:xfrm flipH="1">
            <a:off x="0" y="0"/>
            <a:ext cx="12192000" cy="6858000"/>
          </a:xfrm>
          <a:prstGeom prst="rect">
            <a:avLst/>
          </a:prstGeom>
        </p:spPr>
      </p:pic>
      <p:sp>
        <p:nvSpPr>
          <p:cNvPr id="2" name="Title 1"/>
          <p:cNvSpPr>
            <a:spLocks noGrp="1"/>
          </p:cNvSpPr>
          <p:nvPr>
            <p:ph type="title"/>
          </p:nvPr>
        </p:nvSpPr>
        <p:spPr/>
        <p:txBody>
          <a:bodyPr/>
          <a:lstStyle/>
          <a:p>
            <a:r>
              <a:rPr lang="en-US" dirty="0"/>
              <a:t>⚖️ Legal and Institutional Framework</a:t>
            </a:r>
            <a:endParaRPr lang="en-US" dirty="0"/>
          </a:p>
        </p:txBody>
      </p:sp>
      <p:sp>
        <p:nvSpPr>
          <p:cNvPr id="3" name="Content Placeholder 2"/>
          <p:cNvSpPr>
            <a:spLocks noGrp="1"/>
          </p:cNvSpPr>
          <p:nvPr>
            <p:ph idx="1"/>
          </p:nvPr>
        </p:nvSpPr>
        <p:spPr>
          <a:xfrm>
            <a:off x="94593" y="2005012"/>
            <a:ext cx="12013324" cy="4351338"/>
          </a:xfrm>
        </p:spPr>
        <p:txBody>
          <a:bodyPr/>
          <a:lstStyle/>
          <a:p>
            <a:pPr lvl="0" algn="just"/>
            <a:r>
              <a:rPr lang="en-US" b="1" dirty="0"/>
              <a:t>Sanctions</a:t>
            </a:r>
            <a:r>
              <a:rPr lang="en-US" dirty="0"/>
              <a:t>: ECZ has the authority to suspend or disqualify candidates who violate the Electoral  Rules</a:t>
            </a:r>
            <a:endParaRPr lang="en-US" dirty="0"/>
          </a:p>
          <a:p>
            <a:pPr algn="just"/>
            <a:r>
              <a:rPr lang="en-US" b="1" dirty="0"/>
              <a:t>Civil Society Role</a:t>
            </a:r>
            <a:r>
              <a:rPr lang="en-US" dirty="0"/>
              <a:t>: NGOs, churches and media watchdogs 🌍 have repeatedly warned that divisive rhetoric undermines peace. Their advocacy is crucial in pressuring political actors to adopt codes of conduct and in educating citizens about the dangers of hate speech.</a:t>
            </a:r>
            <a:endParaRPr lang="en-US" dirty="0"/>
          </a:p>
          <a:p>
            <a:pPr lvl="0" algn="just"/>
            <a:r>
              <a:rPr lang="en-US" b="1" dirty="0"/>
              <a:t>NPA Role </a:t>
            </a:r>
            <a:r>
              <a:rPr lang="en-US" dirty="0"/>
              <a:t>prosecute infractions </a:t>
            </a:r>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is-asset-tracing-definition-1024x576 copy"/>
          <p:cNvPicPr>
            <a:picLocks noChangeAspect="1"/>
          </p:cNvPicPr>
          <p:nvPr/>
        </p:nvPicPr>
        <p:blipFill>
          <a:blip r:embed="rId1">
            <a:alphaModFix amt="40000"/>
          </a:blip>
          <a:stretch>
            <a:fillRect/>
          </a:stretch>
        </p:blipFill>
        <p:spPr>
          <a:xfrm flipH="1">
            <a:off x="0" y="21020"/>
            <a:ext cx="12192000" cy="6858000"/>
          </a:xfrm>
          <a:prstGeom prst="rect">
            <a:avLst/>
          </a:prstGeom>
        </p:spPr>
      </p:pic>
      <p:sp>
        <p:nvSpPr>
          <p:cNvPr id="2" name="Title 1"/>
          <p:cNvSpPr>
            <a:spLocks noGrp="1"/>
          </p:cNvSpPr>
          <p:nvPr>
            <p:ph type="title"/>
          </p:nvPr>
        </p:nvSpPr>
        <p:spPr/>
        <p:txBody>
          <a:bodyPr/>
          <a:lstStyle/>
          <a:p>
            <a:r>
              <a:rPr lang="en-US" dirty="0"/>
              <a:t>⚖️ Legal and Institutional Framework</a:t>
            </a:r>
            <a:endParaRPr lang="en-US" dirty="0"/>
          </a:p>
        </p:txBody>
      </p:sp>
      <p:sp>
        <p:nvSpPr>
          <p:cNvPr id="3" name="Content Placeholder 2"/>
          <p:cNvSpPr>
            <a:spLocks noGrp="1"/>
          </p:cNvSpPr>
          <p:nvPr>
            <p:ph idx="1"/>
          </p:nvPr>
        </p:nvSpPr>
        <p:spPr>
          <a:xfrm>
            <a:off x="105103" y="2005012"/>
            <a:ext cx="12086897" cy="4351338"/>
          </a:xfrm>
        </p:spPr>
        <p:txBody>
          <a:bodyPr/>
          <a:lstStyle/>
          <a:p>
            <a:pPr algn="just"/>
            <a:r>
              <a:rPr lang="en-US" b="1" dirty="0">
                <a:latin typeface="Cambria" panose="02040503050406030204" pitchFamily="18" charset="0"/>
                <a:ea typeface="Cambria" panose="02040503050406030204" pitchFamily="18" charset="0"/>
              </a:rPr>
              <a:t>Constitution</a:t>
            </a:r>
            <a:r>
              <a:rPr lang="en-US" dirty="0">
                <a:latin typeface="Cambria" panose="02040503050406030204" pitchFamily="18" charset="0"/>
                <a:ea typeface="Cambria" panose="02040503050406030204" pitchFamily="18" charset="0"/>
              </a:rPr>
              <a:t> – Zambia’s  Constitution protects freedom of expression but recognizes limits when speech incites violence or discrimination.</a:t>
            </a:r>
            <a:endParaRPr lang="en-US" dirty="0">
              <a:latin typeface="Cambria" panose="02040503050406030204" pitchFamily="18" charset="0"/>
              <a:ea typeface="Cambria" panose="02040503050406030204" pitchFamily="18" charset="0"/>
            </a:endParaRPr>
          </a:p>
          <a:p>
            <a:pPr algn="just"/>
            <a:r>
              <a:rPr lang="en-US" b="1" dirty="0">
                <a:latin typeface="Cambria" panose="02040503050406030204" pitchFamily="18" charset="0"/>
                <a:ea typeface="Cambria" panose="02040503050406030204" pitchFamily="18" charset="0"/>
              </a:rPr>
              <a:t>Constitution</a:t>
            </a:r>
            <a:r>
              <a:rPr lang="en-US" dirty="0">
                <a:latin typeface="Cambria" panose="02040503050406030204" pitchFamily="18" charset="0"/>
                <a:ea typeface="Cambria" panose="02040503050406030204" pitchFamily="18" charset="0"/>
              </a:rPr>
              <a:t> also p</a:t>
            </a:r>
            <a:r>
              <a:rPr lang="en-US" dirty="0"/>
              <a:t>rohibits discrimination based on race, tribe, sex, place of origin, or religion. </a:t>
            </a:r>
            <a:endParaRPr lang="en-US" dirty="0"/>
          </a:p>
          <a:p>
            <a:pPr algn="just"/>
            <a:r>
              <a:rPr lang="en-US" b="1" dirty="0">
                <a:latin typeface="Cambria" panose="02040503050406030204" pitchFamily="18" charset="0"/>
                <a:ea typeface="Cambria" panose="02040503050406030204" pitchFamily="18" charset="0"/>
              </a:rPr>
              <a:t>Penal Code – </a:t>
            </a:r>
            <a:r>
              <a:rPr lang="en-US" sz="3200" dirty="0">
                <a:latin typeface="Cambria" panose="02040503050406030204" pitchFamily="18" charset="0"/>
                <a:ea typeface="Cambria" panose="02040503050406030204" pitchFamily="18" charset="0"/>
              </a:rPr>
              <a:t>c</a:t>
            </a:r>
            <a:r>
              <a:rPr lang="en-US" dirty="0"/>
              <a:t>riminalizes incitement to violence, hostility, and public disorder. </a:t>
            </a:r>
            <a:endParaRPr lang="en-US" b="1" dirty="0">
              <a:latin typeface="Cambria" panose="02040503050406030204" pitchFamily="18" charset="0"/>
              <a:ea typeface="Cambria" panose="02040503050406030204" pitchFamily="18" charset="0"/>
            </a:endParaRPr>
          </a:p>
          <a:p>
            <a:pPr algn="just"/>
            <a:r>
              <a:rPr lang="en-US" b="1" dirty="0"/>
              <a:t>Electoral Processes Act and Electoral Code of Conduct- </a:t>
            </a:r>
            <a:r>
              <a:rPr lang="en-US" dirty="0"/>
              <a:t>Prohibits and criminalizes insults, hate speech, and inflammatory language during campaigns </a:t>
            </a:r>
            <a:endParaRPr lang="en-US" dirty="0"/>
          </a:p>
          <a:p>
            <a:pPr algn="just"/>
            <a:r>
              <a:rPr lang="en-US" dirty="0"/>
              <a:t>See Section b83 EPA Paragraph 15 (1)(c)  ECC </a:t>
            </a:r>
            <a:endParaRPr lang="en-US" dirty="0"/>
          </a:p>
          <a:p>
            <a:endParaRPr lang="en-US" dirty="0">
              <a:latin typeface="Cambria" panose="02040503050406030204" pitchFamily="18" charset="0"/>
              <a:ea typeface="Cambria" panose="02040503050406030204" pitchFamily="18" charset="0"/>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NPA_Fonts">
      <a:majorFont>
        <a:latin typeface="Gadugi"/>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11416</Words>
  <Application>WPS Presentation</Application>
  <PresentationFormat>Widescreen</PresentationFormat>
  <Paragraphs>225</Paragraphs>
  <Slides>28</Slides>
  <Notes>3</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28</vt:i4>
      </vt:variant>
    </vt:vector>
  </HeadingPairs>
  <TitlesOfParts>
    <vt:vector size="51" baseType="lpstr">
      <vt:lpstr>Arial</vt:lpstr>
      <vt:lpstr>SimSun</vt:lpstr>
      <vt:lpstr>Wingdings</vt:lpstr>
      <vt:lpstr>Gadugi</vt:lpstr>
      <vt:lpstr>Wingdings 3</vt:lpstr>
      <vt:lpstr>Arial</vt:lpstr>
      <vt:lpstr>Gabriola</vt:lpstr>
      <vt:lpstr>Cambria</vt:lpstr>
      <vt:lpstr>Aptos Display</vt:lpstr>
      <vt:lpstr>Segoe UI Variable Display</vt:lpstr>
      <vt:lpstr>Lato</vt:lpstr>
      <vt:lpstr>Gadugi</vt:lpstr>
      <vt:lpstr>Microsoft YaHei</vt:lpstr>
      <vt:lpstr>Arial Unicode MS</vt:lpstr>
      <vt:lpstr>Calibri</vt:lpstr>
      <vt:lpstr>Book Antiqua</vt:lpstr>
      <vt:lpstr>Times New Roman</vt:lpstr>
      <vt:lpstr>Calibri</vt:lpstr>
      <vt:lpstr>Courier New</vt:lpstr>
      <vt:lpstr>New times</vt:lpstr>
      <vt:lpstr>Segoe Print</vt:lpstr>
      <vt:lpstr>1_Office Theme</vt:lpstr>
      <vt:lpstr>Ion</vt:lpstr>
      <vt:lpstr>Investigating and Prosecuting Hate Speech in the Digital Era: Safeguarding Electoral Integrity and Promoting Inclusivity</vt:lpstr>
      <vt:lpstr>Presentation Outline</vt:lpstr>
      <vt:lpstr>INTRODUCTION</vt:lpstr>
      <vt:lpstr>INTRODUCTION CONT’D</vt:lpstr>
      <vt:lpstr>INTRODUCTION CONT’D</vt:lpstr>
      <vt:lpstr>Defining Hate Speech</vt:lpstr>
      <vt:lpstr>Defining Hate Speech- United Nations</vt:lpstr>
      <vt:lpstr>⚖️ Legal and Institutional Framework</vt:lpstr>
      <vt:lpstr>⚖️ Legal and Institutional Framework</vt:lpstr>
      <vt:lpstr>PowerPoint 演示文稿</vt:lpstr>
      <vt:lpstr>  ⚖️ Prosecutorial Use of Digital Evidence in Combating Hate Speech  </vt:lpstr>
      <vt:lpstr>  ⚖️ Prosecutorial Use of Digital Evidence in Combating Hate Speech  </vt:lpstr>
      <vt:lpstr>  ⚖️ Prosecutorial Use of Digital Evidence in Combating Hate Speech  </vt:lpstr>
      <vt:lpstr> Your Checklist For Admissibility</vt:lpstr>
      <vt:lpstr> Checklist Originality and Authenticity-S8 ECTA</vt:lpstr>
      <vt:lpstr> S8 ECTA Cont’d</vt:lpstr>
      <vt:lpstr>Section 8 Explained</vt:lpstr>
      <vt:lpstr>Section 9 ECTA</vt:lpstr>
      <vt:lpstr>Section 9 ECTA</vt:lpstr>
      <vt:lpstr>Section 9 ECTA</vt:lpstr>
      <vt:lpstr>Section 9 Explained </vt:lpstr>
      <vt:lpstr>Section 9 Practical Implication </vt:lpstr>
      <vt:lpstr>Your Checklist For Authentication </vt:lpstr>
      <vt:lpstr>Your Checklist For Authentication </vt:lpstr>
      <vt:lpstr>Your Checklist For Authentication </vt:lpstr>
      <vt:lpstr> CONCLUSION</vt:lpstr>
      <vt:lpstr> CONCLUSION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Gracilia KC. Mulenga</dc:creator>
  <cp:lastModifiedBy>GMulenga</cp:lastModifiedBy>
  <cp:revision>91</cp:revision>
  <dcterms:created xsi:type="dcterms:W3CDTF">2025-06-24T18:53:00Z</dcterms:created>
  <dcterms:modified xsi:type="dcterms:W3CDTF">2026-03-16T19:04:50Z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E1668CE523D2469297C5A75916D60246_12</vt:lpwstr>
  </property>
  <property fmtid="{D5CDD505-2E9C-101B-9397-08002B2CF9AE}" pid="3" name="KSOProductBuildVer">
    <vt:lpwstr>1033-12.2.0.23196</vt:lpwstr>
  </property>
</Properties>
</file>