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handoutMasterIdLst>
    <p:handoutMasterId r:id="rId40"/>
  </p:handoutMasterIdLst>
  <p:sldIdLst>
    <p:sldId id="263" r:id="rId3"/>
    <p:sldId id="303" r:id="rId4"/>
    <p:sldId id="304" r:id="rId5"/>
    <p:sldId id="306" r:id="rId6"/>
    <p:sldId id="329" r:id="rId7"/>
    <p:sldId id="305" r:id="rId8"/>
    <p:sldId id="324" r:id="rId9"/>
    <p:sldId id="258" r:id="rId10"/>
    <p:sldId id="307" r:id="rId11"/>
    <p:sldId id="297" r:id="rId12"/>
    <p:sldId id="330" r:id="rId13"/>
    <p:sldId id="331" r:id="rId14"/>
    <p:sldId id="332" r:id="rId15"/>
    <p:sldId id="333" r:id="rId16"/>
    <p:sldId id="334" r:id="rId17"/>
    <p:sldId id="335" r:id="rId18"/>
    <p:sldId id="311" r:id="rId19"/>
    <p:sldId id="312" r:id="rId20"/>
    <p:sldId id="336" r:id="rId21"/>
    <p:sldId id="337" r:id="rId22"/>
    <p:sldId id="326" r:id="rId23"/>
    <p:sldId id="272" r:id="rId24"/>
    <p:sldId id="325" r:id="rId25"/>
    <p:sldId id="313" r:id="rId26"/>
    <p:sldId id="314" r:id="rId27"/>
    <p:sldId id="315" r:id="rId28"/>
    <p:sldId id="316" r:id="rId29"/>
    <p:sldId id="327" r:id="rId30"/>
    <p:sldId id="317" r:id="rId31"/>
    <p:sldId id="318" r:id="rId32"/>
    <p:sldId id="328" r:id="rId33"/>
    <p:sldId id="319" r:id="rId34"/>
    <p:sldId id="320" r:id="rId35"/>
    <p:sldId id="322" r:id="rId36"/>
    <p:sldId id="294"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ilia Chipulu" initials="G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0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0" d="100"/>
          <a:sy n="70" d="100"/>
        </p:scale>
        <p:origin x="420" y="64"/>
      </p:cViewPr>
      <p:guideLst/>
    </p:cSldViewPr>
  </p:slideViewPr>
  <p:notesTextViewPr>
    <p:cViewPr>
      <p:scale>
        <a:sx n="1" d="1"/>
        <a:sy n="1" d="1"/>
      </p:scale>
      <p:origin x="0" y="0"/>
    </p:cViewPr>
  </p:notesTextViewPr>
  <p:notesViewPr>
    <p:cSldViewPr snapToGrid="0">
      <p:cViewPr varScale="1">
        <p:scale>
          <a:sx n="50" d="100"/>
          <a:sy n="50" d="100"/>
        </p:scale>
        <p:origin x="1852"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BF1879-F2A7-49E5-8877-B000E47F912C}" type="datetimeFigureOut">
              <a:rPr lang="en-US" smtClean="0"/>
              <a:t>3/17/2026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1A875C-78B7-455C-8719-FDDB2DFFED7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2199D-BE75-466C-A285-14E22C07B9B7}" type="datetimeFigureOut">
              <a:rPr lang="en-US" smtClean="0"/>
              <a:t>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2163-601C-422B-BB3A-D69624E364FC}"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2163-601C-422B-BB3A-D69624E364FC}"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Looking a few years back, you will agree with me that the global village has come a long way technologically and that this revolution has greatly influenced almost all human activities. In today’s technologically advanced and influenced world, we can no longer relate and operate without the use of technology.</a:t>
            </a:r>
          </a:p>
          <a:p>
            <a:r>
              <a:rPr lang="en-US" altLang="en-US" dirty="0"/>
              <a:t>However, the exponential expansion and development of technology comes with its own attendant problems.</a:t>
            </a:r>
          </a:p>
        </p:txBody>
      </p:sp>
      <p:sp>
        <p:nvSpPr>
          <p:cNvPr id="4" name="Slide Number Placeholder 3"/>
          <p:cNvSpPr>
            <a:spLocks noGrp="1"/>
          </p:cNvSpPr>
          <p:nvPr>
            <p:ph type="sldNum" sz="quarter" idx="5"/>
          </p:nvPr>
        </p:nvSpPr>
        <p:spPr/>
        <p:txBody>
          <a:bodyPr/>
          <a:lstStyle/>
          <a:p>
            <a:fld id="{475A2163-601C-422B-BB3A-D69624E364FC}" type="slidenum">
              <a:rPr lang="en-US" smtClean="0"/>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A2163-601C-422B-BB3A-D69624E364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1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5A2163-601C-422B-BB3A-D69624E364FC}" type="slidenum">
              <a:rPr lang="en-US" smtClean="0"/>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9417" y="3227265"/>
            <a:ext cx="10515600" cy="1066440"/>
          </a:xfrm>
        </p:spPr>
        <p:txBody>
          <a:bodyPr anchor="b"/>
          <a:lstStyle>
            <a:lvl1pPr>
              <a:defRPr sz="6000">
                <a:solidFill>
                  <a:schemeClr val="bg1"/>
                </a:solidFill>
              </a:defRPr>
            </a:lvl1pPr>
          </a:lstStyle>
          <a:p>
            <a:r>
              <a:rPr lang="en-US"/>
              <a:t>Click to edit Master title style</a:t>
            </a:r>
            <a:endParaRPr lang="en-US" dirty="0"/>
          </a:p>
        </p:txBody>
      </p:sp>
      <p:sp>
        <p:nvSpPr>
          <p:cNvPr id="7" name="Text Placeholder 2"/>
          <p:cNvSpPr>
            <a:spLocks noGrp="1"/>
          </p:cNvSpPr>
          <p:nvPr>
            <p:ph type="body" idx="1"/>
          </p:nvPr>
        </p:nvSpPr>
        <p:spPr>
          <a:xfrm>
            <a:off x="639417" y="4462241"/>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06694"/>
            <a:ext cx="3932237" cy="1120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1106694"/>
            <a:ext cx="6172200" cy="51201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1520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063E72-F9A2-4B08-A9E3-3C4FBC4D5893}" type="datetimeFigureOut">
              <a:rPr lang="en-US"/>
              <a:t>3/17/2026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44988"/>
            <a:ext cx="3932237" cy="91241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107488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855A27-E45F-44FC-9CFC-85DAB191E0FC}" type="datetimeFigureOut">
              <a:rPr lang="en-US"/>
              <a:t>3/17/2026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417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ED283D8-4F27-405E-9E06-26B255D5C8E4}" type="datetimeFigureOut">
              <a:rPr lang="en-US"/>
              <a:t>3/17/2026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005012"/>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FFEF61-F463-480D-B4CE-84F7DBB6009E}" type="datetimeFigureOut">
              <a:rPr lang="en-US"/>
              <a:t>3/17/2026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t="43867" r="24426" b="28139"/>
          <a:stretch>
            <a:fillRect/>
          </a:stretch>
        </p:blipFill>
        <p:spPr bwMode="auto">
          <a:xfrm>
            <a:off x="838200" y="3714750"/>
            <a:ext cx="10515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199" y="1366659"/>
            <a:ext cx="10579873" cy="199674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8200" y="371481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2487D5-FE26-4B3D-8122-E0A51D976C58}" type="datetimeFigureOut">
              <a:rPr lang="en-US"/>
              <a:t>3/17/2026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0014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537" y="200501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068ED10-6267-4847-B6D9-1B2A2D4C4DF8}" type="datetimeFigureOut">
              <a:rPr lang="en-US"/>
              <a:t>3/17/2026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01864"/>
            <a:ext cx="10515600" cy="688824"/>
          </a:xfrm>
        </p:spPr>
        <p:txBody>
          <a:bodyPr/>
          <a:lstStyle>
            <a:lvl1pPr>
              <a:defRPr>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9AA2B0-344A-4F0C-9548-FC3AB49CFB6C}" type="datetimeFigureOut">
              <a:rPr lang="en-US"/>
              <a:t>3/17/2026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2C47D9-9339-42FF-B433-AD8C811BE7EF}" type="datetimeFigureOut">
              <a:rPr lang="en-US"/>
              <a:t>3/17/2026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t="43867" r="24426" b="28139"/>
          <a:stretch>
            <a:fillRect/>
          </a:stretch>
        </p:blipFill>
        <p:spPr bwMode="auto">
          <a:xfrm>
            <a:off x="96838" y="2582863"/>
            <a:ext cx="11998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1065475" y="2814992"/>
            <a:ext cx="9507110" cy="1271978"/>
          </a:xfrm>
        </p:spPr>
        <p:txBody>
          <a:bodyPr>
            <a:normAutofit/>
          </a:bodyPr>
          <a:lstStyle>
            <a:lvl1pPr marL="0" indent="0" algn="ctr">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A6E17F-A0BC-40AF-B02E-F8B1B868D7A6}" type="datetimeFigureOut">
              <a:rPr lang="en-US"/>
              <a:t>3/17/2026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8.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l="38535" t="33260" r="38589" b="42862"/>
          <a:stretch>
            <a:fillRect/>
          </a:stretch>
        </p:blipFill>
        <p:spPr bwMode="auto">
          <a:xfrm>
            <a:off x="10628313" y="5868988"/>
            <a:ext cx="95408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1192213"/>
            <a:ext cx="105156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8" name="Text Placeholder 2"/>
          <p:cNvSpPr>
            <a:spLocks noGrp="1"/>
          </p:cNvSpPr>
          <p:nvPr>
            <p:ph type="body" idx="1"/>
          </p:nvPr>
        </p:nvSpPr>
        <p:spPr bwMode="auto">
          <a:xfrm>
            <a:off x="838200" y="2005013"/>
            <a:ext cx="10515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5583A36-1DA5-4382-B4F7-693F3B368641}" type="datetimeFigureOut">
              <a:rPr lang="en-US"/>
              <a:t>3/17/2026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pic>
        <p:nvPicPr>
          <p:cNvPr id="1031" name="Picture 8"/>
          <p:cNvPicPr>
            <a:picLocks noChangeAspect="1"/>
          </p:cNvPicPr>
          <p:nvPr/>
        </p:nvPicPr>
        <p:blipFill>
          <a:blip r:embed="rId14">
            <a:extLst>
              <a:ext uri="{28A0092B-C50C-407E-A947-70E740481C1C}">
                <a14:useLocalDpi xmlns:a14="http://schemas.microsoft.com/office/drawing/2010/main" val="0"/>
              </a:ext>
            </a:extLst>
          </a:blip>
          <a:srcRect b="71722"/>
          <a:stretch>
            <a:fillRect/>
          </a:stretch>
        </p:blipFill>
        <p:spPr bwMode="auto">
          <a:xfrm>
            <a:off x="0" y="0"/>
            <a:ext cx="12192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0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2pPr>
      <a:lvl3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3pPr>
      <a:lvl4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4pPr>
      <a:lvl5pPr algn="l" rtl="0" eaLnBrk="1" fontAlgn="base" hangingPunct="1">
        <a:lnSpc>
          <a:spcPct val="90000"/>
        </a:lnSpc>
        <a:spcBef>
          <a:spcPct val="0"/>
        </a:spcBef>
        <a:spcAft>
          <a:spcPct val="0"/>
        </a:spcAft>
        <a:defRPr sz="4000" b="1">
          <a:solidFill>
            <a:schemeClr val="tx1"/>
          </a:solidFill>
          <a:latin typeface="Gadugi" panose="020B0502040204020203" pitchFamily="34" charset="0"/>
        </a:defRPr>
      </a:lvl5pPr>
      <a:lvl6pPr marL="4572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6pPr>
      <a:lvl7pPr marL="9144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7pPr>
      <a:lvl8pPr marL="13716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8pPr>
      <a:lvl9pPr marL="1828800" algn="l" rtl="0" eaLnBrk="1" fontAlgn="base" hangingPunct="1">
        <a:lnSpc>
          <a:spcPct val="90000"/>
        </a:lnSpc>
        <a:spcBef>
          <a:spcPct val="0"/>
        </a:spcBef>
        <a:spcAft>
          <a:spcPct val="0"/>
        </a:spcAft>
        <a:defRPr sz="4000" b="1">
          <a:solidFill>
            <a:schemeClr val="tx1"/>
          </a:solidFill>
          <a:latin typeface="Gadugi" panose="020B0502040204020203"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981" y="755963"/>
            <a:ext cx="7666430" cy="2471980"/>
          </a:xfrm>
        </p:spPr>
        <p:txBody>
          <a:bodyPr/>
          <a:lstStyle/>
          <a:p>
            <a:r>
              <a:rPr lang="en-US" sz="4400" dirty="0">
                <a:solidFill>
                  <a:schemeClr val="tx1"/>
                </a:solidFill>
                <a:latin typeface="Gabriola" panose="04040605051002020D02" pitchFamily="82" charset="0"/>
              </a:rPr>
              <a:t>Prosecuting Hate Speech in the Digital Era: Safeguarding Electoral Integrity and Promoting Inclusivity</a:t>
            </a:r>
          </a:p>
        </p:txBody>
      </p:sp>
      <p:sp>
        <p:nvSpPr>
          <p:cNvPr id="3" name="Text Placeholder 2"/>
          <p:cNvSpPr>
            <a:spLocks noGrp="1"/>
          </p:cNvSpPr>
          <p:nvPr>
            <p:ph type="body" idx="1"/>
          </p:nvPr>
        </p:nvSpPr>
        <p:spPr>
          <a:xfrm>
            <a:off x="612184" y="3429000"/>
            <a:ext cx="10542833" cy="2948553"/>
          </a:xfrm>
        </p:spPr>
        <p:txBody>
          <a:bodyPr/>
          <a:lstStyle/>
          <a:p>
            <a:pPr eaLnBrk="1" hangingPunct="1"/>
            <a:r>
              <a:rPr lang="en-US" altLang="en-US" sz="2800" b="1" i="1" dirty="0">
                <a:solidFill>
                  <a:schemeClr val="tx1"/>
                </a:solidFill>
                <a:latin typeface="Gabriola" panose="04040605051002020D02" pitchFamily="82" charset="0"/>
                <a:ea typeface="Cambria" panose="02040503050406030204" pitchFamily="18" charset="0"/>
              </a:rPr>
              <a:t>Gracilia Chipulu Mulenga                                                                  Chief/Insp Jonathan Phiri</a:t>
            </a:r>
          </a:p>
          <a:p>
            <a:pPr eaLnBrk="1" hangingPunct="1"/>
            <a:r>
              <a:rPr lang="en-US" altLang="en-US" sz="2800" b="1" i="1" dirty="0">
                <a:solidFill>
                  <a:schemeClr val="tx1"/>
                </a:solidFill>
                <a:latin typeface="Gabriola" panose="04040605051002020D02" pitchFamily="82" charset="0"/>
                <a:ea typeface="Cambria" panose="02040503050406030204" pitchFamily="18" charset="0"/>
              </a:rPr>
              <a:t>Director-Economic and Financial Crimes Dept                              Digital Forensics Expert</a:t>
            </a:r>
          </a:p>
          <a:p>
            <a:pPr eaLnBrk="1" hangingPunct="1"/>
            <a:r>
              <a:rPr lang="en-US" altLang="en-US" sz="2800" b="1" i="1" dirty="0">
                <a:solidFill>
                  <a:schemeClr val="tx1"/>
                </a:solidFill>
                <a:latin typeface="Gabriola" panose="04040605051002020D02" pitchFamily="82" charset="0"/>
                <a:ea typeface="Cambria" panose="02040503050406030204" pitchFamily="18" charset="0"/>
              </a:rPr>
              <a:t>National Prosecution Authority                                                         Zambia Police Service</a:t>
            </a:r>
          </a:p>
          <a:p>
            <a:pPr eaLnBrk="1" hangingPunct="1"/>
            <a:endParaRPr lang="en-US" altLang="en-US" sz="2800" b="1" i="1" dirty="0">
              <a:solidFill>
                <a:schemeClr val="tx1"/>
              </a:solidFill>
              <a:latin typeface="Gabriola" panose="04040605051002020D02" pitchFamily="82" charset="0"/>
              <a:ea typeface="Cambria" panose="02040503050406030204" pitchFamily="18" charset="0"/>
            </a:endParaRPr>
          </a:p>
          <a:p>
            <a:pPr algn="ctr" eaLnBrk="1" hangingPunct="1"/>
            <a:r>
              <a:rPr lang="en-US" altLang="en-US" sz="2800" b="1" i="1" dirty="0">
                <a:solidFill>
                  <a:schemeClr val="tx1"/>
                </a:solidFill>
                <a:latin typeface="Gabriola" panose="04040605051002020D02" pitchFamily="82" charset="0"/>
                <a:ea typeface="Cambria" panose="02040503050406030204" pitchFamily="18" charset="0"/>
              </a:rPr>
              <a:t>Annual Prosecutors Conference</a:t>
            </a:r>
          </a:p>
          <a:p>
            <a:pPr algn="ctr"/>
            <a:r>
              <a:rPr lang="en-US" altLang="en-US" sz="2800" b="1" i="1" dirty="0">
                <a:solidFill>
                  <a:schemeClr val="tx1"/>
                </a:solidFill>
                <a:latin typeface="Gabriola" panose="04040605051002020D02" pitchFamily="82" charset="0"/>
                <a:ea typeface="Cambria" panose="02040503050406030204" pitchFamily="18" charset="0"/>
              </a:rPr>
              <a:t>March 2026</a:t>
            </a:r>
          </a:p>
          <a:p>
            <a:pPr eaLnBrk="1" hangingPunct="1"/>
            <a:endParaRPr lang="en-US" altLang="en-US" sz="2800" b="1" i="1" dirty="0">
              <a:solidFill>
                <a:schemeClr val="tx1"/>
              </a:solidFill>
              <a:latin typeface="Gabriola" panose="04040605051002020D02" pitchFamily="82"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45" y="1671642"/>
            <a:ext cx="12044855" cy="4999497"/>
          </a:xfrm>
          <a:prstGeom prst="rect">
            <a:avLst/>
          </a:prstGeom>
          <a:effectLst>
            <a:outerShdw blurRad="50800" dist="50800" dir="5400000" algn="ctr" rotWithShape="0">
              <a:schemeClr val="accent1">
                <a:lumMod val="60000"/>
                <a:lumOff val="40000"/>
              </a:schemeClr>
            </a:outerShdw>
          </a:effectLst>
        </p:spPr>
      </p:pic>
      <p:sp>
        <p:nvSpPr>
          <p:cNvPr id="3" name="TextBox 2"/>
          <p:cNvSpPr txBox="1"/>
          <p:nvPr/>
        </p:nvSpPr>
        <p:spPr>
          <a:xfrm>
            <a:off x="325821" y="2140911"/>
            <a:ext cx="11789979" cy="3970318"/>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latin typeface="Cambria" panose="02040503050406030204" pitchFamily="18" charset="0"/>
                <a:ea typeface="Cambria" panose="02040503050406030204" pitchFamily="18" charset="0"/>
              </a:rPr>
              <a:t>The Penal Code prohibits incitement to tribal, racial, or religious hatred. </a:t>
            </a:r>
          </a:p>
          <a:p>
            <a:pPr marL="457200" indent="-457200" algn="just">
              <a:buFont typeface="Wingdings" panose="05000000000000000000" pitchFamily="2" charset="2"/>
              <a:buChar char="Ø"/>
            </a:pPr>
            <a:r>
              <a:rPr lang="en-US" sz="2800" dirty="0">
                <a:latin typeface="Cambria" panose="02040503050406030204" pitchFamily="18" charset="0"/>
                <a:ea typeface="Cambria" panose="02040503050406030204" pitchFamily="18" charset="0"/>
              </a:rPr>
              <a:t>Key sections include provisions against seditious practices, incitement to violence, and statements likely to promote hostility among groups - sections 60, 67, 70,71, 72</a:t>
            </a:r>
          </a:p>
          <a:p>
            <a:pPr marL="457200" indent="-457200" algn="just">
              <a:buFont typeface="Wingdings" panose="05000000000000000000" pitchFamily="2" charset="2"/>
              <a:buChar char="Ø"/>
            </a:pPr>
            <a:r>
              <a:rPr lang="en-US" sz="2800" b="0" i="0" u="none" strike="noStrike" baseline="0" dirty="0">
                <a:latin typeface="Cambria" panose="02040503050406030204" pitchFamily="18" charset="0"/>
                <a:ea typeface="Cambria" panose="02040503050406030204" pitchFamily="18" charset="0"/>
              </a:rPr>
              <a:t>S- 70 </a:t>
            </a:r>
            <a:r>
              <a:rPr lang="en-US" sz="2800" b="0" i="0" u="none" strike="noStrike" baseline="0" dirty="0">
                <a:latin typeface="Arial" panose="020B0604020202020204" pitchFamily="34" charset="0"/>
              </a:rPr>
              <a:t>Any person who utters any words or publishes any writing expressing or showing hatred, ridicule or contempt for any person or group of persons wholly or mainly because of his or their race, tribe, place of origin or </a:t>
            </a:r>
            <a:r>
              <a:rPr lang="en-US" sz="2800" b="0" i="0" u="none" strike="noStrike" baseline="0" dirty="0" err="1">
                <a:latin typeface="Arial" panose="020B0604020202020204" pitchFamily="34" charset="0"/>
              </a:rPr>
              <a:t>colour</a:t>
            </a:r>
            <a:r>
              <a:rPr lang="en-US" sz="2800" b="0" i="0" u="none" strike="noStrike" baseline="0" dirty="0">
                <a:latin typeface="Arial" panose="020B0604020202020204" pitchFamily="34" charset="0"/>
              </a:rPr>
              <a:t> is guilty of an offence</a:t>
            </a:r>
          </a:p>
          <a:p>
            <a:pPr marL="457200" indent="-457200" algn="just">
              <a:buFont typeface="Wingdings" panose="05000000000000000000" pitchFamily="2" charset="2"/>
              <a:buChar char="Ø"/>
            </a:pPr>
            <a:r>
              <a:rPr lang="en-US" sz="2800" dirty="0">
                <a:latin typeface="Cambria" panose="02040503050406030204" pitchFamily="18" charset="0"/>
                <a:ea typeface="Cambria" panose="02040503050406030204" pitchFamily="18" charset="0"/>
              </a:rPr>
              <a:t>Cyber Crimes Act 2025 criminalises harrasement and related acts</a:t>
            </a:r>
          </a:p>
        </p:txBody>
      </p:sp>
      <p:sp>
        <p:nvSpPr>
          <p:cNvPr id="7" name="TextBox 6"/>
          <p:cNvSpPr txBox="1"/>
          <p:nvPr/>
        </p:nvSpPr>
        <p:spPr>
          <a:xfrm>
            <a:off x="429768" y="916285"/>
            <a:ext cx="10564368" cy="769441"/>
          </a:xfrm>
          <a:prstGeom prst="rect">
            <a:avLst/>
          </a:prstGeom>
          <a:noFill/>
        </p:spPr>
        <p:txBody>
          <a:bodyPr wrap="square">
            <a:spAutoFit/>
          </a:bodyPr>
          <a:lstStyle/>
          <a:p>
            <a:r>
              <a:rPr kumimoji="0" lang="en-US" sz="4400" b="1" i="0" u="none" strike="noStrike" kern="1200" cap="none" spc="0" normalizeH="0" baseline="0" noProof="0" dirty="0">
                <a:ln>
                  <a:noFill/>
                </a:ln>
                <a:effectLst/>
                <a:uLnTx/>
                <a:uFillTx/>
                <a:latin typeface="Gadugi" panose="020B0502040204020203"/>
                <a:ea typeface="+mj-ea"/>
                <a:cs typeface="+mj-cs"/>
              </a:rPr>
              <a:t>        </a:t>
            </a:r>
            <a:r>
              <a:rPr kumimoji="0" lang="en-US" sz="4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j-cs"/>
              </a:rPr>
              <a:t>Legal and Institutional Framework</a:t>
            </a:r>
            <a:endParaRPr lang="en-US" sz="4000" dirty="0">
              <a:latin typeface="Cambria" panose="02040503050406030204" pitchFamily="18" charset="0"/>
              <a:ea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DE5A-EB57-779F-F23D-B0E4FAE8C349}"/>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j-cs"/>
              </a:rPr>
              <a:t>Role of Digital Platforms in Promoting Hate Speech</a:t>
            </a:r>
            <a:endParaRPr lang="en-US" dirty="0"/>
          </a:p>
        </p:txBody>
      </p:sp>
      <p:sp>
        <p:nvSpPr>
          <p:cNvPr id="3" name="Content Placeholder 2">
            <a:extLst>
              <a:ext uri="{FF2B5EF4-FFF2-40B4-BE49-F238E27FC236}">
                <a16:creationId xmlns:a16="http://schemas.microsoft.com/office/drawing/2014/main" id="{B02EF50D-063F-377A-5BD4-88B95AC2A6B3}"/>
              </a:ext>
            </a:extLst>
          </p:cNvPr>
          <p:cNvSpPr>
            <a:spLocks noGrp="1"/>
          </p:cNvSpPr>
          <p:nvPr>
            <p:ph idx="1"/>
          </p:nvPr>
        </p:nvSpPr>
        <p:spPr/>
        <p:txBody>
          <a:bodyPr/>
          <a:lstStyle/>
          <a:p>
            <a:r>
              <a:rPr lang="en-US" dirty="0"/>
              <a:t>Digital Platform may be a software-based or web-based (online) infrastructure/environment that enable interactions, transactions or content sharing between users/devices. </a:t>
            </a:r>
          </a:p>
          <a:p>
            <a:r>
              <a:rPr lang="en-US" dirty="0"/>
              <a:t>Digital Platforms may include Facebook, TikTok, WhatsApp, Instagram, Twitter (X), Telegram, You tube  etc.</a:t>
            </a:r>
          </a:p>
          <a:p>
            <a:r>
              <a:rPr lang="en-US" dirty="0"/>
              <a:t>However , these platforms can also be used to spread hate speech or  misinformation that could incite violence   especially during elections </a:t>
            </a:r>
          </a:p>
        </p:txBody>
      </p:sp>
    </p:spTree>
    <p:extLst>
      <p:ext uri="{BB962C8B-B14F-4D97-AF65-F5344CB8AC3E}">
        <p14:creationId xmlns:p14="http://schemas.microsoft.com/office/powerpoint/2010/main" val="384939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B523-B553-632B-4AED-20C8B62C2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6BE0D-670D-E0ED-B8A4-1E145A71F7FD}"/>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j-cs"/>
              </a:rPr>
              <a:t>Role of Digital Platforms in Promoting Hate Speech</a:t>
            </a:r>
            <a:endParaRPr lang="en-US" dirty="0"/>
          </a:p>
        </p:txBody>
      </p:sp>
      <p:sp>
        <p:nvSpPr>
          <p:cNvPr id="3" name="Content Placeholder 2">
            <a:extLst>
              <a:ext uri="{FF2B5EF4-FFF2-40B4-BE49-F238E27FC236}">
                <a16:creationId xmlns:a16="http://schemas.microsoft.com/office/drawing/2014/main" id="{3EBA66C1-DADF-7986-D15A-5107D7132B5F}"/>
              </a:ext>
            </a:extLst>
          </p:cNvPr>
          <p:cNvSpPr>
            <a:spLocks noGrp="1"/>
          </p:cNvSpPr>
          <p:nvPr>
            <p:ph idx="1"/>
          </p:nvPr>
        </p:nvSpPr>
        <p:spPr/>
        <p:txBody>
          <a:bodyPr/>
          <a:lstStyle/>
          <a:p>
            <a:pPr marL="0" indent="0" algn="just">
              <a:buNone/>
            </a:pPr>
            <a:r>
              <a:rPr lang="en-US" b="1" dirty="0"/>
              <a:t>Amplification via Algorithms</a:t>
            </a:r>
          </a:p>
          <a:p>
            <a:pPr algn="just">
              <a:buFont typeface="Wingdings" panose="05000000000000000000" pitchFamily="2" charset="2"/>
              <a:buChar char="ü"/>
            </a:pPr>
            <a:r>
              <a:rPr lang="en-US" dirty="0">
                <a:latin typeface="Cambria" panose="02040503050406030204" pitchFamily="18" charset="0"/>
                <a:ea typeface="Cambria" panose="02040503050406030204" pitchFamily="18" charset="0"/>
              </a:rPr>
              <a:t>📱 </a:t>
            </a:r>
            <a:r>
              <a:rPr lang="en-US" dirty="0"/>
              <a:t>Social media algorithms prioritize </a:t>
            </a:r>
            <a:r>
              <a:rPr lang="en-US" b="1" dirty="0"/>
              <a:t>engagement</a:t>
            </a:r>
            <a:r>
              <a:rPr lang="en-US" dirty="0"/>
              <a:t> (likes, shares, comments).</a:t>
            </a:r>
          </a:p>
          <a:p>
            <a:pPr algn="just">
              <a:buFont typeface="Wingdings" panose="05000000000000000000" pitchFamily="2" charset="2"/>
              <a:buChar char="ü"/>
            </a:pPr>
            <a:r>
              <a:rPr lang="en-US" dirty="0"/>
              <a:t>Hate speech, being provocative, often generates high engagement leading to </a:t>
            </a:r>
            <a:r>
              <a:rPr lang="en-US" b="1" dirty="0"/>
              <a:t>greater visibility</a:t>
            </a:r>
            <a:r>
              <a:rPr lang="en-US" dirty="0"/>
              <a:t>.</a:t>
            </a:r>
          </a:p>
          <a:p>
            <a:pPr marL="0" indent="0" algn="just">
              <a:buNone/>
            </a:pPr>
            <a:r>
              <a:rPr lang="en-US" b="1" dirty="0"/>
              <a:t>Anonymity </a:t>
            </a:r>
          </a:p>
          <a:p>
            <a:pPr algn="just">
              <a:buFont typeface="Wingdings" panose="05000000000000000000" pitchFamily="2" charset="2"/>
              <a:buChar char="ü"/>
            </a:pPr>
            <a:r>
              <a:rPr lang="en-US" dirty="0"/>
              <a:t>Platforms allow users to hide behind fake accounts.</a:t>
            </a:r>
          </a:p>
          <a:p>
            <a:pPr algn="just">
              <a:buFont typeface="Wingdings" panose="05000000000000000000" pitchFamily="2" charset="2"/>
              <a:buChar char="ü"/>
            </a:pPr>
            <a:r>
              <a:rPr lang="en-US" dirty="0"/>
              <a:t>This reduces accountability and emboldens individuals to post discriminatory or hostile remarks without fear of consequences.</a:t>
            </a:r>
          </a:p>
          <a:p>
            <a:endParaRPr lang="en-US" dirty="0"/>
          </a:p>
        </p:txBody>
      </p:sp>
    </p:spTree>
    <p:extLst>
      <p:ext uri="{BB962C8B-B14F-4D97-AF65-F5344CB8AC3E}">
        <p14:creationId xmlns:p14="http://schemas.microsoft.com/office/powerpoint/2010/main" val="302958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C4C5-938B-8720-1E7F-E408B674F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9E0A4-C9C3-5025-D2FF-987D70C77E0A}"/>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j-cs"/>
              </a:rPr>
              <a:t>Role of Digital Platforms in Promoting Hate Speech</a:t>
            </a:r>
            <a:endParaRPr lang="en-US" dirty="0"/>
          </a:p>
        </p:txBody>
      </p:sp>
      <p:sp>
        <p:nvSpPr>
          <p:cNvPr id="3" name="Content Placeholder 2">
            <a:extLst>
              <a:ext uri="{FF2B5EF4-FFF2-40B4-BE49-F238E27FC236}">
                <a16:creationId xmlns:a16="http://schemas.microsoft.com/office/drawing/2014/main" id="{8FC2D4C0-C970-141A-A325-1F4EB584B8D6}"/>
              </a:ext>
            </a:extLst>
          </p:cNvPr>
          <p:cNvSpPr>
            <a:spLocks noGrp="1"/>
          </p:cNvSpPr>
          <p:nvPr>
            <p:ph idx="1"/>
          </p:nvPr>
        </p:nvSpPr>
        <p:spPr/>
        <p:txBody>
          <a:bodyPr/>
          <a:lstStyle/>
          <a:p>
            <a:pPr marL="0" indent="0" algn="just">
              <a:buNone/>
            </a:pPr>
            <a:endParaRPr lang="en-US" b="1" dirty="0"/>
          </a:p>
          <a:p>
            <a:pPr marL="0" indent="0" algn="just">
              <a:buNone/>
            </a:pPr>
            <a:r>
              <a:rPr lang="en-US" b="1" dirty="0"/>
              <a:t>Virality and Speed</a:t>
            </a:r>
          </a:p>
          <a:p>
            <a:pPr algn="just">
              <a:buFont typeface="Wingdings" panose="05000000000000000000" pitchFamily="2" charset="2"/>
              <a:buChar char="ü"/>
            </a:pPr>
            <a:r>
              <a:rPr lang="en-US" dirty="0">
                <a:latin typeface="Cambria" panose="02040503050406030204" pitchFamily="18" charset="0"/>
                <a:ea typeface="Cambria" panose="02040503050406030204" pitchFamily="18" charset="0"/>
              </a:rPr>
              <a:t>Hate speech can spread instantly across borders, reaching millions before  intervention.</a:t>
            </a:r>
          </a:p>
          <a:p>
            <a:pPr algn="just">
              <a:buFont typeface="Wingdings" panose="05000000000000000000" pitchFamily="2" charset="2"/>
              <a:buChar char="ü"/>
            </a:pPr>
            <a:r>
              <a:rPr lang="en-US" dirty="0">
                <a:latin typeface="Cambria" panose="02040503050406030204" pitchFamily="18" charset="0"/>
                <a:ea typeface="Cambria" panose="02040503050406030204" pitchFamily="18" charset="0"/>
              </a:rPr>
              <a:t>Unlike traditional media, digital platforms lack editorial gatekeeping, making harmful content harder to contain.</a:t>
            </a:r>
          </a:p>
          <a:p>
            <a:endParaRPr lang="en-US" dirty="0"/>
          </a:p>
        </p:txBody>
      </p:sp>
    </p:spTree>
    <p:extLst>
      <p:ext uri="{BB962C8B-B14F-4D97-AF65-F5344CB8AC3E}">
        <p14:creationId xmlns:p14="http://schemas.microsoft.com/office/powerpoint/2010/main" val="181192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3CCC-1879-6C67-36B7-812FB879AFF9}"/>
              </a:ext>
            </a:extLst>
          </p:cNvPr>
          <p:cNvSpPr>
            <a:spLocks noGrp="1"/>
          </p:cNvSpPr>
          <p:nvPr>
            <p:ph type="title"/>
          </p:nvPr>
        </p:nvSpPr>
        <p:spPr>
          <a:xfrm>
            <a:off x="1161288" y="1133856"/>
            <a:ext cx="7470648" cy="722376"/>
          </a:xfrm>
        </p:spPr>
        <p:txBody>
          <a:bodyPr/>
          <a:lstStyle/>
          <a:p>
            <a:r>
              <a:rPr lang="en-US" sz="3600" dirty="0"/>
              <a:t>            </a:t>
            </a:r>
            <a:br>
              <a:rPr lang="en-US" sz="3600" dirty="0"/>
            </a:br>
            <a:r>
              <a:rPr lang="en-US" sz="3600" dirty="0"/>
              <a:t>          DIGITAL FORENSICS </a:t>
            </a:r>
            <a:br>
              <a:rPr lang="en-US" sz="2400" dirty="0"/>
            </a:br>
            <a:endParaRPr lang="en-ZM" sz="2400" dirty="0"/>
          </a:p>
        </p:txBody>
      </p:sp>
      <p:sp>
        <p:nvSpPr>
          <p:cNvPr id="3" name="Content Placeholder 2">
            <a:extLst>
              <a:ext uri="{FF2B5EF4-FFF2-40B4-BE49-F238E27FC236}">
                <a16:creationId xmlns:a16="http://schemas.microsoft.com/office/drawing/2014/main" id="{7231F78F-2D12-FCF7-4DB2-86BB5C49885B}"/>
              </a:ext>
            </a:extLst>
          </p:cNvPr>
          <p:cNvSpPr>
            <a:spLocks noGrp="1"/>
          </p:cNvSpPr>
          <p:nvPr>
            <p:ph idx="1"/>
          </p:nvPr>
        </p:nvSpPr>
        <p:spPr>
          <a:xfrm>
            <a:off x="82296" y="1959292"/>
            <a:ext cx="11987784" cy="4898708"/>
          </a:xfrm>
        </p:spPr>
        <p:txBody>
          <a:bodyPr/>
          <a:lstStyle/>
          <a:p>
            <a:r>
              <a:rPr lang="en-US" dirty="0"/>
              <a:t>Digital forensics  </a:t>
            </a:r>
            <a:r>
              <a:rPr lang="en-US" dirty="0">
                <a:latin typeface="Arial" panose="020B0604020202020204" pitchFamily="34" charset="0"/>
                <a:ea typeface="Calibri" panose="020F0502020204030204" pitchFamily="34" charset="0"/>
                <a:cs typeface="Times New Roman" panose="02020603050405020304" pitchFamily="18" charset="0"/>
              </a:rPr>
              <a:t>is a branch of forensic (science) that involves identifying, collecting, analyzing, extracting and preserving electronic data/digital evidence to solve/investigate crimes. </a:t>
            </a:r>
            <a:endParaRPr lang="en-US" dirty="0"/>
          </a:p>
          <a:p>
            <a:r>
              <a:rPr lang="en-US" dirty="0">
                <a:latin typeface="Arial" panose="020B0604020202020204" pitchFamily="34" charset="0"/>
                <a:cs typeface="Arial" panose="020B0604020202020204" pitchFamily="34" charset="0"/>
              </a:rPr>
              <a:t>The goal is to provide objective, reliable and unbiased evidence/information that can be used in court or investigative processes.</a:t>
            </a:r>
            <a:endParaRPr lang="en-US" dirty="0"/>
          </a:p>
          <a:p>
            <a:r>
              <a:rPr lang="en-US" dirty="0"/>
              <a:t>Digital evidence  plays a critical role in investigations as it directly or indirectly pinpoints or implicate a suspect. </a:t>
            </a:r>
          </a:p>
          <a:p>
            <a:r>
              <a:rPr lang="en-US" dirty="0"/>
              <a:t>Digital evidence can be any digital data of evidential value, this may include; email/text messages, call logs, audio, video, document or picture files, social media posts, IP address etc. </a:t>
            </a:r>
          </a:p>
          <a:p>
            <a:pPr marL="0" indent="0">
              <a:buNone/>
            </a:pPr>
            <a:endParaRPr lang="en-US" dirty="0"/>
          </a:p>
          <a:p>
            <a:pPr marL="0" indent="0">
              <a:buNone/>
            </a:pPr>
            <a:endParaRPr lang="en-ZM" dirty="0"/>
          </a:p>
        </p:txBody>
      </p:sp>
    </p:spTree>
    <p:extLst>
      <p:ext uri="{BB962C8B-B14F-4D97-AF65-F5344CB8AC3E}">
        <p14:creationId xmlns:p14="http://schemas.microsoft.com/office/powerpoint/2010/main" val="128602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10C0-2211-E23C-3E78-BAE7FAD549C5}"/>
              </a:ext>
            </a:extLst>
          </p:cNvPr>
          <p:cNvSpPr>
            <a:spLocks noGrp="1"/>
          </p:cNvSpPr>
          <p:nvPr>
            <p:ph type="title"/>
          </p:nvPr>
        </p:nvSpPr>
        <p:spPr>
          <a:xfrm>
            <a:off x="838200" y="1128205"/>
            <a:ext cx="9183624" cy="1157795"/>
          </a:xfrm>
        </p:spPr>
        <p:txBody>
          <a:bodyPr/>
          <a:lstStyle/>
          <a:p>
            <a:r>
              <a:rPr lang="en-US" sz="3200" dirty="0"/>
              <a:t>             DIGITAL EVIDENCE COLLECTION</a:t>
            </a:r>
            <a:br>
              <a:rPr lang="en-US" sz="3200" dirty="0"/>
            </a:br>
            <a:r>
              <a:rPr lang="en-US" sz="3200" dirty="0"/>
              <a:t>                            </a:t>
            </a:r>
            <a:r>
              <a:rPr lang="en-US" sz="2800" dirty="0"/>
              <a:t>(PROCESSES )</a:t>
            </a:r>
            <a:endParaRPr lang="en-ZM" sz="2800" dirty="0"/>
          </a:p>
        </p:txBody>
      </p:sp>
      <p:sp>
        <p:nvSpPr>
          <p:cNvPr id="3" name="Content Placeholder 2">
            <a:extLst>
              <a:ext uri="{FF2B5EF4-FFF2-40B4-BE49-F238E27FC236}">
                <a16:creationId xmlns:a16="http://schemas.microsoft.com/office/drawing/2014/main" id="{F3F43484-A914-5134-5A37-C08228A926EA}"/>
              </a:ext>
            </a:extLst>
          </p:cNvPr>
          <p:cNvSpPr>
            <a:spLocks noGrp="1"/>
          </p:cNvSpPr>
          <p:nvPr>
            <p:ph idx="1"/>
          </p:nvPr>
        </p:nvSpPr>
        <p:spPr>
          <a:xfrm>
            <a:off x="539496" y="2830371"/>
            <a:ext cx="11256264" cy="3945333"/>
          </a:xfrm>
        </p:spPr>
        <p:txBody>
          <a:bodyPr/>
          <a:lstStyle/>
          <a:p>
            <a:pPr marL="0" indent="0">
              <a:buNone/>
            </a:pPr>
            <a:r>
              <a:rPr lang="en-US" sz="3200" dirty="0"/>
              <a:t>1) </a:t>
            </a:r>
            <a:r>
              <a:rPr lang="en-US" sz="3200" b="1" dirty="0"/>
              <a:t>Case Report/ Formal complaint lodged at the Police Station </a:t>
            </a:r>
          </a:p>
          <a:p>
            <a:pPr marL="0" indent="0">
              <a:buNone/>
            </a:pPr>
            <a:r>
              <a:rPr lang="en-US" dirty="0"/>
              <a:t>           - Docket/Inquiry file Opened </a:t>
            </a:r>
          </a:p>
          <a:p>
            <a:pPr marL="0" indent="0">
              <a:buNone/>
            </a:pPr>
            <a:r>
              <a:rPr lang="en-US" dirty="0"/>
              <a:t>           - Statements recorded </a:t>
            </a:r>
          </a:p>
          <a:p>
            <a:pPr marL="0" indent="0">
              <a:buNone/>
            </a:pPr>
            <a:r>
              <a:rPr lang="en-US" dirty="0">
                <a:effectLst/>
                <a:latin typeface="Arial" panose="020B0604020202020204" pitchFamily="34" charset="0"/>
                <a:ea typeface="Calibri" panose="020F0502020204030204" pitchFamily="34" charset="0"/>
                <a:cs typeface="Arial" panose="020B0604020202020204" pitchFamily="34" charset="0"/>
              </a:rPr>
              <a:t>          - Apprehensions/Arrests</a:t>
            </a:r>
          </a:p>
          <a:p>
            <a:pPr marL="0" indent="0">
              <a:buNone/>
            </a:pPr>
            <a:r>
              <a:rPr lang="en-US" dirty="0">
                <a:effectLst/>
                <a:latin typeface="Arial" panose="020B0604020202020204" pitchFamily="34" charset="0"/>
                <a:ea typeface="Calibri" panose="020F0502020204030204" pitchFamily="34" charset="0"/>
                <a:cs typeface="Arial" panose="020B0604020202020204" pitchFamily="34" charset="0"/>
              </a:rPr>
              <a:t>          - Seizure of electronic gadgets  (Seizure notice &amp; Chain of Custody) </a:t>
            </a:r>
          </a:p>
          <a:p>
            <a:pPr marL="0" indent="0">
              <a:buNone/>
            </a:pPr>
            <a:endParaRPr lang="en-US" dirty="0"/>
          </a:p>
          <a:p>
            <a:pPr marL="0" indent="0">
              <a:buNone/>
            </a:pPr>
            <a:endParaRPr lang="en-ZM" dirty="0"/>
          </a:p>
        </p:txBody>
      </p:sp>
    </p:spTree>
    <p:extLst>
      <p:ext uri="{BB962C8B-B14F-4D97-AF65-F5344CB8AC3E}">
        <p14:creationId xmlns:p14="http://schemas.microsoft.com/office/powerpoint/2010/main" val="352001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FD3BB-B700-C34F-ED78-FBB4DC2786B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6AEDC-1744-F0AB-E97B-B66363ACC1A4}"/>
              </a:ext>
            </a:extLst>
          </p:cNvPr>
          <p:cNvSpPr>
            <a:spLocks noGrp="1"/>
          </p:cNvSpPr>
          <p:nvPr>
            <p:ph idx="1"/>
          </p:nvPr>
        </p:nvSpPr>
        <p:spPr>
          <a:xfrm>
            <a:off x="399288" y="1353312"/>
            <a:ext cx="11393424" cy="5220620"/>
          </a:xfrm>
        </p:spPr>
        <p:txBody>
          <a:bodyPr/>
          <a:lstStyle/>
          <a:p>
            <a:pPr marL="0" indent="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Identify social media links </a:t>
            </a:r>
          </a:p>
          <a:p>
            <a:r>
              <a:rPr lang="en-US" dirty="0"/>
              <a:t>Formal request to Digital Forensics Laboratory at SHQs for Examination, Analysis, Extraction and Preservation of  Digital Evidence. </a:t>
            </a:r>
          </a:p>
          <a:p>
            <a:pPr marL="0" indent="0">
              <a:buNone/>
            </a:pPr>
            <a:endParaRPr lang="en-US" dirty="0"/>
          </a:p>
          <a:p>
            <a:pPr marL="0" indent="0">
              <a:buNone/>
            </a:pPr>
            <a:r>
              <a:rPr lang="en-US" dirty="0"/>
              <a:t>  </a:t>
            </a:r>
            <a:endParaRPr lang="en-ZM" dirty="0"/>
          </a:p>
        </p:txBody>
      </p:sp>
    </p:spTree>
    <p:extLst>
      <p:ext uri="{BB962C8B-B14F-4D97-AF65-F5344CB8AC3E}">
        <p14:creationId xmlns:p14="http://schemas.microsoft.com/office/powerpoint/2010/main" val="63248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6060"/>
            <a:ext cx="12118428" cy="4852988"/>
          </a:xfrm>
        </p:spPr>
        <p:txBody>
          <a:bodyPr/>
          <a:lstStyle/>
          <a:p>
            <a:pPr marL="0" indent="0">
              <a:buNone/>
            </a:pPr>
            <a:endParaRPr lang="en-US" sz="3200" b="1" dirty="0"/>
          </a:p>
          <a:p>
            <a:pPr marL="0" indent="0">
              <a:buNone/>
            </a:pPr>
            <a:r>
              <a:rPr lang="en-US" sz="3200" b="1" dirty="0"/>
              <a:t>2) Data Acquisition - </a:t>
            </a:r>
          </a:p>
          <a:p>
            <a:pPr marL="0" indent="0">
              <a:buNone/>
            </a:pPr>
            <a:r>
              <a:rPr lang="en-US" b="1" dirty="0"/>
              <a:t>           </a:t>
            </a:r>
            <a:r>
              <a:rPr lang="en-US" dirty="0"/>
              <a:t>- Creation of Forensic images and hash values </a:t>
            </a:r>
          </a:p>
          <a:p>
            <a:pPr marL="0" indent="0">
              <a:buNone/>
            </a:pPr>
            <a:r>
              <a:rPr lang="en-US" dirty="0"/>
              <a:t>            - Social media links are validated and tested. </a:t>
            </a:r>
          </a:p>
          <a:p>
            <a:pPr marL="0" indent="0">
              <a:buNone/>
            </a:pPr>
            <a:endParaRPr lang="en-US" b="1"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145" y="2005012"/>
            <a:ext cx="11929241" cy="4351338"/>
          </a:xfrm>
        </p:spPr>
        <p:txBody>
          <a:bodyPr/>
          <a:lstStyle/>
          <a:p>
            <a:pPr marL="0" indent="0">
              <a:buNone/>
            </a:pPr>
            <a:r>
              <a:rPr lang="en-US" sz="3200" b="1" dirty="0"/>
              <a:t>3) Examination &amp; Analysis  - </a:t>
            </a:r>
          </a:p>
          <a:p>
            <a:pPr marL="0" indent="0">
              <a:buNone/>
            </a:pPr>
            <a:r>
              <a:rPr lang="en-US" b="1" dirty="0"/>
              <a:t>        - </a:t>
            </a:r>
            <a:r>
              <a:rPr lang="en-US" dirty="0"/>
              <a:t>Relevant data is extracted and preserved this include social media accounts</a:t>
            </a:r>
          </a:p>
          <a:p>
            <a:pPr marL="0" indent="0">
              <a:buNone/>
            </a:pPr>
            <a:r>
              <a:rPr lang="en-US" dirty="0"/>
              <a:t>        - Social media post is preserved including comments and reactions </a:t>
            </a:r>
          </a:p>
          <a:p>
            <a:pPr marL="0" indent="0">
              <a:buNone/>
            </a:pPr>
            <a:r>
              <a:rPr lang="en-US" dirty="0"/>
              <a:t>        -  Using intelligence and forensic tools and techniques to uncover contact details like mobile phone or email address behind social media account under investigation.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F1AA8-3E5A-2F5B-F273-9F4A87220E14}"/>
              </a:ext>
            </a:extLst>
          </p:cNvPr>
          <p:cNvSpPr>
            <a:spLocks noGrp="1"/>
          </p:cNvSpPr>
          <p:nvPr>
            <p:ph idx="1"/>
          </p:nvPr>
        </p:nvSpPr>
        <p:spPr>
          <a:xfrm>
            <a:off x="393192" y="2005012"/>
            <a:ext cx="11640312" cy="4351338"/>
          </a:xfrm>
        </p:spPr>
        <p:txBody>
          <a:bodyPr/>
          <a:lstStyle/>
          <a:p>
            <a:pPr marL="0" indent="0">
              <a:buNone/>
            </a:pPr>
            <a:r>
              <a:rPr lang="en-US" sz="3200" b="1" dirty="0"/>
              <a:t>4) Documentation &amp; Report - </a:t>
            </a:r>
          </a:p>
          <a:p>
            <a:pPr marL="0" indent="0">
              <a:buNone/>
            </a:pPr>
            <a:r>
              <a:rPr lang="en-US" dirty="0"/>
              <a:t>       - All findings and procedures are documented in the report </a:t>
            </a:r>
          </a:p>
          <a:p>
            <a:pPr marL="0" indent="0">
              <a:buNone/>
            </a:pPr>
            <a:endParaRPr lang="en-US" dirty="0"/>
          </a:p>
          <a:p>
            <a:pPr marL="0" indent="0">
              <a:buNone/>
            </a:pPr>
            <a:endParaRPr lang="en-US" dirty="0"/>
          </a:p>
          <a:p>
            <a:pPr marL="0" indent="0">
              <a:buNone/>
            </a:pPr>
            <a:r>
              <a:rPr lang="en-US" b="1" dirty="0"/>
              <a:t>5) Testify </a:t>
            </a:r>
          </a:p>
          <a:p>
            <a:pPr marL="0" indent="0">
              <a:buNone/>
            </a:pPr>
            <a:r>
              <a:rPr lang="en-US" b="1" dirty="0"/>
              <a:t>    - </a:t>
            </a:r>
            <a:r>
              <a:rPr lang="en-US" dirty="0"/>
              <a:t>Testify in court as an expert witness </a:t>
            </a:r>
            <a:endParaRPr lang="en-US" b="1" dirty="0"/>
          </a:p>
          <a:p>
            <a:pPr marL="0" indent="0">
              <a:buNone/>
            </a:pPr>
            <a:endParaRPr lang="en-ZM" dirty="0"/>
          </a:p>
        </p:txBody>
      </p:sp>
    </p:spTree>
    <p:extLst>
      <p:ext uri="{BB962C8B-B14F-4D97-AF65-F5344CB8AC3E}">
        <p14:creationId xmlns:p14="http://schemas.microsoft.com/office/powerpoint/2010/main" val="345486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2">
            <a:alphaModFix amt="40000"/>
          </a:blip>
          <a:stretch>
            <a:fillRect/>
          </a:stretch>
        </p:blipFill>
        <p:spPr>
          <a:xfrm flipH="1">
            <a:off x="0" y="173736"/>
            <a:ext cx="12192000" cy="6858000"/>
          </a:xfrm>
          <a:prstGeom prst="rect">
            <a:avLst/>
          </a:prstGeom>
        </p:spPr>
      </p:pic>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a:xfrm>
            <a:off x="1176528" y="1843088"/>
            <a:ext cx="10515600" cy="4658296"/>
          </a:xfrm>
        </p:spPr>
        <p:txBody>
          <a:bodyPr/>
          <a:lstStyle/>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Introduction</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Defining Hate Speech</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Legal and Institutional Framework</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Role of Digital Platforms in Promoting Hate Speech</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Digital Forensics &amp; Digital </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Evidence Collection </a:t>
            </a:r>
          </a:p>
          <a:p>
            <a:pPr marL="742950" indent="-74295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Zambia Police Service Digital Forensics Laboratory</a:t>
            </a:r>
            <a:endParaRPr lang="en-US"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Prosecutorial Use of Digital Evidence in combating hate speech</a:t>
            </a:r>
          </a:p>
          <a:p>
            <a:pPr marL="742950" indent="-742950">
              <a:buFont typeface="+mj-lt"/>
              <a:buAutoNum type="arabicPeriod"/>
            </a:pPr>
            <a:r>
              <a:rPr lang="en-US" dirty="0">
                <a:solidFill>
                  <a:srgbClr val="222222"/>
                </a:solidFill>
                <a:latin typeface="Calibri" panose="020F0502020204030204" pitchFamily="34" charset="0"/>
                <a:ea typeface="Calibri" panose="020F0502020204030204" pitchFamily="34" charset="0"/>
                <a:cs typeface="Calibri" panose="020F0502020204030204" pitchFamily="34" charset="0"/>
              </a:rPr>
              <a:t>Conclusion</a:t>
            </a:r>
          </a:p>
          <a:p>
            <a:pPr marL="742950" indent="-742950">
              <a:buFont typeface="+mj-lt"/>
              <a:buAutoNum type="arabicPeriod"/>
            </a:pPr>
            <a:endParaRPr lang="en-US" b="0" i="0" dirty="0">
              <a:solidFill>
                <a:srgbClr val="222222"/>
              </a:solidFill>
              <a:effectLst/>
              <a:latin typeface="Lato" panose="020F0502020204030203" pitchFamily="34" charset="0"/>
            </a:endParaRPr>
          </a:p>
          <a:p>
            <a:pPr>
              <a:buFont typeface="Wingdings" panose="05000000000000000000" pitchFamily="2" charset="2"/>
              <a:buChar char="Ø"/>
            </a:pPr>
            <a:endParaRPr lang="en-US" b="0" i="0" dirty="0">
              <a:solidFill>
                <a:srgbClr val="222222"/>
              </a:solidFill>
              <a:effectLst/>
              <a:latin typeface="Lato" panose="020F0502020204030203" pitchFamily="34" charset="0"/>
            </a:endParaRPr>
          </a:p>
          <a:p>
            <a:endParaRPr lang="en-US" b="0" i="0" dirty="0">
              <a:solidFill>
                <a:srgbClr val="222222"/>
              </a:solidFill>
              <a:effectLst/>
              <a:latin typeface="Lato" panose="020F0502020204030203" pitchFamily="34" charset="0"/>
            </a:endParaRPr>
          </a:p>
          <a:p>
            <a:endParaRPr lang="en-US" b="0" i="0" dirty="0">
              <a:solidFill>
                <a:srgbClr val="222222"/>
              </a:solidFill>
              <a:effectLst/>
              <a:latin typeface="Lato" panose="020F0502020204030203" pitchFamily="34"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6B72-1072-0307-CF61-7124E8C909AD}"/>
              </a:ext>
            </a:extLst>
          </p:cNvPr>
          <p:cNvSpPr>
            <a:spLocks noGrp="1"/>
          </p:cNvSpPr>
          <p:nvPr>
            <p:ph type="title"/>
          </p:nvPr>
        </p:nvSpPr>
        <p:spPr>
          <a:xfrm>
            <a:off x="1213104" y="1143000"/>
            <a:ext cx="7748016" cy="996696"/>
          </a:xfrm>
        </p:spPr>
        <p:txBody>
          <a:bodyPr/>
          <a:lstStyle/>
          <a:p>
            <a:r>
              <a:rPr lang="en-US" sz="3200" dirty="0"/>
              <a:t>         ZAMBIA POLICE SERVICE </a:t>
            </a:r>
            <a:br>
              <a:rPr lang="en-US" sz="3200" dirty="0"/>
            </a:br>
            <a:r>
              <a:rPr lang="en-US" sz="3200" dirty="0"/>
              <a:t>DIGITAL FORENSICS LABORATORY</a:t>
            </a:r>
            <a:endParaRPr lang="en-ZM" sz="3200" dirty="0"/>
          </a:p>
        </p:txBody>
      </p:sp>
      <p:sp>
        <p:nvSpPr>
          <p:cNvPr id="3" name="Content Placeholder 2">
            <a:extLst>
              <a:ext uri="{FF2B5EF4-FFF2-40B4-BE49-F238E27FC236}">
                <a16:creationId xmlns:a16="http://schemas.microsoft.com/office/drawing/2014/main" id="{242ED94C-997F-0EA7-F6FB-D5757D1F5DF6}"/>
              </a:ext>
            </a:extLst>
          </p:cNvPr>
          <p:cNvSpPr>
            <a:spLocks noGrp="1"/>
          </p:cNvSpPr>
          <p:nvPr>
            <p:ph idx="1"/>
          </p:nvPr>
        </p:nvSpPr>
        <p:spPr>
          <a:xfrm>
            <a:off x="164592" y="2139696"/>
            <a:ext cx="11859768" cy="4626864"/>
          </a:xfrm>
        </p:spPr>
        <p:txBody>
          <a:bodyPr/>
          <a:lstStyle/>
          <a:p>
            <a:pPr>
              <a:buFontTx/>
              <a:buChar char="-"/>
            </a:pPr>
            <a:r>
              <a:rPr lang="en-US" dirty="0"/>
              <a:t>All activities are anchored on </a:t>
            </a:r>
            <a:r>
              <a:rPr lang="en-US" b="1" dirty="0"/>
              <a:t>CIA </a:t>
            </a:r>
            <a:r>
              <a:rPr lang="en-US" dirty="0"/>
              <a:t>triad</a:t>
            </a:r>
            <a:r>
              <a:rPr lang="en-US" b="1" dirty="0"/>
              <a:t> </a:t>
            </a:r>
            <a:r>
              <a:rPr lang="en-US" dirty="0"/>
              <a:t>( </a:t>
            </a:r>
            <a:r>
              <a:rPr lang="en-US" b="1" dirty="0"/>
              <a:t>Confidentiality, Integrity &amp; Availability</a:t>
            </a:r>
            <a:r>
              <a:rPr lang="en-US" dirty="0"/>
              <a:t> )  and in conformity with the following international standards ;</a:t>
            </a:r>
          </a:p>
          <a:p>
            <a:pPr marL="0" indent="0">
              <a:buNone/>
            </a:pPr>
            <a:r>
              <a:rPr lang="en-US" dirty="0"/>
              <a:t>       </a:t>
            </a:r>
            <a:r>
              <a:rPr lang="en-US" b="1" dirty="0" err="1"/>
              <a:t>i</a:t>
            </a:r>
            <a:r>
              <a:rPr lang="en-US" b="1" dirty="0"/>
              <a:t>)ISO/IEC 27037:2012 </a:t>
            </a:r>
            <a:r>
              <a:rPr lang="en-US" dirty="0"/>
              <a:t>– Guidelines for identification, collection, acquisition and preservation of digital evidence </a:t>
            </a:r>
          </a:p>
          <a:p>
            <a:pPr marL="0" indent="0">
              <a:buNone/>
            </a:pPr>
            <a:r>
              <a:rPr lang="en-US" dirty="0"/>
              <a:t>      </a:t>
            </a:r>
            <a:r>
              <a:rPr lang="en-US" b="1" dirty="0"/>
              <a:t>ii) ISO/IEC 27042:2015 </a:t>
            </a:r>
            <a:r>
              <a:rPr lang="en-US" dirty="0"/>
              <a:t>-  Provides guidance on Analysis and interpretation of digital evidence </a:t>
            </a:r>
          </a:p>
          <a:p>
            <a:pPr marL="0" indent="0">
              <a:buNone/>
            </a:pPr>
            <a:endParaRPr lang="en-US" dirty="0"/>
          </a:p>
          <a:p>
            <a:pPr marL="0" indent="0">
              <a:buNone/>
            </a:pPr>
            <a:r>
              <a:rPr lang="en-US" dirty="0"/>
              <a:t>     </a:t>
            </a:r>
            <a:r>
              <a:rPr lang="en-US" b="1" dirty="0"/>
              <a:t>iii) ISO/IEC 27042:2025 </a:t>
            </a:r>
            <a:r>
              <a:rPr lang="en-US" dirty="0"/>
              <a:t>– Provides guidance on Security Techniques and Incident Investigation Principles &amp; Processes </a:t>
            </a:r>
          </a:p>
          <a:p>
            <a:pPr marL="0" indent="0">
              <a:buNone/>
            </a:pPr>
            <a:endParaRPr lang="en-ZM" dirty="0"/>
          </a:p>
        </p:txBody>
      </p:sp>
    </p:spTree>
    <p:extLst>
      <p:ext uri="{BB962C8B-B14F-4D97-AF65-F5344CB8AC3E}">
        <p14:creationId xmlns:p14="http://schemas.microsoft.com/office/powerpoint/2010/main" val="270366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0C4D-79EB-1FE5-7CB8-1CFB46AB3AC7}"/>
            </a:ext>
          </a:extLst>
        </p:cNvPr>
        <p:cNvGrpSpPr/>
        <p:nvPr/>
      </p:nvGrpSpPr>
      <p:grpSpPr>
        <a:xfrm>
          <a:off x="0" y="0"/>
          <a:ext cx="0" cy="0"/>
          <a:chOff x="0" y="0"/>
          <a:chExt cx="0" cy="0"/>
        </a:xfrm>
      </p:grpSpPr>
      <p:pic>
        <p:nvPicPr>
          <p:cNvPr id="4" name="Picture 3" descr="what-is-asset-tracing-definition-1024x576 copy">
            <a:extLst>
              <a:ext uri="{FF2B5EF4-FFF2-40B4-BE49-F238E27FC236}">
                <a16:creationId xmlns:a16="http://schemas.microsoft.com/office/drawing/2014/main" id="{0EA89A04-EE63-7E81-E118-A2A5E70367B0}"/>
              </a:ext>
            </a:extLst>
          </p:cNvPr>
          <p:cNvPicPr>
            <a:picLocks noChangeAspect="1"/>
          </p:cNvPicPr>
          <p:nvPr/>
        </p:nvPicPr>
        <p:blipFill>
          <a:blip r:embed="rId2">
            <a:alphaModFix amt="20000"/>
          </a:blip>
          <a:srcRect t="17389"/>
          <a:stretch>
            <a:fillRect/>
          </a:stretch>
        </p:blipFill>
        <p:spPr>
          <a:xfrm>
            <a:off x="0" y="1052830"/>
            <a:ext cx="12192000" cy="5805170"/>
          </a:xfrm>
          <a:prstGeom prst="rect">
            <a:avLst/>
          </a:prstGeom>
        </p:spPr>
      </p:pic>
      <p:sp>
        <p:nvSpPr>
          <p:cNvPr id="2" name="Title 1">
            <a:extLst>
              <a:ext uri="{FF2B5EF4-FFF2-40B4-BE49-F238E27FC236}">
                <a16:creationId xmlns:a16="http://schemas.microsoft.com/office/drawing/2014/main" id="{D7B3AFF5-DD67-A3CE-B6FA-0D4DCEADC00A}"/>
              </a:ext>
            </a:extLst>
          </p:cNvPr>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0E243A21-B26D-5839-9083-4D163F65E43B}"/>
              </a:ext>
            </a:extLst>
          </p:cNvPr>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a:extLst>
              <a:ext uri="{FF2B5EF4-FFF2-40B4-BE49-F238E27FC236}">
                <a16:creationId xmlns:a16="http://schemas.microsoft.com/office/drawing/2014/main" id="{1AA90A04-E356-B417-3D31-51BB9F4AC83D}"/>
              </a:ext>
            </a:extLst>
          </p:cNvPr>
          <p:cNvSpPr txBox="1"/>
          <p:nvPr/>
        </p:nvSpPr>
        <p:spPr>
          <a:xfrm>
            <a:off x="136635" y="2601761"/>
            <a:ext cx="11971282" cy="2862322"/>
          </a:xfrm>
          <a:prstGeom prst="rect">
            <a:avLst/>
          </a:prstGeom>
          <a:noFill/>
        </p:spPr>
        <p:txBody>
          <a:bodyPr wrap="square">
            <a:spAutoFit/>
          </a:bodyPr>
          <a:lstStyle/>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rPr>
              <a:t>Increasingly, Zambians are using social and other electronic media platforms to circulate information to friends and the public. </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rPr>
              <a:t>Predictably, electronic media and social media postings are becoming an important source of evidence.</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097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2">
            <a:alphaModFix amt="20000"/>
          </a:blip>
          <a:srcRect t="17389"/>
          <a:stretch>
            <a:fillRect/>
          </a:stretch>
        </p:blipFill>
        <p:spPr>
          <a:xfrm>
            <a:off x="0" y="1052830"/>
            <a:ext cx="12192000" cy="5805170"/>
          </a:xfrm>
          <a:prstGeom prst="rect">
            <a:avLst/>
          </a:prstGeom>
        </p:spPr>
      </p:pic>
      <p:sp>
        <p:nvSpPr>
          <p:cNvPr id="2" name="Title 1"/>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p:cNvSpPr txBox="1"/>
          <p:nvPr/>
        </p:nvSpPr>
        <p:spPr>
          <a:xfrm>
            <a:off x="136635" y="2601761"/>
            <a:ext cx="11971282" cy="3970318"/>
          </a:xfrm>
          <a:prstGeom prst="rect">
            <a:avLst/>
          </a:prstGeom>
          <a:noFill/>
        </p:spPr>
        <p:txBody>
          <a:bodyPr wrap="square">
            <a:spAutoFit/>
          </a:bodyPr>
          <a:lstStyle/>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If a proponent offers evidence from an electronic media or social media profile platform, two authentication issues arise. </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Firstly, whether the exhibit is an authentic printout or readout from the social media site; and </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Secondly whether the posting is attributable to a particular source such as the accused person. </a:t>
            </a:r>
            <a:endParaRPr lang="en-US" sz="3600" dirty="0">
              <a:latin typeface="Cambria" panose="02040503050406030204" pitchFamily="18" charset="0"/>
              <a:ea typeface="Cambria" panose="0204050305040603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2F53-2337-0443-D9C5-D546478CB614}"/>
            </a:ext>
          </a:extLst>
        </p:cNvPr>
        <p:cNvGrpSpPr/>
        <p:nvPr/>
      </p:nvGrpSpPr>
      <p:grpSpPr>
        <a:xfrm>
          <a:off x="0" y="0"/>
          <a:ext cx="0" cy="0"/>
          <a:chOff x="0" y="0"/>
          <a:chExt cx="0" cy="0"/>
        </a:xfrm>
      </p:grpSpPr>
      <p:pic>
        <p:nvPicPr>
          <p:cNvPr id="4" name="Picture 3" descr="what-is-asset-tracing-definition-1024x576 copy">
            <a:extLst>
              <a:ext uri="{FF2B5EF4-FFF2-40B4-BE49-F238E27FC236}">
                <a16:creationId xmlns:a16="http://schemas.microsoft.com/office/drawing/2014/main" id="{F948F5B1-792C-D3EE-EBE8-2B3E050D8F72}"/>
              </a:ext>
            </a:extLst>
          </p:cNvPr>
          <p:cNvPicPr>
            <a:picLocks noChangeAspect="1"/>
          </p:cNvPicPr>
          <p:nvPr/>
        </p:nvPicPr>
        <p:blipFill>
          <a:blip r:embed="rId2">
            <a:alphaModFix amt="20000"/>
          </a:blip>
          <a:srcRect t="17389"/>
          <a:stretch>
            <a:fillRect/>
          </a:stretch>
        </p:blipFill>
        <p:spPr>
          <a:xfrm>
            <a:off x="0" y="1052830"/>
            <a:ext cx="12192000" cy="5805170"/>
          </a:xfrm>
          <a:prstGeom prst="rect">
            <a:avLst/>
          </a:prstGeom>
        </p:spPr>
      </p:pic>
      <p:sp>
        <p:nvSpPr>
          <p:cNvPr id="2" name="Title 1">
            <a:extLst>
              <a:ext uri="{FF2B5EF4-FFF2-40B4-BE49-F238E27FC236}">
                <a16:creationId xmlns:a16="http://schemas.microsoft.com/office/drawing/2014/main" id="{3D774A12-D872-0F5F-5EC7-08DC5C7A7313}"/>
              </a:ext>
            </a:extLst>
          </p:cNvPr>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 </a:t>
            </a:r>
            <a:r>
              <a:rPr lang="en-US" sz="3600" dirty="0">
                <a:solidFill>
                  <a:srgbClr val="222222"/>
                </a:solidFill>
                <a:latin typeface="Cambria" panose="02040503050406030204" pitchFamily="18" charset="0"/>
                <a:ea typeface="Cambria" panose="02040503050406030204" pitchFamily="18" charset="0"/>
              </a:rPr>
              <a:t>Prosecutorial Use of Digital Evidence in Combating Hate Speech</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450D139-BDD9-F751-96B2-1A50895B4FF0}"/>
              </a:ext>
            </a:extLst>
          </p:cNvPr>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a:extLst>
              <a:ext uri="{FF2B5EF4-FFF2-40B4-BE49-F238E27FC236}">
                <a16:creationId xmlns:a16="http://schemas.microsoft.com/office/drawing/2014/main" id="{940E3A0B-B413-286C-9502-18AE7783DF87}"/>
              </a:ext>
            </a:extLst>
          </p:cNvPr>
          <p:cNvSpPr txBox="1"/>
          <p:nvPr/>
        </p:nvSpPr>
        <p:spPr>
          <a:xfrm>
            <a:off x="136635" y="2601761"/>
            <a:ext cx="11971282" cy="3549690"/>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Authentication – </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mn-ea"/>
              </a:rPr>
              <a:t>Authentication is a condition precedent to the admission of evidence</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mn-ea"/>
              </a:rPr>
              <a:t>This condition is met by evidence showing that the matter is what it purports to be.</a:t>
            </a:r>
            <a:r>
              <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mn-ea"/>
              </a:rPr>
              <a:t> </a:t>
            </a:r>
            <a:r>
              <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a:t>
            </a:r>
            <a:r>
              <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onfirm </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evidence is genuine and linked to accused</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228600" marR="0" lvl="0" indent="-228600" algn="just" defTabSz="914400" rtl="0" eaLnBrk="1" fontAlgn="base" latinLnBrk="0" hangingPunct="1">
              <a:spcBef>
                <a:spcPts val="1000"/>
              </a:spcBef>
              <a:spcAft>
                <a:spcPts val="80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ECTA has given guidance how originality and authenticity is determined see Ss 8 and 9</a:t>
            </a:r>
          </a:p>
        </p:txBody>
      </p:sp>
    </p:spTree>
    <p:extLst>
      <p:ext uri="{BB962C8B-B14F-4D97-AF65-F5344CB8AC3E}">
        <p14:creationId xmlns:p14="http://schemas.microsoft.com/office/powerpoint/2010/main" val="309532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1663064"/>
          <p:cNvPicPr>
            <a:picLocks noChangeAspect="1"/>
          </p:cNvPicPr>
          <p:nvPr/>
        </p:nvPicPr>
        <p:blipFill>
          <a:blip r:embed="rId2">
            <a:alphaModFix amt="20000"/>
          </a:blip>
          <a:srcRect b="15225"/>
          <a:stretch>
            <a:fillRect/>
          </a:stretch>
        </p:blipFill>
        <p:spPr>
          <a:xfrm>
            <a:off x="0" y="1069975"/>
            <a:ext cx="12192000" cy="5788025"/>
          </a:xfrm>
          <a:prstGeom prst="rect">
            <a:avLst/>
          </a:prstGeom>
        </p:spPr>
      </p:pic>
      <p:sp>
        <p:nvSpPr>
          <p:cNvPr id="2" name="Title 1"/>
          <p:cNvSpPr>
            <a:spLocks noGrp="1"/>
          </p:cNvSpPr>
          <p:nvPr>
            <p:ph type="title"/>
          </p:nvPr>
        </p:nvSpPr>
        <p:spPr/>
        <p:txBody>
          <a:bodyPr/>
          <a:lstStyle/>
          <a:p>
            <a:r>
              <a:rPr lang="en-US" dirty="0">
                <a:cs typeface="+mj-lt"/>
              </a:rPr>
              <a:t> </a:t>
            </a:r>
            <a:r>
              <a:rPr lang="en-US" sz="3600" dirty="0">
                <a:latin typeface="Cambria" panose="02040503050406030204" pitchFamily="18" charset="0"/>
                <a:ea typeface="Cambria" panose="02040503050406030204" pitchFamily="18" charset="0"/>
                <a:cs typeface="+mj-lt"/>
              </a:rPr>
              <a:t>Originality and Authenticity-S8 ECTA</a:t>
            </a:r>
          </a:p>
        </p:txBody>
      </p:sp>
      <p:sp>
        <p:nvSpPr>
          <p:cNvPr id="3" name="Content Placeholder 2"/>
          <p:cNvSpPr>
            <a:spLocks noGrp="1"/>
          </p:cNvSpPr>
          <p:nvPr>
            <p:ph idx="1"/>
          </p:nvPr>
        </p:nvSpPr>
        <p:spPr>
          <a:xfrm>
            <a:off x="838200" y="2005012"/>
            <a:ext cx="10515600" cy="4852988"/>
          </a:xfrm>
        </p:spPr>
        <p:txBody>
          <a:bodyPr/>
          <a:lstStyle/>
          <a:p>
            <a:pPr marL="0" marR="0" indent="0" algn="just">
              <a:lnSpc>
                <a:spcPct val="150000"/>
              </a:lnSpc>
              <a:spcBef>
                <a:spcPts val="0"/>
              </a:spcBef>
              <a:spcAft>
                <a:spcPts val="800"/>
              </a:spcAft>
              <a:buNone/>
            </a:pPr>
            <a:r>
              <a:rPr lang="en-US" i="1" dirty="0">
                <a:latin typeface="Times New Roman" panose="02020603050405020304" pitchFamily="18" charset="0"/>
                <a:ea typeface="Calibri" panose="020F0502020204030204" charset="0"/>
                <a:cs typeface="Times New Roman" panose="02020603050405020304" pitchFamily="18" charset="0"/>
              </a:rPr>
              <a:t>8. (1) Where a law requires information to be presented or retained in  its original form, that requirement is met by a data message if—</a:t>
            </a:r>
            <a:endParaRPr lang="en-US" dirty="0">
              <a:latin typeface="Times New Roman" panose="02020603050405020304" pitchFamily="18" charset="0"/>
              <a:ea typeface="Calibri" panose="020F0502020204030204" charset="0"/>
              <a:cs typeface="Times New Roman" panose="02020603050405020304" pitchFamily="18" charset="0"/>
            </a:endParaRPr>
          </a:p>
          <a:p>
            <a:pPr marL="457200" marR="0" algn="just">
              <a:lnSpc>
                <a:spcPct val="150000"/>
              </a:lnSpc>
              <a:spcBef>
                <a:spcPts val="0"/>
              </a:spcBef>
              <a:spcAft>
                <a:spcPts val="800"/>
              </a:spcAft>
            </a:pPr>
            <a:r>
              <a:rPr lang="en-US" i="1" dirty="0">
                <a:latin typeface="Times New Roman" panose="02020603050405020304" pitchFamily="18" charset="0"/>
                <a:ea typeface="Calibri" panose="020F0502020204030204" charset="0"/>
                <a:cs typeface="Times New Roman" panose="02020603050405020304" pitchFamily="18" charset="0"/>
              </a:rPr>
              <a:t>(a) the integrity of the information from the time when it was first generated in its final form as a data message, or otherwise, has passed the assessment specified under subsection (2); and</a:t>
            </a:r>
            <a:endParaRPr lang="en-US" dirty="0">
              <a:latin typeface="Times New Roman" panose="02020603050405020304" pitchFamily="18" charset="0"/>
              <a:ea typeface="Calibri" panose="020F0502020204030204" charset="0"/>
              <a:cs typeface="Times New Roman" panose="02020603050405020304" pitchFamily="18" charset="0"/>
            </a:endParaRPr>
          </a:p>
          <a:p>
            <a:pPr marL="457200" marR="0" algn="just">
              <a:lnSpc>
                <a:spcPct val="150000"/>
              </a:lnSpc>
              <a:spcBef>
                <a:spcPts val="0"/>
              </a:spcBef>
              <a:spcAft>
                <a:spcPts val="800"/>
              </a:spcAft>
            </a:pPr>
            <a:r>
              <a:rPr lang="en-US" i="1" dirty="0">
                <a:latin typeface="Times New Roman" panose="02020603050405020304" pitchFamily="18" charset="0"/>
                <a:ea typeface="Calibri" panose="020F0502020204030204" charset="0"/>
                <a:cs typeface="Times New Roman" panose="02020603050405020304" pitchFamily="18" charset="0"/>
              </a:rPr>
              <a:t>(b) that information is capable of being displayed or produced to the person to whom it is to be presented.</a:t>
            </a:r>
            <a:endParaRPr lang="en-US" dirty="0">
              <a:latin typeface="Times New Roman" panose="02020603050405020304" pitchFamily="18" charset="0"/>
              <a:ea typeface="Calibri" panose="020F0502020204030204"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x-none" dirty="0">
              <a:latin typeface="Times New Roman" panose="020206030504050203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L="0" marR="0" indent="0" algn="just">
              <a:lnSpc>
                <a:spcPct val="150000"/>
              </a:lnSpc>
              <a:spcAft>
                <a:spcPts val="800"/>
              </a:spcAft>
              <a:buNone/>
            </a:pPr>
            <a:endParaRPr lang="en-US" dirty="0">
              <a:latin typeface="Cambria" panose="02040503050406030204" pitchFamily="18" charset="0"/>
              <a:ea typeface="Cambria" panose="02040503050406030204" pitchFamily="18" charset="0"/>
              <a:cs typeface="Book Antiqua" panose="0204060205030503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1663064"/>
          <p:cNvPicPr>
            <a:picLocks noChangeAspect="1"/>
          </p:cNvPicPr>
          <p:nvPr/>
        </p:nvPicPr>
        <p:blipFill>
          <a:blip r:embed="rId2">
            <a:alphaModFix amt="20000"/>
          </a:blip>
          <a:srcRect b="15225"/>
          <a:stretch>
            <a:fillRect/>
          </a:stretch>
        </p:blipFill>
        <p:spPr>
          <a:xfrm>
            <a:off x="0" y="1069975"/>
            <a:ext cx="12192000" cy="5788025"/>
          </a:xfrm>
          <a:prstGeom prst="rect">
            <a:avLst/>
          </a:prstGeom>
        </p:spPr>
      </p:pic>
      <p:sp>
        <p:nvSpPr>
          <p:cNvPr id="2" name="Title 1"/>
          <p:cNvSpPr>
            <a:spLocks noGrp="1"/>
          </p:cNvSpPr>
          <p:nvPr>
            <p:ph type="title"/>
          </p:nvPr>
        </p:nvSpPr>
        <p:spPr/>
        <p:txBody>
          <a:bodyPr/>
          <a:lstStyle/>
          <a:p>
            <a:r>
              <a:rPr lang="en-US" dirty="0">
                <a:cs typeface="+mj-lt"/>
              </a:rPr>
              <a:t> S8 ECTA Cont’d</a:t>
            </a:r>
          </a:p>
        </p:txBody>
      </p:sp>
      <p:sp>
        <p:nvSpPr>
          <p:cNvPr id="3" name="Content Placeholder 2"/>
          <p:cNvSpPr>
            <a:spLocks noGrp="1"/>
          </p:cNvSpPr>
          <p:nvPr>
            <p:ph idx="1"/>
          </p:nvPr>
        </p:nvSpPr>
        <p:spPr>
          <a:xfrm>
            <a:off x="-94593" y="2005012"/>
            <a:ext cx="12286593" cy="4852988"/>
          </a:xfrm>
        </p:spPr>
        <p:txBody>
          <a:bodyPr/>
          <a:lstStyle/>
          <a:p>
            <a:pPr algn="just"/>
            <a:r>
              <a:rPr lang="en-US" sz="3200" i="1" dirty="0">
                <a:latin typeface="Times New Roman" panose="02020603050405020304" pitchFamily="18" charset="0"/>
                <a:ea typeface="Cambria" panose="02040503050406030204" pitchFamily="18" charset="0"/>
                <a:cs typeface="Times New Roman" panose="02020603050405020304" pitchFamily="18" charset="0"/>
              </a:rPr>
              <a:t>(2)For the purposes of subsection (1)(a), the integrity of any information is assessed—</a:t>
            </a:r>
          </a:p>
          <a:p>
            <a:pPr algn="just"/>
            <a:r>
              <a:rPr lang="en-US" sz="3200" i="1" dirty="0">
                <a:latin typeface="Times New Roman" panose="02020603050405020304" pitchFamily="18" charset="0"/>
                <a:ea typeface="Cambria" panose="02040503050406030204" pitchFamily="18" charset="0"/>
                <a:cs typeface="Times New Roman" panose="02020603050405020304" pitchFamily="18" charset="0"/>
              </a:rPr>
              <a:t>(a) by considering whether the information has remained </a:t>
            </a:r>
            <a:r>
              <a:rPr lang="en-US" sz="3200" b="1" i="1" dirty="0">
                <a:latin typeface="Times New Roman" panose="02020603050405020304" pitchFamily="18" charset="0"/>
                <a:ea typeface="Cambria" panose="02040503050406030204" pitchFamily="18" charset="0"/>
                <a:cs typeface="Times New Roman" panose="02020603050405020304" pitchFamily="18" charset="0"/>
              </a:rPr>
              <a:t>complete</a:t>
            </a:r>
            <a:r>
              <a:rPr lang="en-US" sz="3200" i="1" dirty="0">
                <a:latin typeface="Times New Roman" panose="02020603050405020304" pitchFamily="18" charset="0"/>
                <a:ea typeface="Cambria" panose="02040503050406030204" pitchFamily="18" charset="0"/>
                <a:cs typeface="Times New Roman" panose="02020603050405020304" pitchFamily="18" charset="0"/>
              </a:rPr>
              <a:t> and </a:t>
            </a:r>
            <a:r>
              <a:rPr lang="en-US" sz="3200" b="1" i="1" dirty="0">
                <a:latin typeface="Times New Roman" panose="02020603050405020304" pitchFamily="18" charset="0"/>
                <a:ea typeface="Cambria" panose="02040503050406030204" pitchFamily="18" charset="0"/>
                <a:cs typeface="Times New Roman" panose="02020603050405020304" pitchFamily="18" charset="0"/>
              </a:rPr>
              <a:t>unaltered, </a:t>
            </a:r>
            <a:r>
              <a:rPr lang="en-US" sz="3200" i="1" dirty="0">
                <a:latin typeface="Times New Roman" panose="02020603050405020304" pitchFamily="18" charset="0"/>
                <a:ea typeface="Cambria" panose="02040503050406030204" pitchFamily="18" charset="0"/>
                <a:cs typeface="Times New Roman" panose="02020603050405020304" pitchFamily="18" charset="0"/>
              </a:rPr>
              <a:t>except for the addition of any endorsement and any change which arises in the normal course of communication, storage and display;</a:t>
            </a:r>
          </a:p>
          <a:p>
            <a:pPr marR="0" algn="just">
              <a:lnSpc>
                <a:spcPct val="150000"/>
              </a:lnSpc>
              <a:spcAft>
                <a:spcPts val="800"/>
              </a:spcAft>
              <a:buFont typeface="Wingdings" panose="05000000000000000000" pitchFamily="2" charset="2"/>
              <a:buChar char="§"/>
            </a:pPr>
            <a:endParaRPr lang="x-none" dirty="0">
              <a:latin typeface="Times New Roman" panose="02020603050405020304" pitchFamily="18" charset="0"/>
              <a:cs typeface="Times New Roman" panose="0202060305040502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R="0" algn="just">
              <a:lnSpc>
                <a:spcPct val="150000"/>
              </a:lnSpc>
              <a:spcAft>
                <a:spcPts val="800"/>
              </a:spcAft>
              <a:buFont typeface="Wingdings" panose="05000000000000000000" pitchFamily="2" charset="2"/>
              <a:buChar char="§"/>
            </a:pPr>
            <a:endParaRPr lang="en-US" dirty="0">
              <a:latin typeface="Cambria" panose="02040503050406030204" pitchFamily="18" charset="0"/>
              <a:ea typeface="Cambria" panose="02040503050406030204" pitchFamily="18" charset="0"/>
              <a:cs typeface="Book Antiqua" panose="02040602050305030304" pitchFamily="18" charset="0"/>
            </a:endParaRPr>
          </a:p>
          <a:p>
            <a:pPr marL="0" marR="0" indent="0" algn="just">
              <a:lnSpc>
                <a:spcPct val="150000"/>
              </a:lnSpc>
              <a:spcAft>
                <a:spcPts val="800"/>
              </a:spcAft>
              <a:buNone/>
            </a:pPr>
            <a:endParaRPr lang="en-US" dirty="0">
              <a:latin typeface="Cambria" panose="02040503050406030204" pitchFamily="18" charset="0"/>
              <a:ea typeface="Cambria" panose="02040503050406030204" pitchFamily="18" charset="0"/>
              <a:cs typeface="Book Antiqua" panose="0204060205030503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 Explained</a:t>
            </a:r>
          </a:p>
        </p:txBody>
      </p:sp>
      <p:sp>
        <p:nvSpPr>
          <p:cNvPr id="3" name="Content Placeholder 2"/>
          <p:cNvSpPr>
            <a:spLocks noGrp="1"/>
          </p:cNvSpPr>
          <p:nvPr>
            <p:ph idx="1"/>
          </p:nvPr>
        </p:nvSpPr>
        <p:spPr>
          <a:xfrm>
            <a:off x="178676" y="2005012"/>
            <a:ext cx="11887200" cy="4351338"/>
          </a:xfrm>
        </p:spPr>
        <p:txBody>
          <a:bodyPr/>
          <a:lstStyle/>
          <a:p>
            <a:pPr lvl="0" algn="just"/>
            <a:r>
              <a:rPr lang="en-US" b="1" dirty="0">
                <a:latin typeface="Cambria" panose="02040503050406030204" pitchFamily="18" charset="0"/>
                <a:ea typeface="Cambria" panose="02040503050406030204" pitchFamily="18" charset="0"/>
              </a:rPr>
              <a:t>Integrity assessment</a:t>
            </a:r>
            <a:r>
              <a:rPr lang="en-US" dirty="0">
                <a:latin typeface="Cambria" panose="02040503050406030204" pitchFamily="18" charset="0"/>
                <a:ea typeface="Cambria" panose="02040503050406030204" pitchFamily="18" charset="0"/>
              </a:rPr>
              <a:t>: When evaluating information, the key question is whether it has stayed </a:t>
            </a:r>
            <a:r>
              <a:rPr lang="en-US" b="1" dirty="0">
                <a:latin typeface="Cambria" panose="02040503050406030204" pitchFamily="18" charset="0"/>
                <a:ea typeface="Cambria" panose="02040503050406030204" pitchFamily="18" charset="0"/>
              </a:rPr>
              <a:t>complete and unchanged</a:t>
            </a:r>
            <a:r>
              <a:rPr lang="en-US" dirty="0">
                <a:latin typeface="Cambria" panose="02040503050406030204" pitchFamily="18" charset="0"/>
                <a:ea typeface="Cambria" panose="02040503050406030204" pitchFamily="18" charset="0"/>
              </a:rPr>
              <a:t>.</a:t>
            </a:r>
          </a:p>
          <a:p>
            <a:pPr lvl="0" algn="just"/>
            <a:endParaRPr lang="en-US" dirty="0">
              <a:latin typeface="Cambria" panose="02040503050406030204" pitchFamily="18" charset="0"/>
              <a:ea typeface="Cambria" panose="02040503050406030204" pitchFamily="18" charset="0"/>
            </a:endParaRPr>
          </a:p>
          <a:p>
            <a:pPr lvl="0" algn="just"/>
            <a:r>
              <a:rPr lang="en-US" b="1" dirty="0">
                <a:latin typeface="Cambria" panose="02040503050406030204" pitchFamily="18" charset="0"/>
                <a:ea typeface="Cambria" panose="02040503050406030204" pitchFamily="18" charset="0"/>
              </a:rPr>
              <a:t>Exceptions allowed</a:t>
            </a:r>
            <a:r>
              <a:rPr lang="en-US" dirty="0">
                <a:latin typeface="Cambria" panose="02040503050406030204" pitchFamily="18" charset="0"/>
                <a:ea typeface="Cambria" panose="02040503050406030204" pitchFamily="18" charset="0"/>
              </a:rPr>
              <a:t>: The only acceptable changes are:</a:t>
            </a:r>
          </a:p>
          <a:p>
            <a:pPr lvl="1" algn="just"/>
            <a:r>
              <a:rPr lang="en-US" dirty="0">
                <a:latin typeface="Cambria" panose="02040503050406030204" pitchFamily="18" charset="0"/>
                <a:ea typeface="Cambria" panose="02040503050406030204" pitchFamily="18" charset="0"/>
              </a:rPr>
              <a:t>Adding an </a:t>
            </a:r>
            <a:r>
              <a:rPr lang="en-US" b="1" dirty="0">
                <a:latin typeface="Cambria" panose="02040503050406030204" pitchFamily="18" charset="0"/>
                <a:ea typeface="Cambria" panose="02040503050406030204" pitchFamily="18" charset="0"/>
              </a:rPr>
              <a:t>endorsement</a:t>
            </a:r>
            <a:r>
              <a:rPr lang="en-US" dirty="0">
                <a:latin typeface="Cambria" panose="02040503050406030204" pitchFamily="18" charset="0"/>
                <a:ea typeface="Cambria" panose="02040503050406030204" pitchFamily="18" charset="0"/>
              </a:rPr>
              <a:t> (like a signature, stamp, or approval mark).</a:t>
            </a:r>
          </a:p>
          <a:p>
            <a:pPr lvl="1" algn="just"/>
            <a:r>
              <a:rPr lang="en-US" dirty="0">
                <a:latin typeface="Cambria" panose="02040503050406030204" pitchFamily="18" charset="0"/>
                <a:ea typeface="Cambria" panose="02040503050406030204" pitchFamily="18" charset="0"/>
              </a:rPr>
              <a:t>Alterations that happen naturally during </a:t>
            </a:r>
            <a:r>
              <a:rPr lang="en-US" b="1" dirty="0">
                <a:latin typeface="Cambria" panose="02040503050406030204" pitchFamily="18" charset="0"/>
                <a:ea typeface="Cambria" panose="02040503050406030204" pitchFamily="18" charset="0"/>
              </a:rPr>
              <a:t>communication, storage, or display</a:t>
            </a:r>
            <a:r>
              <a:rPr lang="en-US" dirty="0">
                <a:latin typeface="Cambria" panose="02040503050406030204" pitchFamily="18" charset="0"/>
                <a:ea typeface="Cambria" panose="02040503050406030204" pitchFamily="18" charset="0"/>
              </a:rPr>
              <a:t> (for example, formatting differences when moving between systems).</a:t>
            </a:r>
          </a:p>
          <a:p>
            <a:pPr algn="just"/>
            <a:r>
              <a:rPr lang="en-US" dirty="0">
                <a:latin typeface="Cambria" panose="02040503050406030204" pitchFamily="18" charset="0"/>
                <a:ea typeface="Cambria" panose="02040503050406030204" pitchFamily="18" charset="0"/>
              </a:rPr>
              <a:t>So, the principle is: information should remain intact, and if it changes, the changes must be either official endorsements or routine technical adjustments.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ECTA</a:t>
            </a:r>
          </a:p>
        </p:txBody>
      </p:sp>
      <p:sp>
        <p:nvSpPr>
          <p:cNvPr id="3" name="Content Placeholder 2"/>
          <p:cNvSpPr>
            <a:spLocks noGrp="1"/>
          </p:cNvSpPr>
          <p:nvPr>
            <p:ph idx="1"/>
          </p:nvPr>
        </p:nvSpPr>
        <p:spPr>
          <a:xfrm>
            <a:off x="199697" y="2005012"/>
            <a:ext cx="11845158" cy="4351338"/>
          </a:xfrm>
        </p:spPr>
        <p:txBody>
          <a:body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9. (1) In any legal proceedings, the rules of evidence shall not be applied so as to deny the admissibility of a data message in evidence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514350" marR="0" lvl="0" indent="-514350" algn="just" defTabSz="914400" rtl="0" eaLnBrk="1" fontAlgn="base" latinLnBrk="0" hangingPunct="1">
              <a:lnSpc>
                <a:spcPct val="90000"/>
              </a:lnSpc>
              <a:spcBef>
                <a:spcPts val="1000"/>
              </a:spcBef>
              <a:spcAft>
                <a:spcPct val="0"/>
              </a:spcAft>
              <a:buClrTx/>
              <a:buSzTx/>
              <a:buFont typeface="Arial" panose="020B0604020202020204" pitchFamily="34" charset="0"/>
              <a:buAutoNum type="alphaLcParenBoth"/>
              <a:defRPr/>
            </a:pP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on the mere grounds that it is constituted by a data message; or</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if it is the best evidence that the person adducing it could reasonably be expected to obtain, on the grounds that it is not in its original format provided the substance is the same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B2FE-C4BB-C41C-92B3-73290AC19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5BA7E-39F1-D235-37E7-BA658F56196F}"/>
              </a:ext>
            </a:extLst>
          </p:cNvPr>
          <p:cNvSpPr>
            <a:spLocks noGrp="1"/>
          </p:cNvSpPr>
          <p:nvPr>
            <p:ph type="title"/>
          </p:nvPr>
        </p:nvSpPr>
        <p:spPr/>
        <p:txBody>
          <a:bodyPr/>
          <a:lstStyle/>
          <a:p>
            <a:r>
              <a:rPr lang="en-US" dirty="0"/>
              <a:t>Section 9 ECTA</a:t>
            </a:r>
          </a:p>
        </p:txBody>
      </p:sp>
      <p:sp>
        <p:nvSpPr>
          <p:cNvPr id="3" name="Content Placeholder 2">
            <a:extLst>
              <a:ext uri="{FF2B5EF4-FFF2-40B4-BE49-F238E27FC236}">
                <a16:creationId xmlns:a16="http://schemas.microsoft.com/office/drawing/2014/main" id="{A863DE3E-0FD6-BEDD-5320-95EBB0B697E9}"/>
              </a:ext>
            </a:extLst>
          </p:cNvPr>
          <p:cNvSpPr>
            <a:spLocks noGrp="1"/>
          </p:cNvSpPr>
          <p:nvPr>
            <p:ph idx="1"/>
          </p:nvPr>
        </p:nvSpPr>
        <p:spPr>
          <a:xfrm>
            <a:off x="199697" y="2005012"/>
            <a:ext cx="11845158" cy="4351338"/>
          </a:xfrm>
        </p:spPr>
        <p:txBody>
          <a:bodyPr/>
          <a:lstStyle/>
          <a:p>
            <a:pPr>
              <a:buNone/>
            </a:pPr>
            <a:r>
              <a:rPr lang="en-US" dirty="0">
                <a:solidFill>
                  <a:srgbClr val="000000"/>
                </a:solidFill>
                <a:effectLst/>
                <a:latin typeface="Cambria" panose="02040503050406030204" pitchFamily="18" charset="0"/>
                <a:ea typeface="Cambria" panose="02040503050406030204" pitchFamily="18" charset="0"/>
              </a:rPr>
              <a:t>9. </a:t>
            </a:r>
            <a:r>
              <a:rPr lang="en-US" dirty="0">
                <a:solidFill>
                  <a:srgbClr val="000000"/>
                </a:solidFill>
                <a:latin typeface="Cambria" panose="02040503050406030204" pitchFamily="18" charset="0"/>
                <a:ea typeface="Cambria" panose="02040503050406030204" pitchFamily="18" charset="0"/>
              </a:rPr>
              <a:t>(4</a:t>
            </a:r>
            <a:r>
              <a:rPr lang="en-US" dirty="0">
                <a:solidFill>
                  <a:srgbClr val="000000"/>
                </a:solidFill>
                <a:effectLst/>
                <a:latin typeface="Cambria" panose="02040503050406030204" pitchFamily="18" charset="0"/>
                <a:ea typeface="Cambria" panose="02040503050406030204" pitchFamily="18" charset="0"/>
              </a:rPr>
              <a:t>) In any legal proceedings, when assessing the evidential weight of a data message, regard shall be had to— </a:t>
            </a:r>
            <a:endParaRPr lang="en-US" dirty="0">
              <a:latin typeface="Cambria" panose="02040503050406030204" pitchFamily="18" charset="0"/>
              <a:ea typeface="Cambria" panose="02040503050406030204" pitchFamily="18" charset="0"/>
            </a:endParaRPr>
          </a:p>
          <a:p>
            <a:pPr lvl="1">
              <a:buNone/>
            </a:pPr>
            <a:r>
              <a:rPr lang="en-US" sz="2800" i="1" dirty="0">
                <a:solidFill>
                  <a:srgbClr val="000000"/>
                </a:solidFill>
                <a:effectLst/>
                <a:latin typeface="Cambria" panose="02040503050406030204" pitchFamily="18" charset="0"/>
                <a:ea typeface="Cambria" panose="02040503050406030204" pitchFamily="18" charset="0"/>
              </a:rPr>
              <a:t>(a)</a:t>
            </a:r>
            <a:r>
              <a:rPr lang="en-US" sz="2800" dirty="0">
                <a:solidFill>
                  <a:srgbClr val="000000"/>
                </a:solidFill>
                <a:effectLst/>
                <a:latin typeface="Cambria" panose="02040503050406030204" pitchFamily="18" charset="0"/>
                <a:ea typeface="Cambria" panose="02040503050406030204" pitchFamily="18" charset="0"/>
              </a:rPr>
              <a:t> the reliability of the manner in which the data message </a:t>
            </a:r>
            <a:endParaRPr lang="en-US" sz="2800" dirty="0">
              <a:latin typeface="Cambria" panose="02040503050406030204" pitchFamily="18" charset="0"/>
              <a:ea typeface="Cambria" panose="02040503050406030204" pitchFamily="18" charset="0"/>
            </a:endParaRPr>
          </a:p>
          <a:p>
            <a:pPr lvl="1">
              <a:buNone/>
            </a:pPr>
            <a:r>
              <a:rPr lang="en-US" sz="2800" dirty="0">
                <a:solidFill>
                  <a:srgbClr val="000000"/>
                </a:solidFill>
                <a:effectLst/>
                <a:latin typeface="Cambria" panose="02040503050406030204" pitchFamily="18" charset="0"/>
                <a:ea typeface="Cambria" panose="02040503050406030204" pitchFamily="18" charset="0"/>
              </a:rPr>
              <a:t>was generated, stored or communicated; </a:t>
            </a:r>
            <a:endParaRPr lang="en-US" sz="2800" dirty="0">
              <a:latin typeface="Cambria" panose="02040503050406030204" pitchFamily="18" charset="0"/>
              <a:ea typeface="Cambria" panose="02040503050406030204" pitchFamily="18" charset="0"/>
            </a:endParaRPr>
          </a:p>
          <a:p>
            <a:pPr lvl="1">
              <a:buNone/>
            </a:pPr>
            <a:r>
              <a:rPr lang="en-US" sz="2800" i="1" dirty="0">
                <a:solidFill>
                  <a:srgbClr val="000000"/>
                </a:solidFill>
                <a:effectLst/>
                <a:latin typeface="Cambria" panose="02040503050406030204" pitchFamily="18" charset="0"/>
                <a:ea typeface="Cambria" panose="02040503050406030204" pitchFamily="18" charset="0"/>
              </a:rPr>
              <a:t>(b) </a:t>
            </a:r>
            <a:r>
              <a:rPr lang="en-US" sz="2800" dirty="0">
                <a:solidFill>
                  <a:srgbClr val="000000"/>
                </a:solidFill>
                <a:effectLst/>
                <a:latin typeface="Cambria" panose="02040503050406030204" pitchFamily="18" charset="0"/>
                <a:ea typeface="Cambria" panose="02040503050406030204" pitchFamily="18" charset="0"/>
              </a:rPr>
              <a:t>the reliability of the manner in which the integrity of the </a:t>
            </a:r>
            <a:endParaRPr lang="en-US" sz="2800" dirty="0">
              <a:latin typeface="Cambria" panose="02040503050406030204" pitchFamily="18" charset="0"/>
              <a:ea typeface="Cambria" panose="02040503050406030204" pitchFamily="18" charset="0"/>
            </a:endParaRPr>
          </a:p>
          <a:p>
            <a:pPr lvl="1">
              <a:buNone/>
            </a:pPr>
            <a:r>
              <a:rPr lang="en-US" sz="2800" dirty="0">
                <a:solidFill>
                  <a:srgbClr val="000000"/>
                </a:solidFill>
                <a:effectLst/>
                <a:latin typeface="Cambria" panose="02040503050406030204" pitchFamily="18" charset="0"/>
                <a:ea typeface="Cambria" panose="02040503050406030204" pitchFamily="18" charset="0"/>
              </a:rPr>
              <a:t>data message was maintained; </a:t>
            </a:r>
            <a:endParaRPr lang="en-US" sz="2800" dirty="0">
              <a:latin typeface="Cambria" panose="02040503050406030204" pitchFamily="18" charset="0"/>
              <a:ea typeface="Cambria" panose="02040503050406030204" pitchFamily="18" charset="0"/>
            </a:endParaRPr>
          </a:p>
          <a:p>
            <a:pPr lvl="1">
              <a:buNone/>
            </a:pPr>
            <a:r>
              <a:rPr lang="en-US" sz="2800" i="1" dirty="0">
                <a:solidFill>
                  <a:srgbClr val="000000"/>
                </a:solidFill>
                <a:effectLst/>
                <a:latin typeface="Cambria" panose="02040503050406030204" pitchFamily="18" charset="0"/>
                <a:ea typeface="Cambria" panose="02040503050406030204" pitchFamily="18" charset="0"/>
              </a:rPr>
              <a:t>(c) </a:t>
            </a:r>
            <a:r>
              <a:rPr lang="en-US" sz="2800" dirty="0">
                <a:solidFill>
                  <a:srgbClr val="000000"/>
                </a:solidFill>
                <a:effectLst/>
                <a:latin typeface="Cambria" panose="02040503050406030204" pitchFamily="18" charset="0"/>
                <a:ea typeface="Cambria" panose="02040503050406030204" pitchFamily="18" charset="0"/>
              </a:rPr>
              <a:t>the manner in which its originator was identified; and </a:t>
            </a:r>
            <a:endParaRPr lang="en-US" sz="2800" dirty="0">
              <a:latin typeface="Cambria" panose="02040503050406030204" pitchFamily="18" charset="0"/>
              <a:ea typeface="Cambria" panose="02040503050406030204" pitchFamily="18" charset="0"/>
            </a:endParaRPr>
          </a:p>
          <a:p>
            <a:pPr lvl="1">
              <a:buNone/>
            </a:pPr>
            <a:r>
              <a:rPr lang="en-US" sz="2800" i="1" dirty="0">
                <a:solidFill>
                  <a:srgbClr val="000000"/>
                </a:solidFill>
                <a:effectLst/>
                <a:latin typeface="Cambria" panose="02040503050406030204" pitchFamily="18" charset="0"/>
                <a:ea typeface="Cambria" panose="02040503050406030204" pitchFamily="18" charset="0"/>
              </a:rPr>
              <a:t>(d)</a:t>
            </a:r>
            <a:r>
              <a:rPr lang="en-US" sz="2800" dirty="0">
                <a:solidFill>
                  <a:srgbClr val="000000"/>
                </a:solidFill>
                <a:effectLst/>
                <a:latin typeface="Cambria" panose="02040503050406030204" pitchFamily="18" charset="0"/>
                <a:ea typeface="Cambria" panose="02040503050406030204" pitchFamily="18" charset="0"/>
              </a:rPr>
              <a:t> any other relevant factor. </a:t>
            </a:r>
            <a:endParaRPr lang="en-US" sz="2800" dirty="0">
              <a:latin typeface="Cambria" panose="02040503050406030204" pitchFamily="18" charset="0"/>
              <a:ea typeface="Cambria" panose="02040503050406030204" pitchFamily="18" charset="0"/>
            </a:endParaRPr>
          </a:p>
          <a:p>
            <a:pPr>
              <a:buNone/>
            </a:pPr>
            <a:endParaRPr lang="en-US" dirty="0"/>
          </a:p>
        </p:txBody>
      </p:sp>
    </p:spTree>
    <p:extLst>
      <p:ext uri="{BB962C8B-B14F-4D97-AF65-F5344CB8AC3E}">
        <p14:creationId xmlns:p14="http://schemas.microsoft.com/office/powerpoint/2010/main" val="178210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Explained </a:t>
            </a:r>
          </a:p>
        </p:txBody>
      </p:sp>
      <p:sp>
        <p:nvSpPr>
          <p:cNvPr id="3" name="Content Placeholder 2"/>
          <p:cNvSpPr>
            <a:spLocks noGrp="1"/>
          </p:cNvSpPr>
          <p:nvPr>
            <p:ph idx="1"/>
          </p:nvPr>
        </p:nvSpPr>
        <p:spPr>
          <a:xfrm>
            <a:off x="283464" y="2005012"/>
            <a:ext cx="11834964" cy="4351338"/>
          </a:xfrm>
        </p:spPr>
        <p:txBody>
          <a:bodyPr/>
          <a:lstStyle/>
          <a:p>
            <a:pPr marL="0" indent="0" algn="just">
              <a:buNone/>
            </a:pPr>
            <a:r>
              <a:rPr lang="en-US" b="1" dirty="0"/>
              <a:t>⚖️ Key Principles</a:t>
            </a:r>
            <a:endParaRPr lang="en-US" sz="2400" dirty="0"/>
          </a:p>
          <a:p>
            <a:pPr marL="0" lvl="0" indent="0" algn="just">
              <a:buNone/>
            </a:pPr>
            <a:r>
              <a:rPr lang="en-US" b="1" dirty="0"/>
              <a:t>      No automatic exclusion</a:t>
            </a:r>
            <a:endParaRPr lang="en-US" dirty="0"/>
          </a:p>
          <a:p>
            <a:pPr lvl="1" algn="just"/>
            <a:r>
              <a:rPr lang="en-US" dirty="0"/>
              <a:t>A piece of evidence cannot be rejected </a:t>
            </a:r>
            <a:r>
              <a:rPr lang="en-US" i="1" dirty="0"/>
              <a:t>just because</a:t>
            </a:r>
            <a:r>
              <a:rPr lang="en-US" dirty="0"/>
              <a:t> it is in the form of a data message (like an email, text, or digital record).</a:t>
            </a:r>
          </a:p>
          <a:p>
            <a:pPr lvl="1" algn="just"/>
            <a:r>
              <a:rPr lang="en-US" dirty="0"/>
              <a:t>Courts must treat electronic records as potentially valid evidence, not dismiss them due to format.</a:t>
            </a:r>
          </a:p>
          <a:p>
            <a:pPr marL="0" lvl="0" indent="0" algn="just">
              <a:buNone/>
            </a:pPr>
            <a:r>
              <a:rPr lang="en-US" b="1" dirty="0"/>
              <a:t>      Best available evidence rule</a:t>
            </a:r>
            <a:endParaRPr lang="en-US" dirty="0"/>
          </a:p>
          <a:p>
            <a:pPr lvl="1" algn="just"/>
            <a:r>
              <a:rPr lang="en-US" dirty="0"/>
              <a:t>If the data message is the </a:t>
            </a:r>
            <a:r>
              <a:rPr lang="en-US" b="1" dirty="0"/>
              <a:t>best evidence reasonably obtainable</a:t>
            </a:r>
            <a:r>
              <a:rPr lang="en-US" dirty="0"/>
              <a:t>, it should be admissible even if it’s not in its original format.</a:t>
            </a:r>
          </a:p>
          <a:p>
            <a:pPr lvl="1" algn="just"/>
            <a:r>
              <a:rPr lang="en-US" dirty="0"/>
              <a:t>The critical requirement is that the </a:t>
            </a:r>
            <a:r>
              <a:rPr lang="en-US" b="1" dirty="0"/>
              <a:t>substance remains the same</a:t>
            </a:r>
            <a:r>
              <a:rPr lang="en-US" dirty="0"/>
              <a:t>-the content must not be altered in a way that changes its meaning.</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36633" y="2005012"/>
            <a:ext cx="11855669" cy="4779836"/>
          </a:xfrm>
        </p:spPr>
        <p:txBody>
          <a:bodyPr/>
          <a:lstStyle/>
          <a:p>
            <a:pPr algn="just"/>
            <a:r>
              <a:rPr lang="en-US" sz="3200" dirty="0">
                <a:latin typeface="Cambria" panose="02040503050406030204" pitchFamily="18" charset="0"/>
                <a:ea typeface="Cambria" panose="02040503050406030204" pitchFamily="18" charset="0"/>
              </a:rPr>
              <a:t>Perhaps one of the most tragic aspects of the internet and the evolution of digital technology has been their ability to facilitate dissemination of harmful content</a:t>
            </a:r>
          </a:p>
          <a:p>
            <a:pPr algn="just"/>
            <a:r>
              <a:rPr lang="en-US" sz="3200" dirty="0">
                <a:latin typeface="Cambria" panose="02040503050406030204" pitchFamily="18" charset="0"/>
                <a:ea typeface="Cambria" panose="02040503050406030204" pitchFamily="18" charset="0"/>
              </a:rPr>
              <a:t>Whilst digital platforms have become central to political engagement and electoral participation,  they also amplify risks such as the spread of hate speech.</a:t>
            </a:r>
          </a:p>
          <a:p>
            <a:pPr algn="just"/>
            <a:r>
              <a:rPr lang="en-US" sz="3200" dirty="0">
                <a:latin typeface="Cambria" panose="02040503050406030204" pitchFamily="18" charset="0"/>
                <a:ea typeface="Cambria" panose="02040503050406030204" pitchFamily="18" charset="0"/>
              </a:rPr>
              <a:t>Unchecked hate speech undermines public trust, marginalizes vulnerable communities, and threatens the fairness of electoral processes.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9 Practical Implication </a:t>
            </a:r>
          </a:p>
        </p:txBody>
      </p:sp>
      <p:sp>
        <p:nvSpPr>
          <p:cNvPr id="3" name="Content Placeholder 2"/>
          <p:cNvSpPr>
            <a:spLocks noGrp="1"/>
          </p:cNvSpPr>
          <p:nvPr>
            <p:ph idx="1"/>
          </p:nvPr>
        </p:nvSpPr>
        <p:spPr>
          <a:xfrm>
            <a:off x="136634" y="2005012"/>
            <a:ext cx="11981794" cy="4351338"/>
          </a:xfrm>
        </p:spPr>
        <p:txBody>
          <a:bodyPr/>
          <a:lstStyle/>
          <a:p>
            <a:pPr lvl="0" algn="just"/>
            <a:r>
              <a:rPr lang="en-US" sz="3600" dirty="0">
                <a:latin typeface="Cambria" panose="02040503050406030204" pitchFamily="18" charset="0"/>
                <a:ea typeface="Cambria" panose="02040503050406030204" pitchFamily="18" charset="0"/>
              </a:rPr>
              <a:t>Copies or printouts of electronic records are acceptable if the original format isn’t available, provided the content is intact.</a:t>
            </a:r>
          </a:p>
          <a:p>
            <a:pPr lvl="0" algn="just"/>
            <a:r>
              <a:rPr lang="en-US" sz="3600" dirty="0">
                <a:latin typeface="Cambria" panose="02040503050406030204" pitchFamily="18" charset="0"/>
                <a:ea typeface="Cambria" panose="02040503050406030204" pitchFamily="18" charset="0"/>
              </a:rPr>
              <a:t>This prevents unfair dismissal of evidence simply because it’s digital or has been converted (e.g., from a database entry to a PDF).</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72C2-566E-0CDC-4897-AC88A50090BB}"/>
            </a:ext>
          </a:extLst>
        </p:cNvPr>
        <p:cNvGrpSpPr/>
        <p:nvPr/>
      </p:nvGrpSpPr>
      <p:grpSpPr>
        <a:xfrm>
          <a:off x="0" y="0"/>
          <a:ext cx="0" cy="0"/>
          <a:chOff x="0" y="0"/>
          <a:chExt cx="0" cy="0"/>
        </a:xfrm>
      </p:grpSpPr>
      <p:pic>
        <p:nvPicPr>
          <p:cNvPr id="4" name="Picture 3" descr="what-is-asset-tracing-definition-1024x576 copy">
            <a:extLst>
              <a:ext uri="{FF2B5EF4-FFF2-40B4-BE49-F238E27FC236}">
                <a16:creationId xmlns:a16="http://schemas.microsoft.com/office/drawing/2014/main" id="{8BED51B1-D7BF-4B62-C350-0D23C744EF32}"/>
              </a:ext>
            </a:extLst>
          </p:cNvPr>
          <p:cNvPicPr>
            <a:picLocks noChangeAspect="1"/>
          </p:cNvPicPr>
          <p:nvPr/>
        </p:nvPicPr>
        <p:blipFill>
          <a:blip r:embed="rId2">
            <a:alphaModFix amt="20000"/>
          </a:blip>
          <a:srcRect t="17389"/>
          <a:stretch>
            <a:fillRect/>
          </a:stretch>
        </p:blipFill>
        <p:spPr>
          <a:xfrm>
            <a:off x="0" y="1052830"/>
            <a:ext cx="12192000" cy="5805170"/>
          </a:xfrm>
          <a:prstGeom prst="rect">
            <a:avLst/>
          </a:prstGeom>
        </p:spPr>
      </p:pic>
      <p:sp>
        <p:nvSpPr>
          <p:cNvPr id="2" name="Title 1">
            <a:extLst>
              <a:ext uri="{FF2B5EF4-FFF2-40B4-BE49-F238E27FC236}">
                <a16:creationId xmlns:a16="http://schemas.microsoft.com/office/drawing/2014/main" id="{F4194EAD-CBAA-8C28-59C4-5178E12EE743}"/>
              </a:ext>
            </a:extLst>
          </p:cNvPr>
          <p:cNvSpPr>
            <a:spLocks noGrp="1"/>
          </p:cNvSpPr>
          <p:nvPr>
            <p:ph type="title"/>
          </p:nvPr>
        </p:nvSpPr>
        <p:spPr>
          <a:xfrm>
            <a:off x="838200" y="1192213"/>
            <a:ext cx="10515600" cy="1409546"/>
          </a:xfrm>
        </p:spPr>
        <p:txBody>
          <a:bodyPr/>
          <a:lstStyle/>
          <a:p>
            <a:pPr marL="742950" indent="-742950" algn="ctr">
              <a:spcBef>
                <a:spcPts val="1000"/>
              </a:spcBef>
              <a:defRPr/>
            </a:pPr>
            <a:br>
              <a:rPr lang="en-US" sz="2800" b="0" dirty="0">
                <a:solidFill>
                  <a:srgbClr val="222222"/>
                </a:solidFill>
                <a:latin typeface="Aptos Display" panose="020B0004020202020204" pitchFamily="34" charset="0"/>
              </a:rPr>
            </a:br>
            <a:br>
              <a:rPr lang="en-US" sz="2800" b="0" dirty="0">
                <a:solidFill>
                  <a:srgbClr val="222222"/>
                </a:solidFill>
                <a:latin typeface="Aptos Display" panose="020B0004020202020204" pitchFamily="34" charset="0"/>
              </a:rPr>
            </a:br>
            <a:r>
              <a:rPr lang="en-US" sz="3600" dirty="0">
                <a:latin typeface="Cambria" panose="02040503050406030204" pitchFamily="18" charset="0"/>
                <a:ea typeface="Cambria" panose="02040503050406030204" pitchFamily="18" charset="0"/>
              </a:rPr>
              <a:t>⚖️Your Checklist For Authentication</a:t>
            </a:r>
            <a:br>
              <a:rPr lang="en-US" sz="2800" dirty="0">
                <a:solidFill>
                  <a:srgbClr val="222222"/>
                </a:solidFill>
                <a:latin typeface="Aptos Display" panose="020B0004020202020204" pitchFamily="34" charset="0"/>
              </a:rPr>
            </a:br>
            <a:br>
              <a:rPr kumimoji="0" lang="en-US" sz="2800" b="0" i="0" u="none" strike="noStrike" kern="1200" cap="none" spc="0" normalizeH="0" baseline="0" noProof="0" dirty="0">
                <a:ln>
                  <a:noFill/>
                </a:ln>
                <a:solidFill>
                  <a:srgbClr val="222222"/>
                </a:solidFill>
                <a:effectLst/>
                <a:uLnTx/>
                <a:uFillTx/>
                <a:latin typeface="Aptos Display" panose="020B0004020202020204" pitchFamily="34" charset="0"/>
                <a:ea typeface="+mn-ea"/>
                <a:cs typeface="+mn-cs"/>
              </a:rPr>
            </a:b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F6CC8606-22E4-3630-8D74-AB22690CBD8F}"/>
              </a:ext>
            </a:extLst>
          </p:cNvPr>
          <p:cNvSpPr>
            <a:spLocks noGrp="1"/>
          </p:cNvSpPr>
          <p:nvPr>
            <p:ph idx="1"/>
          </p:nvPr>
        </p:nvSpPr>
        <p:spPr>
          <a:xfrm>
            <a:off x="838200" y="2601760"/>
            <a:ext cx="10515600" cy="4256239"/>
          </a:xfrm>
        </p:spPr>
        <p:txBody>
          <a:bodyPr/>
          <a:lstStyle/>
          <a:p>
            <a:pPr marL="0" lvl="0" indent="0" algn="just">
              <a:lnSpc>
                <a:spcPct val="150000"/>
              </a:lnSpc>
              <a:buNone/>
            </a:pPr>
            <a:endParaRPr lang="en-US" dirty="0">
              <a:latin typeface="Cambria" panose="02040503050406030204" pitchFamily="18" charset="0"/>
              <a:ea typeface="Cambria" panose="020405030504060302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a:p>
            <a:pPr lvl="0" algn="just">
              <a:lnSpc>
                <a:spcPct val="150000"/>
              </a:lnSpc>
              <a:buFont typeface="Wingdings" panose="05000000000000000000" pitchFamily="2" charset="2"/>
              <a:buChar char="Ø"/>
            </a:pPr>
            <a:endParaRPr lang="en-US" dirty="0">
              <a:latin typeface="Book Antiqua" panose="02040602050305030304" pitchFamily="18" charset="0"/>
            </a:endParaRPr>
          </a:p>
        </p:txBody>
      </p:sp>
      <p:sp>
        <p:nvSpPr>
          <p:cNvPr id="8" name="TextBox 7">
            <a:extLst>
              <a:ext uri="{FF2B5EF4-FFF2-40B4-BE49-F238E27FC236}">
                <a16:creationId xmlns:a16="http://schemas.microsoft.com/office/drawing/2014/main" id="{0F41D210-0535-B206-8791-95322079DF3E}"/>
              </a:ext>
            </a:extLst>
          </p:cNvPr>
          <p:cNvSpPr txBox="1"/>
          <p:nvPr/>
        </p:nvSpPr>
        <p:spPr>
          <a:xfrm>
            <a:off x="136635" y="2601761"/>
            <a:ext cx="11971282" cy="3416320"/>
          </a:xfrm>
          <a:prstGeom prst="rect">
            <a:avLst/>
          </a:prstGeom>
          <a:noFill/>
        </p:spPr>
        <p:txBody>
          <a:bodyPr wrap="square">
            <a:spAutoFit/>
          </a:bodyPr>
          <a:lstStyle/>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Computer/system kept in good state of repair</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Proper procedures employed in getting the readout (imaging/copying?)</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Witness recognizes the readout</a:t>
            </a:r>
          </a:p>
          <a:p>
            <a:pPr marL="571500" indent="-571500">
              <a:buFont typeface="Arial" panose="020B0604020202020204" pitchFamily="34" charset="0"/>
              <a:buChar char="•"/>
            </a:pPr>
            <a:r>
              <a:rPr lang="en-US" altLang="en-US" sz="3600" dirty="0">
                <a:latin typeface="Cambria" panose="02040503050406030204" pitchFamily="18" charset="0"/>
                <a:ea typeface="Cambria" panose="02040503050406030204" pitchFamily="18" charset="0"/>
                <a:sym typeface="+mn-ea"/>
              </a:rPr>
              <a:t>How witness recognizes the readout (unique / distinctive characters)</a:t>
            </a:r>
          </a:p>
        </p:txBody>
      </p:sp>
    </p:spTree>
    <p:extLst>
      <p:ext uri="{BB962C8B-B14F-4D97-AF65-F5344CB8AC3E}">
        <p14:creationId xmlns:p14="http://schemas.microsoft.com/office/powerpoint/2010/main" val="1009719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p>
        </p:txBody>
      </p:sp>
      <p:sp>
        <p:nvSpPr>
          <p:cNvPr id="3" name="Content Placeholder 2"/>
          <p:cNvSpPr>
            <a:spLocks noGrp="1"/>
          </p:cNvSpPr>
          <p:nvPr>
            <p:ph idx="1"/>
          </p:nvPr>
        </p:nvSpPr>
        <p:spPr>
          <a:xfrm>
            <a:off x="147145" y="2005012"/>
            <a:ext cx="11908221" cy="4351338"/>
          </a:xfrm>
        </p:spPr>
        <p:txBody>
          <a:bodyPr/>
          <a:lstStyle/>
          <a:p>
            <a:pPr marL="0" indent="0" algn="just">
              <a:buNone/>
            </a:pPr>
            <a:r>
              <a:rPr lang="en-US" sz="2400" b="1" dirty="0">
                <a:latin typeface="Cambria" panose="02040503050406030204" pitchFamily="18" charset="0"/>
                <a:ea typeface="Cambria" panose="02040503050406030204" pitchFamily="18" charset="0"/>
              </a:rPr>
              <a:t>📌 Original and Unaltered</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Evidence must be presented in its original form or a reliable copy, consistent with Ss. 8 and 9 ECTA.</a:t>
            </a:r>
          </a:p>
          <a:p>
            <a:pPr algn="just"/>
            <a:r>
              <a:rPr lang="en-US" sz="2400" dirty="0">
                <a:latin typeface="Cambria" panose="02040503050406030204" pitchFamily="18" charset="0"/>
                <a:ea typeface="Cambria" panose="02040503050406030204" pitchFamily="18" charset="0"/>
              </a:rPr>
              <a:t>Courts require assurance that no modification has occurred.</a:t>
            </a:r>
          </a:p>
          <a:p>
            <a:pPr marL="0" indent="0" algn="just">
              <a:buNone/>
            </a:pPr>
            <a:endParaRPr lang="en-US" sz="2400" dirty="0">
              <a:latin typeface="Cambria" panose="02040503050406030204" pitchFamily="18" charset="0"/>
              <a:ea typeface="Cambria" panose="02040503050406030204" pitchFamily="18" charset="0"/>
            </a:endParaRPr>
          </a:p>
          <a:p>
            <a:pPr marL="0" indent="0" algn="just">
              <a:buNone/>
            </a:pPr>
            <a:r>
              <a:rPr lang="en-US" sz="2400" b="1" dirty="0">
                <a:latin typeface="Cambria" panose="02040503050406030204" pitchFamily="18" charset="0"/>
                <a:ea typeface="Cambria" panose="02040503050406030204" pitchFamily="18" charset="0"/>
              </a:rPr>
              <a:t>🔐 Hashing</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Hash values serve as </a:t>
            </a:r>
            <a:r>
              <a:rPr lang="en-US" sz="2400" b="1" dirty="0">
                <a:latin typeface="Cambria" panose="02040503050406030204" pitchFamily="18" charset="0"/>
                <a:ea typeface="Cambria" panose="02040503050406030204" pitchFamily="18" charset="0"/>
              </a:rPr>
              <a:t>digital fingerprints</a:t>
            </a:r>
            <a:r>
              <a:rPr lang="en-US" sz="2400" dirty="0">
                <a:latin typeface="Cambria" panose="02040503050406030204" pitchFamily="18" charset="0"/>
                <a:ea typeface="Cambria" panose="02040503050406030204" pitchFamily="18" charset="0"/>
              </a:rPr>
              <a:t>, proving that data has remained unchanged.</a:t>
            </a:r>
          </a:p>
          <a:p>
            <a:pPr algn="just"/>
            <a:r>
              <a:rPr lang="en-US" sz="2400" dirty="0">
                <a:latin typeface="Cambria" panose="02040503050406030204" pitchFamily="18" charset="0"/>
                <a:ea typeface="Cambria" panose="02040503050406030204" pitchFamily="18" charset="0"/>
              </a:rPr>
              <a:t>Uniformly accepted across jurisdictions as a reliable method of verifying integrity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p>
        </p:txBody>
      </p:sp>
      <p:sp>
        <p:nvSpPr>
          <p:cNvPr id="3" name="Content Placeholder 2"/>
          <p:cNvSpPr>
            <a:spLocks noGrp="1"/>
          </p:cNvSpPr>
          <p:nvPr>
            <p:ph idx="1"/>
          </p:nvPr>
        </p:nvSpPr>
        <p:spPr>
          <a:xfrm>
            <a:off x="105103" y="2005012"/>
            <a:ext cx="11866180" cy="4351338"/>
          </a:xfrm>
        </p:spPr>
        <p:txBody>
          <a:bodyPr/>
          <a:lstStyle/>
          <a:p>
            <a:pPr algn="just"/>
            <a:r>
              <a:rPr lang="en-US" dirty="0">
                <a:latin typeface="Cambria" panose="02040503050406030204" pitchFamily="18" charset="0"/>
                <a:ea typeface="Cambria" panose="02040503050406030204" pitchFamily="18" charset="0"/>
              </a:rPr>
              <a:t>Demonstrate that the </a:t>
            </a:r>
            <a:r>
              <a:rPr lang="en-US" b="1" dirty="0">
                <a:latin typeface="Cambria" panose="02040503050406030204" pitchFamily="18" charset="0"/>
                <a:ea typeface="Cambria" panose="02040503050406030204" pitchFamily="18" charset="0"/>
              </a:rPr>
              <a:t>collection and analysis of digital evidence</a:t>
            </a:r>
            <a:r>
              <a:rPr lang="en-US" dirty="0">
                <a:latin typeface="Cambria" panose="02040503050406030204" pitchFamily="18" charset="0"/>
                <a:ea typeface="Cambria" panose="02040503050406030204" pitchFamily="18" charset="0"/>
              </a:rPr>
              <a:t> was carried out using reliable and transparent methods:</a:t>
            </a:r>
          </a:p>
          <a:p>
            <a:pPr marL="0" indent="0" algn="just">
              <a:buNone/>
            </a:pPr>
            <a:r>
              <a:rPr lang="en-US" b="1" dirty="0">
                <a:latin typeface="Cambria" panose="02040503050406030204" pitchFamily="18" charset="0"/>
                <a:ea typeface="Cambria" panose="02040503050406030204" pitchFamily="18" charset="0"/>
              </a:rPr>
              <a:t>📌 Methods and Tools</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Clearly explain the </a:t>
            </a:r>
            <a:r>
              <a:rPr lang="en-US" b="1" dirty="0">
                <a:latin typeface="Cambria" panose="02040503050406030204" pitchFamily="18" charset="0"/>
                <a:ea typeface="Cambria" panose="02040503050406030204" pitchFamily="18" charset="0"/>
              </a:rPr>
              <a:t>tools, software, and procedures</a:t>
            </a:r>
            <a:r>
              <a:rPr lang="en-US" dirty="0">
                <a:latin typeface="Cambria" panose="02040503050406030204" pitchFamily="18" charset="0"/>
                <a:ea typeface="Cambria" panose="02040503050406030204" pitchFamily="18" charset="0"/>
              </a:rPr>
              <a:t> used to collect the evidence.</a:t>
            </a:r>
          </a:p>
          <a:p>
            <a:pPr lvl="1" algn="just"/>
            <a:r>
              <a:rPr lang="en-US" dirty="0">
                <a:latin typeface="Cambria" panose="02040503050406030204" pitchFamily="18" charset="0"/>
                <a:ea typeface="Cambria" panose="02040503050406030204" pitchFamily="18" charset="0"/>
              </a:rPr>
              <a:t>Provide details on whether forensic imaging, specialized extraction software, or platform‑generated logs were employed.</a:t>
            </a:r>
          </a:p>
          <a:p>
            <a:pPr marL="0" indent="0" algn="just">
              <a:buNone/>
            </a:pPr>
            <a:r>
              <a:rPr lang="en-US" b="1" dirty="0">
                <a:latin typeface="Cambria" panose="02040503050406030204" pitchFamily="18" charset="0"/>
                <a:ea typeface="Cambria" panose="02040503050406030204" pitchFamily="18" charset="0"/>
              </a:rPr>
              <a:t>🔍 Justification of Methods</a:t>
            </a:r>
            <a:endParaRPr lang="en-US" dirty="0">
              <a:latin typeface="Cambria" panose="02040503050406030204" pitchFamily="18" charset="0"/>
              <a:ea typeface="Cambria" panose="02040503050406030204" pitchFamily="18" charset="0"/>
            </a:endParaRPr>
          </a:p>
          <a:p>
            <a:pPr lvl="1" algn="just"/>
            <a:r>
              <a:rPr lang="en-US" dirty="0">
                <a:latin typeface="Cambria" panose="02040503050406030204" pitchFamily="18" charset="0"/>
                <a:ea typeface="Cambria" panose="02040503050406030204" pitchFamily="18" charset="0"/>
              </a:rPr>
              <a:t>Where possible, justify </a:t>
            </a:r>
            <a:r>
              <a:rPr lang="en-US" b="1" dirty="0">
                <a:latin typeface="Cambria" panose="02040503050406030204" pitchFamily="18" charset="0"/>
                <a:ea typeface="Cambria" panose="02040503050406030204" pitchFamily="18" charset="0"/>
              </a:rPr>
              <a:t>why those specific methods/tools were chosen</a:t>
            </a:r>
            <a:r>
              <a:rPr lang="en-US" dirty="0">
                <a:latin typeface="Cambria" panose="02040503050406030204" pitchFamily="18" charset="0"/>
                <a:ea typeface="Cambria" panose="02040503050406030204" pitchFamily="18" charset="0"/>
              </a:rPr>
              <a:t>.</a:t>
            </a:r>
          </a:p>
          <a:p>
            <a:pPr lvl="1" algn="just"/>
            <a:r>
              <a:rPr lang="en-US" dirty="0">
                <a:latin typeface="Cambria" panose="02040503050406030204" pitchFamily="18" charset="0"/>
                <a:ea typeface="Cambria" panose="02040503050406030204" pitchFamily="18" charset="0"/>
              </a:rPr>
              <a:t>Show that the approach was the most reliable, accurate, and least intrusive option available.</a:t>
            </a: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Your Checklist For Authentication </a:t>
            </a:r>
          </a:p>
        </p:txBody>
      </p:sp>
      <p:sp>
        <p:nvSpPr>
          <p:cNvPr id="3" name="Content Placeholder 2"/>
          <p:cNvSpPr>
            <a:spLocks noGrp="1"/>
          </p:cNvSpPr>
          <p:nvPr>
            <p:ph idx="1"/>
          </p:nvPr>
        </p:nvSpPr>
        <p:spPr>
          <a:xfrm>
            <a:off x="168166" y="2005012"/>
            <a:ext cx="11834648" cy="4351338"/>
          </a:xfrm>
        </p:spPr>
        <p:txBody>
          <a:bodyPr/>
          <a:lstStyle/>
          <a:p>
            <a:pPr marL="0" indent="0">
              <a:buNone/>
            </a:pPr>
            <a:r>
              <a:rPr lang="en-US" dirty="0">
                <a:latin typeface="Cambria" panose="02040503050406030204" pitchFamily="18" charset="0"/>
                <a:ea typeface="Cambria" panose="02040503050406030204" pitchFamily="18" charset="0"/>
              </a:rPr>
              <a:t>📦 Preservation Protocols - demonstrate how evidence was preserved in its original form pending trial.</a:t>
            </a:r>
          </a:p>
          <a:p>
            <a:r>
              <a:rPr lang="en-US" dirty="0">
                <a:latin typeface="Cambria" panose="02040503050406030204" pitchFamily="18" charset="0"/>
                <a:ea typeface="Cambria" panose="02040503050406030204" pitchFamily="18" charset="0"/>
              </a:rPr>
              <a:t>Secure storage, encryption, and restricted access protocols should be documented.</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 Chain of Custody-  maintain an unbroken record from collection → preservation → analysis → courtroom presentation.</a:t>
            </a:r>
          </a:p>
          <a:p>
            <a:r>
              <a:rPr lang="en-US" dirty="0">
                <a:latin typeface="Cambria" panose="02040503050406030204" pitchFamily="18" charset="0"/>
                <a:ea typeface="Cambria" panose="02040503050406030204" pitchFamily="18" charset="0"/>
              </a:rPr>
              <a:t>Each handover must be logged to ensure accountability and credibility.</a:t>
            </a: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96" y="624110"/>
            <a:ext cx="5021516" cy="1280890"/>
          </a:xfrm>
        </p:spPr>
        <p:txBody>
          <a:bodyPr>
            <a:normAutofit/>
          </a:bodyPr>
          <a:lstStyle/>
          <a:p>
            <a:br>
              <a:rPr lang="en-US" dirty="0"/>
            </a:br>
            <a:r>
              <a:rPr lang="en-US" dirty="0"/>
              <a:t>CONCLUSION</a:t>
            </a:r>
          </a:p>
        </p:txBody>
      </p:sp>
      <p:pic>
        <p:nvPicPr>
          <p:cNvPr id="4" name="Picture 3" descr="A picture containing clipart, map, illustration&#10;&#10;Description automatically generated"/>
          <p:cNvPicPr>
            <a:picLocks noChangeAspect="1"/>
          </p:cNvPicPr>
          <p:nvPr/>
        </p:nvPicPr>
        <p:blipFill rotWithShape="1">
          <a:blip r:embed="rId2"/>
          <a:srcRect l="40743" r="1" b="1"/>
          <a:stretch>
            <a:fillRect/>
          </a:stretch>
        </p:blipFill>
        <p:spPr>
          <a:xfrm>
            <a:off x="-1555" y="1731"/>
            <a:ext cx="4671091" cy="6858000"/>
          </a:xfrm>
          <a:prstGeom prst="rect">
            <a:avLst/>
          </a:prstGeom>
          <a:ln>
            <a:solidFill>
              <a:srgbClr val="FF0000"/>
            </a:solidFill>
          </a:ln>
        </p:spPr>
      </p:pic>
      <p:sp>
        <p:nvSpPr>
          <p:cNvPr id="3" name="Content Placeholder 2"/>
          <p:cNvSpPr>
            <a:spLocks noGrp="1"/>
          </p:cNvSpPr>
          <p:nvPr>
            <p:ph idx="1"/>
          </p:nvPr>
        </p:nvSpPr>
        <p:spPr>
          <a:xfrm>
            <a:off x="4669537" y="1905000"/>
            <a:ext cx="6835074" cy="4953000"/>
          </a:xfrm>
          <a:ln>
            <a:solidFill>
              <a:schemeClr val="accent1">
                <a:lumMod val="75000"/>
              </a:schemeClr>
            </a:solidFill>
          </a:ln>
        </p:spPr>
        <p:txBody>
          <a:bodyPr>
            <a:noAutofit/>
          </a:bodyPr>
          <a:lstStyle/>
          <a:p>
            <a:pPr marL="0" indent="0" algn="just">
              <a:buNone/>
              <a:defRPr/>
            </a:pPr>
            <a:r>
              <a:rPr lang="en-US" sz="2400" dirty="0">
                <a:latin typeface="Courier New" panose="02070309020205020404" pitchFamily="49" charset="0"/>
                <a:cs typeface="Courier New" panose="02070309020205020404" pitchFamily="49" charset="0"/>
              </a:rPr>
              <a:t>In conclusion, prosecuting hate speech is about reaffirming our collective commitment to democracy, inclusivity, and respect for human dignity. By harnessing both the law and digital evidence, we can ensure that Zambia’s democracy remains resilient, transparent, and united in diversity.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User/Downloads/images.jpegimages"/>
          <p:cNvPicPr>
            <a:picLocks noChangeAspect="1"/>
          </p:cNvPicPr>
          <p:nvPr/>
        </p:nvPicPr>
        <p:blipFill>
          <a:blip r:embed="rId2"/>
          <a:srcRect l="13347" r="13347"/>
          <a:stretch>
            <a:fillRect/>
          </a:stretch>
        </p:blipFill>
        <p:spPr>
          <a:xfrm>
            <a:off x="3434722" y="1542216"/>
            <a:ext cx="4295140" cy="3280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 Cont’d</a:t>
            </a:r>
            <a:endParaRPr lang="en-US" dirty="0"/>
          </a:p>
        </p:txBody>
      </p:sp>
      <p:sp>
        <p:nvSpPr>
          <p:cNvPr id="3" name="Content Placeholder 2"/>
          <p:cNvSpPr>
            <a:spLocks noGrp="1"/>
          </p:cNvSpPr>
          <p:nvPr>
            <p:ph idx="1"/>
          </p:nvPr>
        </p:nvSpPr>
        <p:spPr>
          <a:xfrm>
            <a:off x="126124" y="2005012"/>
            <a:ext cx="11950262" cy="4351338"/>
          </a:xfrm>
        </p:spPr>
        <p:txBody>
          <a:bodyPr/>
          <a:lstStyle/>
          <a:p>
            <a:pPr algn="just"/>
            <a:r>
              <a:rPr lang="en-US" dirty="0">
                <a:latin typeface="Cambria" panose="02040503050406030204" pitchFamily="18" charset="0"/>
                <a:ea typeface="Cambria" panose="02040503050406030204" pitchFamily="18" charset="0"/>
              </a:rPr>
              <a:t>Hate speech during political campaigns is a growing global concern because it undermines democratic values, fuels division, and can even incite violence. </a:t>
            </a:r>
          </a:p>
          <a:p>
            <a:pPr algn="just"/>
            <a:r>
              <a:rPr lang="en-US" dirty="0">
                <a:latin typeface="Cambria" panose="02040503050406030204" pitchFamily="18" charset="0"/>
                <a:ea typeface="Cambria" panose="02040503050406030204" pitchFamily="18" charset="0"/>
              </a:rPr>
              <a:t>In Zambia, hate speech during campaigns has been a recurring problem, divisive rhetoric undermines peace and democracy. </a:t>
            </a:r>
          </a:p>
          <a:p>
            <a:pPr algn="just"/>
            <a:r>
              <a:rPr lang="en-US" dirty="0">
                <a:latin typeface="Cambria" panose="02040503050406030204" pitchFamily="18" charset="0"/>
                <a:ea typeface="Cambria" panose="02040503050406030204" pitchFamily="18" charset="0"/>
              </a:rPr>
              <a:t>Prosecution of hate speech is not merely law enforcement role, it is a vital safeguard for democracy, ensuring electoral integrity and advancing inclusivity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E4BE5-7598-C502-2B7F-B6976077D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F4FA5-626B-867B-C930-7D0F47DE3914}"/>
              </a:ext>
            </a:extLst>
          </p:cNvPr>
          <p:cNvSpPr>
            <a:spLocks noGrp="1"/>
          </p:cNvSpPr>
          <p:nvPr>
            <p:ph type="title"/>
          </p:nvPr>
        </p:nvSpPr>
        <p:spPr/>
        <p:txBody>
          <a:bodyPr/>
          <a:lstStyle/>
          <a:p>
            <a:r>
              <a:rPr lang="en-US"/>
              <a:t>Introduction Cont’d</a:t>
            </a:r>
            <a:endParaRPr lang="en-US" dirty="0"/>
          </a:p>
        </p:txBody>
      </p:sp>
      <p:sp>
        <p:nvSpPr>
          <p:cNvPr id="3" name="Content Placeholder 2">
            <a:extLst>
              <a:ext uri="{FF2B5EF4-FFF2-40B4-BE49-F238E27FC236}">
                <a16:creationId xmlns:a16="http://schemas.microsoft.com/office/drawing/2014/main" id="{44CAF160-4A48-4364-F143-A9B62C2A1A7C}"/>
              </a:ext>
            </a:extLst>
          </p:cNvPr>
          <p:cNvSpPr>
            <a:spLocks noGrp="1"/>
          </p:cNvSpPr>
          <p:nvPr>
            <p:ph idx="1"/>
          </p:nvPr>
        </p:nvSpPr>
        <p:spPr>
          <a:xfrm>
            <a:off x="126124" y="2005012"/>
            <a:ext cx="11950262" cy="4351338"/>
          </a:xfrm>
        </p:spPr>
        <p:txBody>
          <a:bodyPr/>
          <a:lstStyle/>
          <a:p>
            <a:r>
              <a:rPr lang="en-US" dirty="0">
                <a:latin typeface="Cambria" panose="02040503050406030204" pitchFamily="18" charset="0"/>
                <a:ea typeface="Cambria" panose="02040503050406030204" pitchFamily="18" charset="0"/>
                <a:sym typeface="+mn-ea"/>
              </a:rPr>
              <a:t>Whilst our Constitution guarantees freedom of expression, it also recognizes that this freedom carries responsibility. </a:t>
            </a:r>
          </a:p>
          <a:p>
            <a:r>
              <a:rPr lang="en-US" dirty="0">
                <a:latin typeface="Cambria" panose="02040503050406030204" pitchFamily="18" charset="0"/>
                <a:ea typeface="Cambria" panose="02040503050406030204" pitchFamily="18" charset="0"/>
                <a:sym typeface="+mn-ea"/>
              </a:rPr>
              <a:t>When speech incites violence, hostility, or discrimination, it ceases to be a right and becomes a threat to peace and justice. </a:t>
            </a:r>
          </a:p>
          <a:p>
            <a:r>
              <a:rPr lang="en-US" dirty="0">
                <a:latin typeface="Cambria" panose="02040503050406030204" pitchFamily="18" charset="0"/>
                <a:ea typeface="Cambria" panose="02040503050406030204" pitchFamily="18" charset="0"/>
                <a:sym typeface="+mn-ea"/>
              </a:rPr>
              <a:t>Through its laws, Zambia has established clear boundaries against hate speech.</a:t>
            </a:r>
          </a:p>
          <a:p>
            <a:r>
              <a:rPr lang="en-US" dirty="0">
                <a:latin typeface="Cambria" panose="02040503050406030204" pitchFamily="18" charset="0"/>
                <a:ea typeface="Cambria" panose="02040503050406030204" pitchFamily="18" charset="0"/>
                <a:sym typeface="+mn-ea"/>
              </a:rPr>
              <a:t>Yet in today’s digital age, the challenge is greater: harmful words spread faster, wider, and deeper through social media, messaging platforms, and online forums. This is why </a:t>
            </a:r>
            <a:r>
              <a:rPr lang="en-US" b="1" dirty="0">
                <a:latin typeface="Cambria" panose="02040503050406030204" pitchFamily="18" charset="0"/>
                <a:ea typeface="Cambria" panose="02040503050406030204" pitchFamily="18" charset="0"/>
                <a:sym typeface="+mn-ea"/>
              </a:rPr>
              <a:t>digital evidence</a:t>
            </a:r>
            <a:r>
              <a:rPr lang="en-US" dirty="0">
                <a:latin typeface="Cambria" panose="02040503050406030204" pitchFamily="18" charset="0"/>
                <a:ea typeface="Cambria" panose="02040503050406030204" pitchFamily="18" charset="0"/>
                <a:sym typeface="+mn-ea"/>
              </a:rPr>
              <a:t> has become indispensable in prosecuting hate speech.</a:t>
            </a:r>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10271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Hate Speech</a:t>
            </a:r>
          </a:p>
        </p:txBody>
      </p:sp>
      <p:sp>
        <p:nvSpPr>
          <p:cNvPr id="3" name="Content Placeholder 2"/>
          <p:cNvSpPr>
            <a:spLocks noGrp="1"/>
          </p:cNvSpPr>
          <p:nvPr>
            <p:ph idx="1"/>
          </p:nvPr>
        </p:nvSpPr>
        <p:spPr>
          <a:xfrm>
            <a:off x="147145" y="2005012"/>
            <a:ext cx="12044855" cy="4351338"/>
          </a:xfrm>
        </p:spPr>
        <p:txBody>
          <a:bodyPr/>
          <a:lstStyle/>
          <a:p>
            <a:r>
              <a:rPr lang="en-US" dirty="0"/>
              <a:t>Hate speech is undoubtedly a derivative of hate crime. The natural meaning of the words would seem to mean a crime motivated by hatred towards another.</a:t>
            </a:r>
          </a:p>
          <a:p>
            <a:r>
              <a:rPr lang="en-US" dirty="0"/>
              <a:t>It has been suggested that the ‘hatred’ element involves the ‘intentional selection of a victim based on a perpetrator’s bias or prejudice against the actual or perceived status of the victim’ (Craig, K.M. 2002 Examining Hate-Motivated Aggression: a Review of the Social Literature on Hate Crimes as a Distinct Form of Aggression)</a:t>
            </a:r>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Hate Speech- United Nations</a:t>
            </a:r>
          </a:p>
        </p:txBody>
      </p:sp>
      <p:sp>
        <p:nvSpPr>
          <p:cNvPr id="3" name="Content Placeholder 2"/>
          <p:cNvSpPr>
            <a:spLocks noGrp="1"/>
          </p:cNvSpPr>
          <p:nvPr>
            <p:ph idx="1"/>
          </p:nvPr>
        </p:nvSpPr>
        <p:spPr>
          <a:xfrm>
            <a:off x="147145" y="2005012"/>
            <a:ext cx="12044855" cy="4351338"/>
          </a:xfrm>
        </p:spPr>
        <p:txBody>
          <a:bodyPr/>
          <a:lstStyle/>
          <a:p>
            <a:pPr marL="0" indent="0">
              <a:buNone/>
            </a:pPr>
            <a:endParaRPr lang="en-US" dirty="0"/>
          </a:p>
          <a:p>
            <a:r>
              <a:rPr lang="en-US" dirty="0"/>
              <a:t>Hate speech refers to offensive discourse targeting a group or an individual based on inherent characteristics (such as race, religion or gender) and that may threaten social peace. </a:t>
            </a:r>
          </a:p>
          <a:p>
            <a:r>
              <a:rPr lang="en-US" i="1" dirty="0"/>
              <a:t>“any kind of communication in speech, writing or behavior that attacks or uses pejorative or discriminatory language with reference to a person or group on the basis of who they are”</a:t>
            </a:r>
            <a:r>
              <a:rPr lang="en-US" dirty="0"/>
              <a:t> — including religion, ethnicity, nationality, race, gender, or other identity factors.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2">
            <a:alphaModFix amt="40000"/>
          </a:blip>
          <a:stretch>
            <a:fillRect/>
          </a:stretch>
        </p:blipFill>
        <p:spPr>
          <a:xfrm flipH="1">
            <a:off x="0" y="0"/>
            <a:ext cx="12192000" cy="6858000"/>
          </a:xfrm>
          <a:prstGeom prst="rect">
            <a:avLst/>
          </a:prstGeom>
        </p:spPr>
      </p:pic>
      <p:sp>
        <p:nvSpPr>
          <p:cNvPr id="2" name="Title 1"/>
          <p:cNvSpPr>
            <a:spLocks noGrp="1"/>
          </p:cNvSpPr>
          <p:nvPr>
            <p:ph type="title"/>
          </p:nvPr>
        </p:nvSpPr>
        <p:spPr/>
        <p:txBody>
          <a:bodyPr/>
          <a:lstStyle/>
          <a:p>
            <a:r>
              <a:rPr lang="en-US" dirty="0"/>
              <a:t>⚖️ Legal and Institutional Framework</a:t>
            </a:r>
          </a:p>
        </p:txBody>
      </p:sp>
      <p:sp>
        <p:nvSpPr>
          <p:cNvPr id="3" name="Content Placeholder 2"/>
          <p:cNvSpPr>
            <a:spLocks noGrp="1"/>
          </p:cNvSpPr>
          <p:nvPr>
            <p:ph idx="1"/>
          </p:nvPr>
        </p:nvSpPr>
        <p:spPr>
          <a:xfrm>
            <a:off x="94593" y="2005012"/>
            <a:ext cx="12013324" cy="4351338"/>
          </a:xfrm>
        </p:spPr>
        <p:txBody>
          <a:bodyPr/>
          <a:lstStyle/>
          <a:p>
            <a:pPr lvl="0" algn="just"/>
            <a:r>
              <a:rPr lang="en-US" b="1" dirty="0"/>
              <a:t>Sanctions</a:t>
            </a:r>
            <a:r>
              <a:rPr lang="en-US" dirty="0"/>
              <a:t>: ECZ has the authority to suspend or disqualify candidates who violate electoral rules</a:t>
            </a:r>
          </a:p>
          <a:p>
            <a:pPr algn="just"/>
            <a:r>
              <a:rPr lang="en-US" b="1" dirty="0"/>
              <a:t>Civil Society Role</a:t>
            </a:r>
            <a:r>
              <a:rPr lang="en-US" dirty="0"/>
              <a:t>: NGOs, churches and media watchdogs 🌍 have repeatedly warned that divisive rhetoric undermines peace. Their advocacy is crucial in pressuring political actors to adopt codes of conduct and in educating citizens about the dangers of hate speech.</a:t>
            </a:r>
          </a:p>
          <a:p>
            <a:pPr lvl="0" algn="just"/>
            <a:r>
              <a:rPr lang="en-US" b="1" dirty="0"/>
              <a:t>NPA Role </a:t>
            </a:r>
            <a:r>
              <a:rPr lang="en-US" dirty="0"/>
              <a:t>prosecute infractions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at-is-asset-tracing-definition-1024x576 copy"/>
          <p:cNvPicPr>
            <a:picLocks noChangeAspect="1"/>
          </p:cNvPicPr>
          <p:nvPr/>
        </p:nvPicPr>
        <p:blipFill>
          <a:blip r:embed="rId2">
            <a:alphaModFix amt="40000"/>
          </a:blip>
          <a:stretch>
            <a:fillRect/>
          </a:stretch>
        </p:blipFill>
        <p:spPr>
          <a:xfrm flipH="1">
            <a:off x="0" y="21020"/>
            <a:ext cx="12192000" cy="6858000"/>
          </a:xfrm>
          <a:prstGeom prst="rect">
            <a:avLst/>
          </a:prstGeom>
        </p:spPr>
      </p:pic>
      <p:sp>
        <p:nvSpPr>
          <p:cNvPr id="2" name="Title 1"/>
          <p:cNvSpPr>
            <a:spLocks noGrp="1"/>
          </p:cNvSpPr>
          <p:nvPr>
            <p:ph type="title"/>
          </p:nvPr>
        </p:nvSpPr>
        <p:spPr/>
        <p:txBody>
          <a:bodyPr/>
          <a:lstStyle/>
          <a:p>
            <a:r>
              <a:rPr lang="en-US" dirty="0"/>
              <a:t>⚖️ Legal and Institutional Framework</a:t>
            </a:r>
          </a:p>
        </p:txBody>
      </p:sp>
      <p:sp>
        <p:nvSpPr>
          <p:cNvPr id="3" name="Content Placeholder 2"/>
          <p:cNvSpPr>
            <a:spLocks noGrp="1"/>
          </p:cNvSpPr>
          <p:nvPr>
            <p:ph idx="1"/>
          </p:nvPr>
        </p:nvSpPr>
        <p:spPr>
          <a:xfrm>
            <a:off x="105103" y="2005012"/>
            <a:ext cx="12086897" cy="4351338"/>
          </a:xfrm>
        </p:spPr>
        <p:txBody>
          <a:bodyPr/>
          <a:lstStyle/>
          <a:p>
            <a:pPr algn="just"/>
            <a:r>
              <a:rPr lang="en-US" b="1" dirty="0">
                <a:latin typeface="Cambria" panose="02040503050406030204" pitchFamily="18" charset="0"/>
                <a:ea typeface="Cambria" panose="02040503050406030204" pitchFamily="18" charset="0"/>
              </a:rPr>
              <a:t>Constitution</a:t>
            </a:r>
            <a:r>
              <a:rPr lang="en-US" dirty="0">
                <a:latin typeface="Cambria" panose="02040503050406030204" pitchFamily="18" charset="0"/>
                <a:ea typeface="Cambria" panose="02040503050406030204" pitchFamily="18" charset="0"/>
              </a:rPr>
              <a:t> – Zambia’s  Constitution protects freedom of expression but recognizes limits when speech incites violence or discrimination.</a:t>
            </a:r>
          </a:p>
          <a:p>
            <a:pPr algn="just"/>
            <a:r>
              <a:rPr lang="en-US" b="1" dirty="0">
                <a:latin typeface="Cambria" panose="02040503050406030204" pitchFamily="18" charset="0"/>
                <a:ea typeface="Cambria" panose="02040503050406030204" pitchFamily="18" charset="0"/>
              </a:rPr>
              <a:t>Constitution</a:t>
            </a:r>
            <a:r>
              <a:rPr lang="en-US" dirty="0">
                <a:latin typeface="Cambria" panose="02040503050406030204" pitchFamily="18" charset="0"/>
                <a:ea typeface="Cambria" panose="02040503050406030204" pitchFamily="18" charset="0"/>
              </a:rPr>
              <a:t> also p</a:t>
            </a:r>
            <a:r>
              <a:rPr lang="en-US" dirty="0"/>
              <a:t>rohibits discrimination based on race, tribe, sex, place of origin, or religion. </a:t>
            </a:r>
          </a:p>
          <a:p>
            <a:pPr algn="just"/>
            <a:r>
              <a:rPr lang="en-US" b="1" dirty="0">
                <a:latin typeface="Cambria" panose="02040503050406030204" pitchFamily="18" charset="0"/>
                <a:ea typeface="Cambria" panose="02040503050406030204" pitchFamily="18" charset="0"/>
              </a:rPr>
              <a:t>Penal Code – </a:t>
            </a:r>
            <a:r>
              <a:rPr lang="en-US" sz="3200" dirty="0">
                <a:latin typeface="Cambria" panose="02040503050406030204" pitchFamily="18" charset="0"/>
                <a:ea typeface="Cambria" panose="02040503050406030204" pitchFamily="18" charset="0"/>
              </a:rPr>
              <a:t>c</a:t>
            </a:r>
            <a:r>
              <a:rPr lang="en-US" dirty="0"/>
              <a:t>riminalizes incitement to violence, hostility, and public disorder. </a:t>
            </a:r>
            <a:endParaRPr lang="en-US" b="1" dirty="0">
              <a:latin typeface="Cambria" panose="02040503050406030204" pitchFamily="18" charset="0"/>
              <a:ea typeface="Cambria" panose="02040503050406030204" pitchFamily="18" charset="0"/>
            </a:endParaRPr>
          </a:p>
          <a:p>
            <a:pPr algn="just"/>
            <a:r>
              <a:rPr lang="en-US" b="1" dirty="0"/>
              <a:t>Electoral Processes Act and Electoral Code of Conduct- </a:t>
            </a:r>
            <a:r>
              <a:rPr lang="en-US" dirty="0"/>
              <a:t>Prohibits and criminalizes insults, hate speech, and inflammatory language during campaigns </a:t>
            </a:r>
          </a:p>
          <a:p>
            <a:pPr algn="just"/>
            <a:r>
              <a:rPr lang="en-US" dirty="0"/>
              <a:t>See Section 83 EPA Paragraph 15 (1)(c)  ECC </a:t>
            </a:r>
          </a:p>
          <a:p>
            <a:endParaRPr lang="en-US" dirty="0">
              <a:latin typeface="Cambria" panose="02040503050406030204" pitchFamily="18" charset="0"/>
              <a:ea typeface="Cambria" panose="020405030504060302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NPA_Fonts">
      <a:majorFont>
        <a:latin typeface="Gadug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2510</Words>
  <Application>Microsoft Office PowerPoint</Application>
  <PresentationFormat>Widescreen</PresentationFormat>
  <Paragraphs>198</Paragraphs>
  <Slides>36</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Aptos Display</vt:lpstr>
      <vt:lpstr>Arial</vt:lpstr>
      <vt:lpstr>Book Antiqua</vt:lpstr>
      <vt:lpstr>Calibri</vt:lpstr>
      <vt:lpstr>Cambria</vt:lpstr>
      <vt:lpstr>Century Gothic</vt:lpstr>
      <vt:lpstr>Courier New</vt:lpstr>
      <vt:lpstr>Gabriola</vt:lpstr>
      <vt:lpstr>Gadugi</vt:lpstr>
      <vt:lpstr>Lato</vt:lpstr>
      <vt:lpstr>Times New Roman</vt:lpstr>
      <vt:lpstr>Wingdings</vt:lpstr>
      <vt:lpstr>Wingdings 3</vt:lpstr>
      <vt:lpstr>1_Office Theme</vt:lpstr>
      <vt:lpstr>Ion</vt:lpstr>
      <vt:lpstr>Prosecuting Hate Speech in the Digital Era: Safeguarding Electoral Integrity and Promoting Inclusivity</vt:lpstr>
      <vt:lpstr>Presentation Outline</vt:lpstr>
      <vt:lpstr>Introduction</vt:lpstr>
      <vt:lpstr>Introduction Cont’d</vt:lpstr>
      <vt:lpstr>Introduction Cont’d</vt:lpstr>
      <vt:lpstr>Defining Hate Speech</vt:lpstr>
      <vt:lpstr>Defining Hate Speech- United Nations</vt:lpstr>
      <vt:lpstr>⚖️ Legal and Institutional Framework</vt:lpstr>
      <vt:lpstr>⚖️ Legal and Institutional Framework</vt:lpstr>
      <vt:lpstr>PowerPoint Presentation</vt:lpstr>
      <vt:lpstr>Role of Digital Platforms in Promoting Hate Speech</vt:lpstr>
      <vt:lpstr>Role of Digital Platforms in Promoting Hate Speech</vt:lpstr>
      <vt:lpstr>Role of Digital Platforms in Promoting Hate Speech</vt:lpstr>
      <vt:lpstr>                       DIGITAL FORENSICS  </vt:lpstr>
      <vt:lpstr>             DIGITAL EVIDENCE COLLECTION                             (PROCESSES )</vt:lpstr>
      <vt:lpstr>PowerPoint Presentation</vt:lpstr>
      <vt:lpstr>PowerPoint Presentation</vt:lpstr>
      <vt:lpstr>PowerPoint Presentation</vt:lpstr>
      <vt:lpstr>PowerPoint Presentation</vt:lpstr>
      <vt:lpstr>         ZAMBIA POLICE SERVICE  DIGITAL FORENSICS LABORATORY</vt:lpstr>
      <vt:lpstr>  ⚖️ Prosecutorial Use of Digital Evidence in Combating Hate Speech  </vt:lpstr>
      <vt:lpstr>  ⚖️ Prosecutorial Use of Digital Evidence in Combating Hate Speech  </vt:lpstr>
      <vt:lpstr>  ⚖️ Prosecutorial Use of Digital Evidence in Combating Hate Speech  </vt:lpstr>
      <vt:lpstr> Originality and Authenticity-S8 ECTA</vt:lpstr>
      <vt:lpstr> S8 ECTA Cont’d</vt:lpstr>
      <vt:lpstr>Section 8 Explained</vt:lpstr>
      <vt:lpstr>Section 9 ECTA</vt:lpstr>
      <vt:lpstr>Section 9 ECTA</vt:lpstr>
      <vt:lpstr>Section 9 Explained </vt:lpstr>
      <vt:lpstr>Section 9 Practical Implication </vt:lpstr>
      <vt:lpstr>  ⚖️Your Checklist For Authentication  </vt:lpstr>
      <vt:lpstr>Your Checklist For Authentication </vt:lpstr>
      <vt:lpstr>Your Checklist For Authentication </vt:lpstr>
      <vt:lpstr>Your Checklist For Authentication </vt:lpstr>
      <vt:lpstr>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Gracilia KC. Mulenga</dc:creator>
  <cp:lastModifiedBy>Gracilia Chipulu</cp:lastModifiedBy>
  <cp:revision>82</cp:revision>
  <dcterms:created xsi:type="dcterms:W3CDTF">2025-06-24T18:53:00Z</dcterms:created>
  <dcterms:modified xsi:type="dcterms:W3CDTF">2026-03-17T06:31:05Z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E1668CE523D2469297C5A75916D60246_12</vt:lpwstr>
  </property>
  <property fmtid="{D5CDD505-2E9C-101B-9397-08002B2CF9AE}" pid="3" name="KSOProductBuildVer">
    <vt:lpwstr>1033-12.2.0.23196</vt:lpwstr>
  </property>
</Properties>
</file>