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sldIdLst>
    <p:sldId id="256" r:id="rId2"/>
    <p:sldId id="257" r:id="rId3"/>
    <p:sldId id="273" r:id="rId4"/>
    <p:sldId id="274" r:id="rId5"/>
    <p:sldId id="282" r:id="rId6"/>
    <p:sldId id="281" r:id="rId7"/>
    <p:sldId id="287" r:id="rId8"/>
    <p:sldId id="275" r:id="rId9"/>
    <p:sldId id="285" r:id="rId10"/>
    <p:sldId id="277" r:id="rId11"/>
    <p:sldId id="286" r:id="rId12"/>
    <p:sldId id="284" r:id="rId13"/>
    <p:sldId id="276" r:id="rId14"/>
    <p:sldId id="288" r:id="rId15"/>
    <p:sldId id="279" r:id="rId16"/>
    <p:sldId id="280" r:id="rId17"/>
    <p:sldId id="272" r:id="rId18"/>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854"/>
    <a:srgbClr val="0047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74" autoAdjust="0"/>
    <p:restoredTop sz="94694"/>
  </p:normalViewPr>
  <p:slideViewPr>
    <p:cSldViewPr>
      <p:cViewPr varScale="1">
        <p:scale>
          <a:sx n="81" d="100"/>
          <a:sy n="81" d="100"/>
        </p:scale>
        <p:origin x="192" y="6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x-none"/>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138042C5-85AF-F74F-8014-55B61A92AAEE}" type="datetimeFigureOut">
              <a:rPr lang="x-none" smtClean="0"/>
              <a:t>3/17/2026</a:t>
            </a:fld>
            <a:endParaRPr lang="x-none"/>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x-none"/>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x-none"/>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FD1D8423-E279-F64C-AFE3-274D4565FF1F}" type="slidenum">
              <a:rPr lang="x-none" smtClean="0"/>
              <a:t>‹#›</a:t>
            </a:fld>
            <a:endParaRPr lang="x-none"/>
          </a:p>
        </p:txBody>
      </p:sp>
    </p:spTree>
    <p:extLst>
      <p:ext uri="{BB962C8B-B14F-4D97-AF65-F5344CB8AC3E}">
        <p14:creationId xmlns:p14="http://schemas.microsoft.com/office/powerpoint/2010/main" val="2563632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FD1D8423-E279-F64C-AFE3-274D4565FF1F}" type="slidenum">
              <a:rPr lang="x-none" smtClean="0"/>
              <a:t>6</a:t>
            </a:fld>
            <a:endParaRPr lang="x-none"/>
          </a:p>
        </p:txBody>
      </p:sp>
    </p:spTree>
    <p:extLst>
      <p:ext uri="{BB962C8B-B14F-4D97-AF65-F5344CB8AC3E}">
        <p14:creationId xmlns:p14="http://schemas.microsoft.com/office/powerpoint/2010/main" val="3246527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FD1D8423-E279-F64C-AFE3-274D4565FF1F}" type="slidenum">
              <a:rPr lang="x-none" smtClean="0"/>
              <a:t>8</a:t>
            </a:fld>
            <a:endParaRPr lang="x-none"/>
          </a:p>
        </p:txBody>
      </p:sp>
    </p:spTree>
    <p:extLst>
      <p:ext uri="{BB962C8B-B14F-4D97-AF65-F5344CB8AC3E}">
        <p14:creationId xmlns:p14="http://schemas.microsoft.com/office/powerpoint/2010/main" val="35156955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FD1D8423-E279-F64C-AFE3-274D4565FF1F}" type="slidenum">
              <a:rPr lang="x-none" smtClean="0"/>
              <a:t>9</a:t>
            </a:fld>
            <a:endParaRPr lang="x-none"/>
          </a:p>
        </p:txBody>
      </p:sp>
    </p:spTree>
    <p:extLst>
      <p:ext uri="{BB962C8B-B14F-4D97-AF65-F5344CB8AC3E}">
        <p14:creationId xmlns:p14="http://schemas.microsoft.com/office/powerpoint/2010/main" val="5070843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3/17/2026</a:t>
            </a:fld>
            <a:endParaRPr lang="en-US"/>
          </a:p>
        </p:txBody>
      </p:sp>
      <p:sp>
        <p:nvSpPr>
          <p:cNvPr id="6" name="Holder 6"/>
          <p:cNvSpPr>
            <a:spLocks noGrp="1"/>
          </p:cNvSpPr>
          <p:nvPr>
            <p:ph type="sldNum" sz="quarter" idx="7"/>
          </p:nvPr>
        </p:nvSpPr>
        <p:spPr/>
        <p:txBody>
          <a:bodyPr lIns="0" tIns="0" rIns="0" bIns="0"/>
          <a:lstStyle>
            <a:lvl1pPr>
              <a:defRPr sz="1200" b="1" i="0">
                <a:solidFill>
                  <a:srgbClr val="1A2051"/>
                </a:solidFill>
                <a:latin typeface="Georgia"/>
                <a:cs typeface="Georgia"/>
              </a:defRPr>
            </a:lvl1pPr>
          </a:lstStyle>
          <a:p>
            <a:pPr marL="38100">
              <a:lnSpc>
                <a:spcPct val="100000"/>
              </a:lnSpc>
            </a:pPr>
            <a:fld id="{81D60167-4931-47E6-BA6A-407CBD079E47}" type="slidenum">
              <a:rPr dirty="0"/>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1" i="0">
                <a:solidFill>
                  <a:srgbClr val="1A2051"/>
                </a:solidFill>
                <a:latin typeface="Century Gothic"/>
                <a:cs typeface="Century Gothic"/>
              </a:defRPr>
            </a:lvl1pPr>
          </a:lstStyle>
          <a:p>
            <a:endParaRPr/>
          </a:p>
        </p:txBody>
      </p:sp>
      <p:sp>
        <p:nvSpPr>
          <p:cNvPr id="3" name="Holder 3"/>
          <p:cNvSpPr>
            <a:spLocks noGrp="1"/>
          </p:cNvSpPr>
          <p:nvPr>
            <p:ph type="body" idx="1"/>
          </p:nvPr>
        </p:nvSpPr>
        <p:spPr/>
        <p:txBody>
          <a:bodyPr lIns="0" tIns="0" rIns="0" bIns="0"/>
          <a:lstStyle>
            <a:lvl1pPr>
              <a:defRPr sz="1400" b="1" i="0">
                <a:solidFill>
                  <a:srgbClr val="1A2051"/>
                </a:solidFill>
                <a:latin typeface="Georgia"/>
                <a:cs typeface="Georgi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3/17/2026</a:t>
            </a:fld>
            <a:endParaRPr lang="en-US"/>
          </a:p>
        </p:txBody>
      </p:sp>
      <p:sp>
        <p:nvSpPr>
          <p:cNvPr id="6" name="Holder 6"/>
          <p:cNvSpPr>
            <a:spLocks noGrp="1"/>
          </p:cNvSpPr>
          <p:nvPr>
            <p:ph type="sldNum" sz="quarter" idx="7"/>
          </p:nvPr>
        </p:nvSpPr>
        <p:spPr/>
        <p:txBody>
          <a:bodyPr lIns="0" tIns="0" rIns="0" bIns="0"/>
          <a:lstStyle>
            <a:lvl1pPr>
              <a:defRPr sz="1200" b="1" i="0">
                <a:solidFill>
                  <a:srgbClr val="1A2051"/>
                </a:solidFill>
                <a:latin typeface="Georgia"/>
                <a:cs typeface="Georgia"/>
              </a:defRPr>
            </a:lvl1pPr>
          </a:lstStyle>
          <a:p>
            <a:pPr marL="38100">
              <a:lnSpc>
                <a:spcPct val="100000"/>
              </a:lnSpc>
            </a:pPr>
            <a:fld id="{81D60167-4931-47E6-BA6A-407CBD079E47}" type="slidenum">
              <a:rPr dirty="0"/>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1" i="0">
                <a:solidFill>
                  <a:srgbClr val="1A2051"/>
                </a:solidFill>
                <a:latin typeface="Century Gothic"/>
                <a:cs typeface="Century Gothic"/>
              </a:defRPr>
            </a:lvl1pPr>
          </a:lstStyle>
          <a:p>
            <a:endParaRPr/>
          </a:p>
        </p:txBody>
      </p:sp>
      <p:sp>
        <p:nvSpPr>
          <p:cNvPr id="3" name="Holder 3"/>
          <p:cNvSpPr>
            <a:spLocks noGrp="1"/>
          </p:cNvSpPr>
          <p:nvPr>
            <p:ph sz="half" idx="2"/>
          </p:nvPr>
        </p:nvSpPr>
        <p:spPr>
          <a:xfrm>
            <a:off x="444500" y="1615092"/>
            <a:ext cx="4634230" cy="4305300"/>
          </a:xfrm>
          <a:prstGeom prst="rect">
            <a:avLst/>
          </a:prstGeom>
        </p:spPr>
        <p:txBody>
          <a:bodyPr wrap="square" lIns="0" tIns="0" rIns="0" bIns="0">
            <a:spAutoFit/>
          </a:bodyPr>
          <a:lstStyle>
            <a:lvl1pPr>
              <a:defRPr sz="1500" b="1" i="0">
                <a:solidFill>
                  <a:srgbClr val="1A2051"/>
                </a:solidFill>
                <a:latin typeface="Georgia"/>
                <a:cs typeface="Georgia"/>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3/17/2026</a:t>
            </a:fld>
            <a:endParaRPr lang="en-US"/>
          </a:p>
        </p:txBody>
      </p:sp>
      <p:sp>
        <p:nvSpPr>
          <p:cNvPr id="7" name="Holder 7"/>
          <p:cNvSpPr>
            <a:spLocks noGrp="1"/>
          </p:cNvSpPr>
          <p:nvPr>
            <p:ph type="sldNum" sz="quarter" idx="7"/>
          </p:nvPr>
        </p:nvSpPr>
        <p:spPr/>
        <p:txBody>
          <a:bodyPr lIns="0" tIns="0" rIns="0" bIns="0"/>
          <a:lstStyle>
            <a:lvl1pPr>
              <a:defRPr sz="1200" b="1" i="0">
                <a:solidFill>
                  <a:srgbClr val="1A2051"/>
                </a:solidFill>
                <a:latin typeface="Georgia"/>
                <a:cs typeface="Georgia"/>
              </a:defRPr>
            </a:lvl1pPr>
          </a:lstStyle>
          <a:p>
            <a:pPr marL="38100">
              <a:lnSpc>
                <a:spcPct val="100000"/>
              </a:lnSpc>
            </a:pPr>
            <a:fld id="{81D60167-4931-47E6-BA6A-407CBD079E47}" type="slidenum">
              <a:rPr dirty="0"/>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1" i="0">
                <a:solidFill>
                  <a:srgbClr val="1A2051"/>
                </a:solidFill>
                <a:latin typeface="Century Gothic"/>
                <a:cs typeface="Century Gothic"/>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3/17/2026</a:t>
            </a:fld>
            <a:endParaRPr lang="en-US"/>
          </a:p>
        </p:txBody>
      </p:sp>
      <p:sp>
        <p:nvSpPr>
          <p:cNvPr id="5" name="Holder 5"/>
          <p:cNvSpPr>
            <a:spLocks noGrp="1"/>
          </p:cNvSpPr>
          <p:nvPr>
            <p:ph type="sldNum" sz="quarter" idx="7"/>
          </p:nvPr>
        </p:nvSpPr>
        <p:spPr/>
        <p:txBody>
          <a:bodyPr lIns="0" tIns="0" rIns="0" bIns="0"/>
          <a:lstStyle>
            <a:lvl1pPr>
              <a:defRPr sz="1200" b="1" i="0">
                <a:solidFill>
                  <a:srgbClr val="1A2051"/>
                </a:solidFill>
                <a:latin typeface="Georgia"/>
                <a:cs typeface="Georgia"/>
              </a:defRPr>
            </a:lvl1pPr>
          </a:lstStyle>
          <a:p>
            <a:pPr marL="38100">
              <a:lnSpc>
                <a:spcPct val="100000"/>
              </a:lnSpc>
            </a:pPr>
            <a:fld id="{81D60167-4931-47E6-BA6A-407CBD079E47}" type="slidenum">
              <a:rPr dirty="0"/>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3/17/2026</a:t>
            </a:fld>
            <a:endParaRPr lang="en-US"/>
          </a:p>
        </p:txBody>
      </p:sp>
      <p:sp>
        <p:nvSpPr>
          <p:cNvPr id="4" name="Holder 4"/>
          <p:cNvSpPr>
            <a:spLocks noGrp="1"/>
          </p:cNvSpPr>
          <p:nvPr>
            <p:ph type="sldNum" sz="quarter" idx="7"/>
          </p:nvPr>
        </p:nvSpPr>
        <p:spPr/>
        <p:txBody>
          <a:bodyPr lIns="0" tIns="0" rIns="0" bIns="0"/>
          <a:lstStyle>
            <a:lvl1pPr>
              <a:defRPr sz="1200" b="1" i="0">
                <a:solidFill>
                  <a:srgbClr val="1A2051"/>
                </a:solidFill>
                <a:latin typeface="Georgia"/>
                <a:cs typeface="Georgia"/>
              </a:defRPr>
            </a:lvl1pPr>
          </a:lstStyle>
          <a:p>
            <a:pPr marL="38100">
              <a:lnSpc>
                <a:spcPct val="100000"/>
              </a:lnSpc>
            </a:pPr>
            <a:fld id="{81D60167-4931-47E6-BA6A-407CBD079E47}" type="slidenum">
              <a:rPr dirty="0"/>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457200" y="482600"/>
            <a:ext cx="11277600" cy="50800"/>
          </a:xfrm>
          <a:custGeom>
            <a:avLst/>
            <a:gdLst/>
            <a:ahLst/>
            <a:cxnLst/>
            <a:rect l="l" t="t" r="r" b="b"/>
            <a:pathLst>
              <a:path w="11277600" h="50800">
                <a:moveTo>
                  <a:pt x="11277600" y="0"/>
                </a:moveTo>
                <a:lnTo>
                  <a:pt x="0" y="0"/>
                </a:lnTo>
                <a:lnTo>
                  <a:pt x="0" y="50800"/>
                </a:lnTo>
                <a:lnTo>
                  <a:pt x="11277600" y="50800"/>
                </a:lnTo>
                <a:lnTo>
                  <a:pt x="11277600" y="0"/>
                </a:lnTo>
                <a:close/>
              </a:path>
            </a:pathLst>
          </a:custGeom>
          <a:solidFill>
            <a:srgbClr val="F9DFAA"/>
          </a:solidFill>
        </p:spPr>
        <p:txBody>
          <a:bodyPr wrap="square" lIns="0" tIns="0" rIns="0" bIns="0" rtlCol="0"/>
          <a:lstStyle/>
          <a:p>
            <a:endParaRPr/>
          </a:p>
        </p:txBody>
      </p:sp>
      <p:sp>
        <p:nvSpPr>
          <p:cNvPr id="2" name="Holder 2"/>
          <p:cNvSpPr>
            <a:spLocks noGrp="1"/>
          </p:cNvSpPr>
          <p:nvPr>
            <p:ph type="title"/>
          </p:nvPr>
        </p:nvSpPr>
        <p:spPr>
          <a:xfrm>
            <a:off x="836909" y="977900"/>
            <a:ext cx="1685925" cy="299719"/>
          </a:xfrm>
          <a:prstGeom prst="rect">
            <a:avLst/>
          </a:prstGeom>
        </p:spPr>
        <p:txBody>
          <a:bodyPr wrap="square" lIns="0" tIns="0" rIns="0" bIns="0">
            <a:spAutoFit/>
          </a:bodyPr>
          <a:lstStyle>
            <a:lvl1pPr>
              <a:defRPr sz="1800" b="1" i="0">
                <a:solidFill>
                  <a:srgbClr val="1A2051"/>
                </a:solidFill>
                <a:latin typeface="Century Gothic"/>
                <a:cs typeface="Century Gothic"/>
              </a:defRPr>
            </a:lvl1pPr>
          </a:lstStyle>
          <a:p>
            <a:endParaRPr/>
          </a:p>
        </p:txBody>
      </p:sp>
      <p:sp>
        <p:nvSpPr>
          <p:cNvPr id="3" name="Holder 3"/>
          <p:cNvSpPr>
            <a:spLocks noGrp="1"/>
          </p:cNvSpPr>
          <p:nvPr>
            <p:ph type="body" idx="1"/>
          </p:nvPr>
        </p:nvSpPr>
        <p:spPr>
          <a:xfrm>
            <a:off x="836909" y="1262239"/>
            <a:ext cx="6736080" cy="2260600"/>
          </a:xfrm>
          <a:prstGeom prst="rect">
            <a:avLst/>
          </a:prstGeom>
        </p:spPr>
        <p:txBody>
          <a:bodyPr wrap="square" lIns="0" tIns="0" rIns="0" bIns="0">
            <a:spAutoFit/>
          </a:bodyPr>
          <a:lstStyle>
            <a:lvl1pPr>
              <a:defRPr sz="1400" b="1" i="0">
                <a:solidFill>
                  <a:srgbClr val="1A2051"/>
                </a:solidFill>
                <a:latin typeface="Georgia"/>
                <a:cs typeface="Georgia"/>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3/17/2026</a:t>
            </a:fld>
            <a:endParaRPr lang="en-US"/>
          </a:p>
        </p:txBody>
      </p:sp>
      <p:sp>
        <p:nvSpPr>
          <p:cNvPr id="6" name="Holder 6"/>
          <p:cNvSpPr>
            <a:spLocks noGrp="1"/>
          </p:cNvSpPr>
          <p:nvPr>
            <p:ph type="sldNum" sz="quarter" idx="7"/>
          </p:nvPr>
        </p:nvSpPr>
        <p:spPr>
          <a:xfrm>
            <a:off x="11412401" y="6439818"/>
            <a:ext cx="270509" cy="198754"/>
          </a:xfrm>
          <a:prstGeom prst="rect">
            <a:avLst/>
          </a:prstGeom>
        </p:spPr>
        <p:txBody>
          <a:bodyPr wrap="square" lIns="0" tIns="0" rIns="0" bIns="0">
            <a:spAutoFit/>
          </a:bodyPr>
          <a:lstStyle>
            <a:lvl1pPr>
              <a:defRPr sz="1200" b="1" i="0">
                <a:solidFill>
                  <a:srgbClr val="1A2051"/>
                </a:solidFill>
                <a:latin typeface="Georgia"/>
                <a:cs typeface="Georgia"/>
              </a:defRPr>
            </a:lvl1pPr>
          </a:lstStyle>
          <a:p>
            <a:pPr marL="38100">
              <a:lnSpc>
                <a:spcPct val="100000"/>
              </a:lnSpc>
            </a:pPr>
            <a:fld id="{81D60167-4931-47E6-BA6A-407CBD079E47}" type="slidenum">
              <a:rPr dirty="0"/>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7620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1A2051"/>
          </a:solidFill>
        </p:spPr>
        <p:txBody>
          <a:bodyPr wrap="square" lIns="0" tIns="0" rIns="0" bIns="0" rtlCol="0"/>
          <a:lstStyle/>
          <a:p>
            <a:endParaRPr dirty="0"/>
          </a:p>
        </p:txBody>
      </p:sp>
      <p:grpSp>
        <p:nvGrpSpPr>
          <p:cNvPr id="3" name="object 3"/>
          <p:cNvGrpSpPr/>
          <p:nvPr/>
        </p:nvGrpSpPr>
        <p:grpSpPr>
          <a:xfrm>
            <a:off x="7281713" y="1455986"/>
            <a:ext cx="3794125" cy="3784600"/>
            <a:chOff x="7281713" y="1455986"/>
            <a:chExt cx="3794125" cy="3784600"/>
          </a:xfrm>
        </p:grpSpPr>
        <p:pic>
          <p:nvPicPr>
            <p:cNvPr id="4" name="object 4"/>
            <p:cNvPicPr/>
            <p:nvPr/>
          </p:nvPicPr>
          <p:blipFill>
            <a:blip r:embed="rId2" cstate="print"/>
            <a:stretch>
              <a:fillRect/>
            </a:stretch>
          </p:blipFill>
          <p:spPr>
            <a:xfrm>
              <a:off x="7342004" y="1507185"/>
              <a:ext cx="3673119" cy="3673119"/>
            </a:xfrm>
            <a:prstGeom prst="rect">
              <a:avLst/>
            </a:prstGeom>
          </p:spPr>
        </p:pic>
        <p:pic>
          <p:nvPicPr>
            <p:cNvPr id="5" name="object 5"/>
            <p:cNvPicPr/>
            <p:nvPr/>
          </p:nvPicPr>
          <p:blipFill>
            <a:blip r:embed="rId3" cstate="print"/>
            <a:stretch>
              <a:fillRect/>
            </a:stretch>
          </p:blipFill>
          <p:spPr>
            <a:xfrm>
              <a:off x="8573693" y="4691976"/>
              <a:ext cx="141058" cy="66471"/>
            </a:xfrm>
            <a:prstGeom prst="rect">
              <a:avLst/>
            </a:prstGeom>
          </p:spPr>
        </p:pic>
        <p:pic>
          <p:nvPicPr>
            <p:cNvPr id="6" name="object 6"/>
            <p:cNvPicPr/>
            <p:nvPr/>
          </p:nvPicPr>
          <p:blipFill>
            <a:blip r:embed="rId4" cstate="print"/>
            <a:stretch>
              <a:fillRect/>
            </a:stretch>
          </p:blipFill>
          <p:spPr>
            <a:xfrm>
              <a:off x="7281713" y="1455986"/>
              <a:ext cx="3793693" cy="3784600"/>
            </a:xfrm>
            <a:prstGeom prst="rect">
              <a:avLst/>
            </a:prstGeom>
          </p:spPr>
        </p:pic>
      </p:grpSp>
      <p:sp>
        <p:nvSpPr>
          <p:cNvPr id="7" name="object 7"/>
          <p:cNvSpPr txBox="1">
            <a:spLocks noGrp="1"/>
          </p:cNvSpPr>
          <p:nvPr>
            <p:ph type="title"/>
          </p:nvPr>
        </p:nvSpPr>
        <p:spPr>
          <a:xfrm>
            <a:off x="977900" y="1302651"/>
            <a:ext cx="5575935" cy="2709331"/>
          </a:xfrm>
          <a:prstGeom prst="rect">
            <a:avLst/>
          </a:prstGeom>
        </p:spPr>
        <p:txBody>
          <a:bodyPr vert="horz" wrap="square" lIns="0" tIns="12065" rIns="0" bIns="0" rtlCol="0">
            <a:spAutoFit/>
          </a:bodyPr>
          <a:lstStyle/>
          <a:p>
            <a:pPr marL="12700" marR="5080" algn="l">
              <a:lnSpc>
                <a:spcPct val="111700"/>
              </a:lnSpc>
              <a:spcBef>
                <a:spcPts val="95"/>
              </a:spcBef>
            </a:pPr>
            <a:r>
              <a:rPr lang="en-GB" sz="4000" spc="-5" dirty="0">
                <a:solidFill>
                  <a:srgbClr val="F1B726"/>
                </a:solidFill>
              </a:rPr>
              <a:t>Strengthening Electoral integrity: The Strategic Role of Court Users Committees</a:t>
            </a:r>
            <a:endParaRPr lang="en-US" sz="4000" dirty="0"/>
          </a:p>
        </p:txBody>
      </p:sp>
      <p:sp>
        <p:nvSpPr>
          <p:cNvPr id="8" name="object 8"/>
          <p:cNvSpPr txBox="1"/>
          <p:nvPr/>
        </p:nvSpPr>
        <p:spPr>
          <a:xfrm>
            <a:off x="965200" y="4122051"/>
            <a:ext cx="4790440" cy="2244204"/>
          </a:xfrm>
          <a:prstGeom prst="rect">
            <a:avLst/>
          </a:prstGeom>
        </p:spPr>
        <p:txBody>
          <a:bodyPr vert="horz" wrap="square" lIns="0" tIns="139700" rIns="0" bIns="0" rtlCol="0">
            <a:spAutoFit/>
          </a:bodyPr>
          <a:lstStyle/>
          <a:p>
            <a:pPr marL="25400">
              <a:lnSpc>
                <a:spcPct val="100000"/>
              </a:lnSpc>
              <a:spcBef>
                <a:spcPts val="1100"/>
              </a:spcBef>
            </a:pPr>
            <a:endParaRPr lang="en-GB" sz="2000" b="1" dirty="0">
              <a:solidFill>
                <a:srgbClr val="FFFFFF"/>
              </a:solidFill>
              <a:latin typeface="Century Gothic"/>
              <a:cs typeface="Century Gothic"/>
            </a:endParaRPr>
          </a:p>
          <a:p>
            <a:pPr marL="25400">
              <a:lnSpc>
                <a:spcPct val="100000"/>
              </a:lnSpc>
              <a:spcBef>
                <a:spcPts val="1100"/>
              </a:spcBef>
            </a:pPr>
            <a:r>
              <a:rPr lang="en-GB" sz="2000" b="1" dirty="0">
                <a:solidFill>
                  <a:srgbClr val="FFFFFF"/>
                </a:solidFill>
                <a:latin typeface="Century Gothic"/>
                <a:cs typeface="Century Gothic"/>
              </a:rPr>
              <a:t>Alloys Kemo, OGW</a:t>
            </a:r>
          </a:p>
          <a:p>
            <a:pPr marL="25400">
              <a:lnSpc>
                <a:spcPct val="100000"/>
              </a:lnSpc>
              <a:spcBef>
                <a:spcPts val="1100"/>
              </a:spcBef>
            </a:pPr>
            <a:r>
              <a:rPr lang="en-GB" sz="2000" b="1" dirty="0">
                <a:solidFill>
                  <a:srgbClr val="FFFFFF"/>
                </a:solidFill>
                <a:latin typeface="Century Gothic"/>
                <a:cs typeface="Century Gothic"/>
              </a:rPr>
              <a:t>Secretary, Prosecution </a:t>
            </a:r>
            <a:r>
              <a:rPr lang="en-GB" sz="2000" b="1" dirty="0" smtClean="0">
                <a:solidFill>
                  <a:srgbClr val="FFFFFF"/>
                </a:solidFill>
                <a:latin typeface="Century Gothic"/>
                <a:cs typeface="Century Gothic"/>
              </a:rPr>
              <a:t>Services-Kenya </a:t>
            </a:r>
            <a:endParaRPr lang="en-GB" sz="2000" b="1" dirty="0">
              <a:solidFill>
                <a:srgbClr val="FFFFFF"/>
              </a:solidFill>
              <a:latin typeface="Century Gothic"/>
              <a:cs typeface="Century Gothic"/>
            </a:endParaRPr>
          </a:p>
          <a:p>
            <a:pPr marL="25400">
              <a:lnSpc>
                <a:spcPct val="100000"/>
              </a:lnSpc>
              <a:spcBef>
                <a:spcPts val="1100"/>
              </a:spcBef>
            </a:pPr>
            <a:r>
              <a:rPr lang="en-GB" sz="2000" b="1" dirty="0">
                <a:solidFill>
                  <a:srgbClr val="FFFFFF"/>
                </a:solidFill>
                <a:latin typeface="Century Gothic"/>
                <a:cs typeface="Century Gothic"/>
              </a:rPr>
              <a:t>17</a:t>
            </a:r>
            <a:r>
              <a:rPr lang="en-GB" sz="2000" b="1" baseline="30000" dirty="0">
                <a:solidFill>
                  <a:srgbClr val="FFFFFF"/>
                </a:solidFill>
                <a:latin typeface="Century Gothic"/>
                <a:cs typeface="Century Gothic"/>
              </a:rPr>
              <a:t>th</a:t>
            </a:r>
            <a:r>
              <a:rPr lang="en-GB" sz="2000" b="1" dirty="0">
                <a:solidFill>
                  <a:srgbClr val="FFFFFF"/>
                </a:solidFill>
                <a:latin typeface="Century Gothic"/>
                <a:cs typeface="Century Gothic"/>
              </a:rPr>
              <a:t> March, 2026</a:t>
            </a:r>
          </a:p>
          <a:p>
            <a:pPr marL="25400">
              <a:lnSpc>
                <a:spcPct val="100000"/>
              </a:lnSpc>
              <a:spcBef>
                <a:spcPts val="1100"/>
              </a:spcBef>
            </a:pPr>
            <a:endParaRPr sz="2000" dirty="0">
              <a:latin typeface="Century Gothic"/>
              <a:cs typeface="Century Gothic"/>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hand putting a match in a box&#10;&#10;AI-generated content may be incorrect.">
            <a:extLst>
              <a:ext uri="{FF2B5EF4-FFF2-40B4-BE49-F238E27FC236}">
                <a16:creationId xmlns="" xmlns:a16="http://schemas.microsoft.com/office/drawing/2014/main" id="{36FD2400-B533-7704-86A7-5536AD3C2B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1998" y="3581398"/>
            <a:ext cx="5080001" cy="2895600"/>
          </a:xfrm>
          <a:prstGeom prst="rect">
            <a:avLst/>
          </a:prstGeom>
        </p:spPr>
      </p:pic>
      <p:sp>
        <p:nvSpPr>
          <p:cNvPr id="6" name="Rectangle 5">
            <a:extLst>
              <a:ext uri="{FF2B5EF4-FFF2-40B4-BE49-F238E27FC236}">
                <a16:creationId xmlns="" xmlns:a16="http://schemas.microsoft.com/office/drawing/2014/main" id="{7CC0C8D3-81CE-97CA-7360-DEC67EE41870}"/>
              </a:ext>
            </a:extLst>
          </p:cNvPr>
          <p:cNvSpPr/>
          <p:nvPr/>
        </p:nvSpPr>
        <p:spPr>
          <a:xfrm>
            <a:off x="0" y="3581400"/>
            <a:ext cx="9525000" cy="2895600"/>
          </a:xfrm>
          <a:prstGeom prst="rect">
            <a:avLst/>
          </a:prstGeom>
          <a:solidFill>
            <a:srgbClr val="0018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 name="Title 1">
            <a:extLst>
              <a:ext uri="{FF2B5EF4-FFF2-40B4-BE49-F238E27FC236}">
                <a16:creationId xmlns="" xmlns:a16="http://schemas.microsoft.com/office/drawing/2014/main" id="{6878E344-D8F0-B092-1EAB-9983EFC5FAF1}"/>
              </a:ext>
            </a:extLst>
          </p:cNvPr>
          <p:cNvSpPr>
            <a:spLocks noGrp="1"/>
          </p:cNvSpPr>
          <p:nvPr>
            <p:ph type="title"/>
          </p:nvPr>
        </p:nvSpPr>
        <p:spPr>
          <a:xfrm>
            <a:off x="836909" y="762000"/>
            <a:ext cx="10212091" cy="738664"/>
          </a:xfrm>
        </p:spPr>
        <p:txBody>
          <a:bodyPr/>
          <a:lstStyle/>
          <a:p>
            <a:r>
              <a:rPr lang="en-GB" sz="2400" kern="100" dirty="0">
                <a:latin typeface="Century Gothic" panose="020B0502020202020204" pitchFamily="34" charset="0"/>
                <a:ea typeface="Calibri" panose="020F0502020204030204" pitchFamily="34" charset="0"/>
                <a:cs typeface="Times New Roman" panose="02020603050405020304" pitchFamily="18" charset="0"/>
              </a:rPr>
              <a:t>What are the Roles/Objectives of CUCs in CUCs in election preparedness and election justice?</a:t>
            </a:r>
            <a:endParaRPr lang="en-US" sz="2400" dirty="0">
              <a:latin typeface="Century Gothic" panose="020B0502020202020204" pitchFamily="34" charset="0"/>
            </a:endParaRPr>
          </a:p>
        </p:txBody>
      </p:sp>
      <p:sp>
        <p:nvSpPr>
          <p:cNvPr id="3" name="Text Placeholder 2">
            <a:extLst>
              <a:ext uri="{FF2B5EF4-FFF2-40B4-BE49-F238E27FC236}">
                <a16:creationId xmlns="" xmlns:a16="http://schemas.microsoft.com/office/drawing/2014/main" id="{60A2A1F9-3813-457A-FBAA-701A662315A8}"/>
              </a:ext>
            </a:extLst>
          </p:cNvPr>
          <p:cNvSpPr>
            <a:spLocks noGrp="1"/>
          </p:cNvSpPr>
          <p:nvPr>
            <p:ph type="body" idx="1"/>
          </p:nvPr>
        </p:nvSpPr>
        <p:spPr>
          <a:xfrm>
            <a:off x="836909" y="1737717"/>
            <a:ext cx="10974092" cy="1538883"/>
          </a:xfrm>
        </p:spPr>
        <p:txBody>
          <a:bodyPr/>
          <a:lstStyle/>
          <a:p>
            <a:pPr algn="just"/>
            <a:r>
              <a:rPr lang="en-US" sz="2000" b="0" dirty="0"/>
              <a:t>The CUCs have </a:t>
            </a:r>
            <a:r>
              <a:rPr lang="en-US" sz="2000" dirty="0"/>
              <a:t>a two-tier approach </a:t>
            </a:r>
            <a:r>
              <a:rPr lang="en-US" sz="2000" b="0" dirty="0"/>
              <a:t>in addressing matters, first, amongst the membership of the CUC as partner agencies, and secondly, as a unified body to members of the community and public. </a:t>
            </a:r>
          </a:p>
          <a:p>
            <a:pPr algn="just"/>
            <a:endParaRPr lang="en-US" sz="2000" b="0" dirty="0"/>
          </a:p>
          <a:p>
            <a:pPr algn="just"/>
            <a:r>
              <a:rPr lang="en-US" sz="2000" b="0" dirty="0"/>
              <a:t>With regard to the members of the CUC, the roles include: </a:t>
            </a:r>
          </a:p>
        </p:txBody>
      </p:sp>
      <p:sp>
        <p:nvSpPr>
          <p:cNvPr id="4" name="object 2">
            <a:extLst>
              <a:ext uri="{FF2B5EF4-FFF2-40B4-BE49-F238E27FC236}">
                <a16:creationId xmlns="" xmlns:a16="http://schemas.microsoft.com/office/drawing/2014/main" id="{7DADE3D5-3105-D023-656C-90362AE867B6}"/>
              </a:ext>
            </a:extLst>
          </p:cNvPr>
          <p:cNvSpPr txBox="1"/>
          <p:nvPr/>
        </p:nvSpPr>
        <p:spPr>
          <a:xfrm>
            <a:off x="1135415" y="197979"/>
            <a:ext cx="9921875" cy="238760"/>
          </a:xfrm>
          <a:prstGeom prst="rect">
            <a:avLst/>
          </a:prstGeom>
        </p:spPr>
        <p:txBody>
          <a:bodyPr vert="horz" wrap="square" lIns="0" tIns="12700" rIns="0" bIns="0" rtlCol="0">
            <a:spAutoFit/>
          </a:bodyPr>
          <a:lstStyle/>
          <a:p>
            <a:pPr marL="12700">
              <a:lnSpc>
                <a:spcPct val="100000"/>
              </a:lnSpc>
              <a:spcBef>
                <a:spcPts val="100"/>
              </a:spcBef>
              <a:tabLst>
                <a:tab pos="1322070" algn="l"/>
                <a:tab pos="1870710" algn="l"/>
                <a:tab pos="2640330" algn="l"/>
                <a:tab pos="4407535" algn="l"/>
                <a:tab pos="4956175" algn="l"/>
                <a:tab pos="6271260" algn="l"/>
                <a:tab pos="8848090" algn="l"/>
              </a:tabLst>
            </a:pPr>
            <a:r>
              <a:rPr sz="1400" dirty="0">
                <a:solidFill>
                  <a:srgbClr val="1A2051"/>
                </a:solidFill>
                <a:latin typeface="Georgia"/>
                <a:cs typeface="Georgia"/>
              </a:rPr>
              <a:t>O</a:t>
            </a:r>
            <a:r>
              <a:rPr sz="1400" spc="355" dirty="0">
                <a:solidFill>
                  <a:srgbClr val="1A2051"/>
                </a:solidFill>
                <a:latin typeface="Georgia"/>
                <a:cs typeface="Georgia"/>
              </a:rPr>
              <a:t> </a:t>
            </a:r>
            <a:r>
              <a:rPr sz="1400" dirty="0">
                <a:solidFill>
                  <a:srgbClr val="1A2051"/>
                </a:solidFill>
                <a:latin typeface="Georgia"/>
                <a:cs typeface="Georgia"/>
              </a:rPr>
              <a:t>F</a:t>
            </a:r>
            <a:r>
              <a:rPr sz="1400" spc="360" dirty="0">
                <a:solidFill>
                  <a:srgbClr val="1A2051"/>
                </a:solidFill>
                <a:latin typeface="Georgia"/>
                <a:cs typeface="Georgia"/>
              </a:rPr>
              <a:t> </a:t>
            </a:r>
            <a:r>
              <a:rPr sz="1400" dirty="0">
                <a:solidFill>
                  <a:srgbClr val="1A2051"/>
                </a:solidFill>
                <a:latin typeface="Georgia"/>
                <a:cs typeface="Georgia"/>
              </a:rPr>
              <a:t>F</a:t>
            </a:r>
            <a:r>
              <a:rPr sz="1400" spc="355" dirty="0">
                <a:solidFill>
                  <a:srgbClr val="1A2051"/>
                </a:solidFill>
                <a:latin typeface="Georgia"/>
                <a:cs typeface="Georgia"/>
              </a:rPr>
              <a:t> </a:t>
            </a:r>
            <a:r>
              <a:rPr sz="1400" dirty="0">
                <a:solidFill>
                  <a:srgbClr val="1A2051"/>
                </a:solidFill>
                <a:latin typeface="Georgia"/>
                <a:cs typeface="Georgia"/>
              </a:rPr>
              <a:t>I</a:t>
            </a:r>
            <a:r>
              <a:rPr sz="1400" spc="360" dirty="0">
                <a:solidFill>
                  <a:srgbClr val="1A2051"/>
                </a:solidFill>
                <a:latin typeface="Georgia"/>
                <a:cs typeface="Georgia"/>
              </a:rPr>
              <a:t> </a:t>
            </a:r>
            <a:r>
              <a:rPr sz="1400" dirty="0">
                <a:solidFill>
                  <a:srgbClr val="1A2051"/>
                </a:solidFill>
                <a:latin typeface="Georgia"/>
                <a:cs typeface="Georgia"/>
              </a:rPr>
              <a:t>C</a:t>
            </a:r>
            <a:r>
              <a:rPr sz="1400" spc="355" dirty="0">
                <a:solidFill>
                  <a:srgbClr val="1A2051"/>
                </a:solidFill>
                <a:latin typeface="Georgia"/>
                <a:cs typeface="Georgia"/>
              </a:rPr>
              <a:t> </a:t>
            </a:r>
            <a:r>
              <a:rPr sz="1400" dirty="0">
                <a:solidFill>
                  <a:srgbClr val="1A2051"/>
                </a:solidFill>
                <a:latin typeface="Georgia"/>
                <a:cs typeface="Georgia"/>
              </a:rPr>
              <a:t>E	O</a:t>
            </a:r>
            <a:r>
              <a:rPr sz="1400" spc="360" dirty="0">
                <a:solidFill>
                  <a:srgbClr val="1A2051"/>
                </a:solidFill>
                <a:latin typeface="Georgia"/>
                <a:cs typeface="Georgia"/>
              </a:rPr>
              <a:t> </a:t>
            </a:r>
            <a:r>
              <a:rPr sz="1400" dirty="0">
                <a:solidFill>
                  <a:srgbClr val="1A2051"/>
                </a:solidFill>
                <a:latin typeface="Georgia"/>
                <a:cs typeface="Georgia"/>
              </a:rPr>
              <a:t>F	T</a:t>
            </a:r>
            <a:r>
              <a:rPr sz="1400" spc="360" dirty="0">
                <a:solidFill>
                  <a:srgbClr val="1A2051"/>
                </a:solidFill>
                <a:latin typeface="Georgia"/>
                <a:cs typeface="Georgia"/>
              </a:rPr>
              <a:t> </a:t>
            </a:r>
            <a:r>
              <a:rPr sz="1400" dirty="0">
                <a:solidFill>
                  <a:srgbClr val="1A2051"/>
                </a:solidFill>
                <a:latin typeface="Georgia"/>
                <a:cs typeface="Georgia"/>
              </a:rPr>
              <a:t>H</a:t>
            </a:r>
            <a:r>
              <a:rPr sz="1400" spc="365" dirty="0">
                <a:solidFill>
                  <a:srgbClr val="1A2051"/>
                </a:solidFill>
                <a:latin typeface="Georgia"/>
                <a:cs typeface="Georgia"/>
              </a:rPr>
              <a:t> </a:t>
            </a:r>
            <a:r>
              <a:rPr sz="1400" dirty="0">
                <a:solidFill>
                  <a:srgbClr val="1A2051"/>
                </a:solidFill>
                <a:latin typeface="Georgia"/>
                <a:cs typeface="Georgia"/>
              </a:rPr>
              <a:t>E	D</a:t>
            </a:r>
            <a:r>
              <a:rPr sz="1400" spc="355" dirty="0">
                <a:solidFill>
                  <a:srgbClr val="1A2051"/>
                </a:solidFill>
                <a:latin typeface="Georgia"/>
                <a:cs typeface="Georgia"/>
              </a:rPr>
              <a:t> </a:t>
            </a:r>
            <a:r>
              <a:rPr sz="1400" dirty="0">
                <a:solidFill>
                  <a:srgbClr val="1A2051"/>
                </a:solidFill>
                <a:latin typeface="Georgia"/>
                <a:cs typeface="Georgia"/>
              </a:rPr>
              <a:t>I</a:t>
            </a:r>
            <a:r>
              <a:rPr sz="1400" spc="360" dirty="0">
                <a:solidFill>
                  <a:srgbClr val="1A2051"/>
                </a:solidFill>
                <a:latin typeface="Georgia"/>
                <a:cs typeface="Georgia"/>
              </a:rPr>
              <a:t> </a:t>
            </a:r>
            <a:r>
              <a:rPr sz="1400" dirty="0">
                <a:solidFill>
                  <a:srgbClr val="1A2051"/>
                </a:solidFill>
                <a:latin typeface="Georgia"/>
                <a:cs typeface="Georgia"/>
              </a:rPr>
              <a:t>R</a:t>
            </a:r>
            <a:r>
              <a:rPr sz="1400" spc="355" dirty="0">
                <a:solidFill>
                  <a:srgbClr val="1A2051"/>
                </a:solidFill>
                <a:latin typeface="Georgia"/>
                <a:cs typeface="Georgia"/>
              </a:rPr>
              <a:t> </a:t>
            </a:r>
            <a:r>
              <a:rPr sz="1400" dirty="0">
                <a:solidFill>
                  <a:srgbClr val="1A2051"/>
                </a:solidFill>
                <a:latin typeface="Georgia"/>
                <a:cs typeface="Georgia"/>
              </a:rPr>
              <a:t>E</a:t>
            </a:r>
            <a:r>
              <a:rPr sz="1400" spc="360" dirty="0">
                <a:solidFill>
                  <a:srgbClr val="1A2051"/>
                </a:solidFill>
                <a:latin typeface="Georgia"/>
                <a:cs typeface="Georgia"/>
              </a:rPr>
              <a:t> </a:t>
            </a:r>
            <a:r>
              <a:rPr sz="1400" dirty="0">
                <a:solidFill>
                  <a:srgbClr val="1A2051"/>
                </a:solidFill>
                <a:latin typeface="Georgia"/>
                <a:cs typeface="Georgia"/>
              </a:rPr>
              <a:t>C</a:t>
            </a:r>
            <a:r>
              <a:rPr sz="1400" spc="360" dirty="0">
                <a:solidFill>
                  <a:srgbClr val="1A2051"/>
                </a:solidFill>
                <a:latin typeface="Georgia"/>
                <a:cs typeface="Georgia"/>
              </a:rPr>
              <a:t> </a:t>
            </a:r>
            <a:r>
              <a:rPr sz="1400" dirty="0">
                <a:solidFill>
                  <a:srgbClr val="1A2051"/>
                </a:solidFill>
                <a:latin typeface="Georgia"/>
                <a:cs typeface="Georgia"/>
              </a:rPr>
              <a:t>T</a:t>
            </a:r>
            <a:r>
              <a:rPr sz="1400" spc="355" dirty="0">
                <a:solidFill>
                  <a:srgbClr val="1A2051"/>
                </a:solidFill>
                <a:latin typeface="Georgia"/>
                <a:cs typeface="Georgia"/>
              </a:rPr>
              <a:t> </a:t>
            </a:r>
            <a:r>
              <a:rPr sz="1400" dirty="0">
                <a:solidFill>
                  <a:srgbClr val="1A2051"/>
                </a:solidFill>
                <a:latin typeface="Georgia"/>
                <a:cs typeface="Georgia"/>
              </a:rPr>
              <a:t>O</a:t>
            </a:r>
            <a:r>
              <a:rPr sz="1400" spc="360" dirty="0">
                <a:solidFill>
                  <a:srgbClr val="1A2051"/>
                </a:solidFill>
                <a:latin typeface="Georgia"/>
                <a:cs typeface="Georgia"/>
              </a:rPr>
              <a:t> </a:t>
            </a:r>
            <a:r>
              <a:rPr sz="1400" dirty="0">
                <a:solidFill>
                  <a:srgbClr val="1A2051"/>
                </a:solidFill>
                <a:latin typeface="Georgia"/>
                <a:cs typeface="Georgia"/>
              </a:rPr>
              <a:t>R	O</a:t>
            </a:r>
            <a:r>
              <a:rPr sz="1400" spc="355" dirty="0">
                <a:solidFill>
                  <a:srgbClr val="1A2051"/>
                </a:solidFill>
                <a:latin typeface="Georgia"/>
                <a:cs typeface="Georgia"/>
              </a:rPr>
              <a:t> </a:t>
            </a:r>
            <a:r>
              <a:rPr sz="1400" dirty="0">
                <a:solidFill>
                  <a:srgbClr val="1A2051"/>
                </a:solidFill>
                <a:latin typeface="Georgia"/>
                <a:cs typeface="Georgia"/>
              </a:rPr>
              <a:t>F	P</a:t>
            </a:r>
            <a:r>
              <a:rPr sz="1400" spc="365" dirty="0">
                <a:solidFill>
                  <a:srgbClr val="1A2051"/>
                </a:solidFill>
                <a:latin typeface="Georgia"/>
                <a:cs typeface="Georgia"/>
              </a:rPr>
              <a:t> </a:t>
            </a:r>
            <a:r>
              <a:rPr sz="1400" dirty="0">
                <a:solidFill>
                  <a:srgbClr val="1A2051"/>
                </a:solidFill>
                <a:latin typeface="Georgia"/>
                <a:cs typeface="Georgia"/>
              </a:rPr>
              <a:t>U</a:t>
            </a:r>
            <a:r>
              <a:rPr sz="1400" spc="360" dirty="0">
                <a:solidFill>
                  <a:srgbClr val="1A2051"/>
                </a:solidFill>
                <a:latin typeface="Georgia"/>
                <a:cs typeface="Georgia"/>
              </a:rPr>
              <a:t> </a:t>
            </a:r>
            <a:r>
              <a:rPr sz="1400" dirty="0">
                <a:solidFill>
                  <a:srgbClr val="1A2051"/>
                </a:solidFill>
                <a:latin typeface="Georgia"/>
                <a:cs typeface="Georgia"/>
              </a:rPr>
              <a:t>B</a:t>
            </a:r>
            <a:r>
              <a:rPr sz="1400" spc="365" dirty="0">
                <a:solidFill>
                  <a:srgbClr val="1A2051"/>
                </a:solidFill>
                <a:latin typeface="Georgia"/>
                <a:cs typeface="Georgia"/>
              </a:rPr>
              <a:t> </a:t>
            </a:r>
            <a:r>
              <a:rPr sz="1400" dirty="0">
                <a:solidFill>
                  <a:srgbClr val="1A2051"/>
                </a:solidFill>
                <a:latin typeface="Georgia"/>
                <a:cs typeface="Georgia"/>
              </a:rPr>
              <a:t>L</a:t>
            </a:r>
            <a:r>
              <a:rPr sz="1400" spc="360" dirty="0">
                <a:solidFill>
                  <a:srgbClr val="1A2051"/>
                </a:solidFill>
                <a:latin typeface="Georgia"/>
                <a:cs typeface="Georgia"/>
              </a:rPr>
              <a:t> </a:t>
            </a:r>
            <a:r>
              <a:rPr sz="1400" dirty="0">
                <a:solidFill>
                  <a:srgbClr val="1A2051"/>
                </a:solidFill>
                <a:latin typeface="Georgia"/>
                <a:cs typeface="Georgia"/>
              </a:rPr>
              <a:t>I</a:t>
            </a:r>
            <a:r>
              <a:rPr sz="1400" spc="365" dirty="0">
                <a:solidFill>
                  <a:srgbClr val="1A2051"/>
                </a:solidFill>
                <a:latin typeface="Georgia"/>
                <a:cs typeface="Georgia"/>
              </a:rPr>
              <a:t> </a:t>
            </a:r>
            <a:r>
              <a:rPr sz="1400" dirty="0">
                <a:solidFill>
                  <a:srgbClr val="1A2051"/>
                </a:solidFill>
                <a:latin typeface="Georgia"/>
                <a:cs typeface="Georgia"/>
              </a:rPr>
              <a:t>C	P</a:t>
            </a:r>
            <a:r>
              <a:rPr sz="1400" spc="360" dirty="0">
                <a:solidFill>
                  <a:srgbClr val="1A2051"/>
                </a:solidFill>
                <a:latin typeface="Georgia"/>
                <a:cs typeface="Georgia"/>
              </a:rPr>
              <a:t> </a:t>
            </a:r>
            <a:r>
              <a:rPr sz="1400" dirty="0">
                <a:solidFill>
                  <a:srgbClr val="1A2051"/>
                </a:solidFill>
                <a:latin typeface="Georgia"/>
                <a:cs typeface="Georgia"/>
              </a:rPr>
              <a:t>R</a:t>
            </a:r>
            <a:r>
              <a:rPr sz="1400" spc="365" dirty="0">
                <a:solidFill>
                  <a:srgbClr val="1A2051"/>
                </a:solidFill>
                <a:latin typeface="Georgia"/>
                <a:cs typeface="Georgia"/>
              </a:rPr>
              <a:t> </a:t>
            </a:r>
            <a:r>
              <a:rPr sz="1400" dirty="0">
                <a:solidFill>
                  <a:srgbClr val="1A2051"/>
                </a:solidFill>
                <a:latin typeface="Georgia"/>
                <a:cs typeface="Georgia"/>
              </a:rPr>
              <a:t>O</a:t>
            </a:r>
            <a:r>
              <a:rPr sz="1400" spc="360" dirty="0">
                <a:solidFill>
                  <a:srgbClr val="1A2051"/>
                </a:solidFill>
                <a:latin typeface="Georgia"/>
                <a:cs typeface="Georgia"/>
              </a:rPr>
              <a:t> </a:t>
            </a:r>
            <a:r>
              <a:rPr sz="1400" dirty="0">
                <a:solidFill>
                  <a:srgbClr val="1A2051"/>
                </a:solidFill>
                <a:latin typeface="Georgia"/>
                <a:cs typeface="Georgia"/>
              </a:rPr>
              <a:t>S</a:t>
            </a:r>
            <a:r>
              <a:rPr sz="1400" spc="365" dirty="0">
                <a:solidFill>
                  <a:srgbClr val="1A2051"/>
                </a:solidFill>
                <a:latin typeface="Georgia"/>
                <a:cs typeface="Georgia"/>
              </a:rPr>
              <a:t> </a:t>
            </a:r>
            <a:r>
              <a:rPr sz="1400" dirty="0">
                <a:solidFill>
                  <a:srgbClr val="1A2051"/>
                </a:solidFill>
                <a:latin typeface="Georgia"/>
                <a:cs typeface="Georgia"/>
              </a:rPr>
              <a:t>E</a:t>
            </a:r>
            <a:r>
              <a:rPr sz="1400" spc="365" dirty="0">
                <a:solidFill>
                  <a:srgbClr val="1A2051"/>
                </a:solidFill>
                <a:latin typeface="Georgia"/>
                <a:cs typeface="Georgia"/>
              </a:rPr>
              <a:t> </a:t>
            </a:r>
            <a:r>
              <a:rPr sz="1400" dirty="0">
                <a:solidFill>
                  <a:srgbClr val="1A2051"/>
                </a:solidFill>
                <a:latin typeface="Georgia"/>
                <a:cs typeface="Georgia"/>
              </a:rPr>
              <a:t>C</a:t>
            </a:r>
            <a:r>
              <a:rPr sz="1400" spc="360" dirty="0">
                <a:solidFill>
                  <a:srgbClr val="1A2051"/>
                </a:solidFill>
                <a:latin typeface="Georgia"/>
                <a:cs typeface="Georgia"/>
              </a:rPr>
              <a:t> </a:t>
            </a:r>
            <a:r>
              <a:rPr sz="1400" dirty="0">
                <a:solidFill>
                  <a:srgbClr val="1A2051"/>
                </a:solidFill>
                <a:latin typeface="Georgia"/>
                <a:cs typeface="Georgia"/>
              </a:rPr>
              <a:t>U</a:t>
            </a:r>
            <a:r>
              <a:rPr sz="1400" spc="365" dirty="0">
                <a:solidFill>
                  <a:srgbClr val="1A2051"/>
                </a:solidFill>
                <a:latin typeface="Georgia"/>
                <a:cs typeface="Georgia"/>
              </a:rPr>
              <a:t> </a:t>
            </a:r>
            <a:r>
              <a:rPr sz="1400" dirty="0">
                <a:solidFill>
                  <a:srgbClr val="1A2051"/>
                </a:solidFill>
                <a:latin typeface="Georgia"/>
                <a:cs typeface="Georgia"/>
              </a:rPr>
              <a:t>T</a:t>
            </a:r>
            <a:r>
              <a:rPr sz="1400" spc="360" dirty="0">
                <a:solidFill>
                  <a:srgbClr val="1A2051"/>
                </a:solidFill>
                <a:latin typeface="Georgia"/>
                <a:cs typeface="Georgia"/>
              </a:rPr>
              <a:t> </a:t>
            </a:r>
            <a:r>
              <a:rPr sz="1400" dirty="0">
                <a:solidFill>
                  <a:srgbClr val="1A2051"/>
                </a:solidFill>
                <a:latin typeface="Georgia"/>
                <a:cs typeface="Georgia"/>
              </a:rPr>
              <a:t>I</a:t>
            </a:r>
            <a:r>
              <a:rPr sz="1400" spc="365" dirty="0">
                <a:solidFill>
                  <a:srgbClr val="1A2051"/>
                </a:solidFill>
                <a:latin typeface="Georgia"/>
                <a:cs typeface="Georgia"/>
              </a:rPr>
              <a:t> </a:t>
            </a:r>
            <a:r>
              <a:rPr sz="1400" dirty="0">
                <a:solidFill>
                  <a:srgbClr val="1A2051"/>
                </a:solidFill>
                <a:latin typeface="Georgia"/>
                <a:cs typeface="Georgia"/>
              </a:rPr>
              <a:t>O</a:t>
            </a:r>
            <a:r>
              <a:rPr sz="1400" spc="360" dirty="0">
                <a:solidFill>
                  <a:srgbClr val="1A2051"/>
                </a:solidFill>
                <a:latin typeface="Georgia"/>
                <a:cs typeface="Georgia"/>
              </a:rPr>
              <a:t> </a:t>
            </a:r>
            <a:r>
              <a:rPr sz="1400" dirty="0">
                <a:solidFill>
                  <a:srgbClr val="1A2051"/>
                </a:solidFill>
                <a:latin typeface="Georgia"/>
                <a:cs typeface="Georgia"/>
              </a:rPr>
              <a:t>N</a:t>
            </a:r>
            <a:r>
              <a:rPr sz="1400" spc="365" dirty="0">
                <a:solidFill>
                  <a:srgbClr val="1A2051"/>
                </a:solidFill>
                <a:latin typeface="Georgia"/>
                <a:cs typeface="Georgia"/>
              </a:rPr>
              <a:t> </a:t>
            </a:r>
            <a:r>
              <a:rPr sz="1400" dirty="0">
                <a:solidFill>
                  <a:srgbClr val="1A2051"/>
                </a:solidFill>
                <a:latin typeface="Georgia"/>
                <a:cs typeface="Georgia"/>
              </a:rPr>
              <a:t>S	(</a:t>
            </a:r>
            <a:r>
              <a:rPr sz="1400" spc="335" dirty="0">
                <a:solidFill>
                  <a:srgbClr val="1A2051"/>
                </a:solidFill>
                <a:latin typeface="Georgia"/>
                <a:cs typeface="Georgia"/>
              </a:rPr>
              <a:t> </a:t>
            </a:r>
            <a:r>
              <a:rPr sz="1400" dirty="0">
                <a:solidFill>
                  <a:srgbClr val="1A2051"/>
                </a:solidFill>
                <a:latin typeface="Georgia"/>
                <a:cs typeface="Georgia"/>
              </a:rPr>
              <a:t>O</a:t>
            </a:r>
            <a:r>
              <a:rPr sz="1400" spc="340" dirty="0">
                <a:solidFill>
                  <a:srgbClr val="1A2051"/>
                </a:solidFill>
                <a:latin typeface="Georgia"/>
                <a:cs typeface="Georgia"/>
              </a:rPr>
              <a:t> </a:t>
            </a:r>
            <a:r>
              <a:rPr sz="1400" dirty="0">
                <a:solidFill>
                  <a:srgbClr val="1A2051"/>
                </a:solidFill>
                <a:latin typeface="Georgia"/>
                <a:cs typeface="Georgia"/>
              </a:rPr>
              <a:t>D</a:t>
            </a:r>
            <a:r>
              <a:rPr sz="1400" spc="340" dirty="0">
                <a:solidFill>
                  <a:srgbClr val="1A2051"/>
                </a:solidFill>
                <a:latin typeface="Georgia"/>
                <a:cs typeface="Georgia"/>
              </a:rPr>
              <a:t> </a:t>
            </a:r>
            <a:r>
              <a:rPr sz="1400" dirty="0">
                <a:solidFill>
                  <a:srgbClr val="1A2051"/>
                </a:solidFill>
                <a:latin typeface="Georgia"/>
                <a:cs typeface="Georgia"/>
              </a:rPr>
              <a:t>P</a:t>
            </a:r>
            <a:r>
              <a:rPr sz="1400" spc="335" dirty="0">
                <a:solidFill>
                  <a:srgbClr val="1A2051"/>
                </a:solidFill>
                <a:latin typeface="Georgia"/>
                <a:cs typeface="Georgia"/>
              </a:rPr>
              <a:t> </a:t>
            </a:r>
            <a:r>
              <a:rPr sz="1400" dirty="0">
                <a:solidFill>
                  <a:srgbClr val="1A2051"/>
                </a:solidFill>
                <a:latin typeface="Georgia"/>
                <a:cs typeface="Georgia"/>
              </a:rPr>
              <a:t>P</a:t>
            </a:r>
            <a:r>
              <a:rPr sz="1400" spc="340" dirty="0">
                <a:solidFill>
                  <a:srgbClr val="1A2051"/>
                </a:solidFill>
                <a:latin typeface="Georgia"/>
                <a:cs typeface="Georgia"/>
              </a:rPr>
              <a:t> </a:t>
            </a:r>
            <a:r>
              <a:rPr sz="1400" dirty="0">
                <a:solidFill>
                  <a:srgbClr val="1A2051"/>
                </a:solidFill>
                <a:latin typeface="Georgia"/>
                <a:cs typeface="Georgia"/>
              </a:rPr>
              <a:t>)</a:t>
            </a:r>
            <a:endParaRPr sz="1400" dirty="0">
              <a:latin typeface="Georgia"/>
              <a:cs typeface="Georgia"/>
            </a:endParaRPr>
          </a:p>
        </p:txBody>
      </p:sp>
      <p:sp>
        <p:nvSpPr>
          <p:cNvPr id="5" name="Text Placeholder 2">
            <a:extLst>
              <a:ext uri="{FF2B5EF4-FFF2-40B4-BE49-F238E27FC236}">
                <a16:creationId xmlns="" xmlns:a16="http://schemas.microsoft.com/office/drawing/2014/main" id="{029D70A1-D158-79A7-9C25-C234B1FD3DD2}"/>
              </a:ext>
            </a:extLst>
          </p:cNvPr>
          <p:cNvSpPr txBox="1">
            <a:spLocks/>
          </p:cNvSpPr>
          <p:nvPr/>
        </p:nvSpPr>
        <p:spPr>
          <a:xfrm>
            <a:off x="865939" y="3886200"/>
            <a:ext cx="8049461" cy="2154436"/>
          </a:xfrm>
          <a:prstGeom prst="rect">
            <a:avLst/>
          </a:prstGeom>
        </p:spPr>
        <p:txBody>
          <a:bodyPr wrap="square" lIns="0" tIns="0" rIns="0" bIns="0">
            <a:spAutoFit/>
          </a:bodyPr>
          <a:lstStyle>
            <a:lvl1pPr marL="0">
              <a:defRPr sz="1400" b="1" i="0">
                <a:solidFill>
                  <a:srgbClr val="1A2051"/>
                </a:solidFill>
                <a:latin typeface="Georgia"/>
                <a:ea typeface="+mn-ea"/>
                <a:cs typeface="Georgia"/>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42900" indent="-342900" algn="just">
              <a:buClr>
                <a:srgbClr val="FFC000"/>
              </a:buClr>
              <a:buFont typeface="Wingdings" pitchFamily="2" charset="2"/>
              <a:buChar char="Ø"/>
            </a:pPr>
            <a:r>
              <a:rPr lang="en-US" sz="2000" b="0" dirty="0">
                <a:solidFill>
                  <a:schemeClr val="bg1"/>
                </a:solidFill>
              </a:rPr>
              <a:t>Conduct capacity building and training of members in preparation for the electioneering period. </a:t>
            </a:r>
          </a:p>
          <a:p>
            <a:pPr marL="342900" indent="-342900" algn="just">
              <a:buClr>
                <a:srgbClr val="FFC000"/>
              </a:buClr>
              <a:buFont typeface="Wingdings" pitchFamily="2" charset="2"/>
              <a:buChar char="Ø"/>
            </a:pPr>
            <a:r>
              <a:rPr lang="en-US" sz="2000" b="0" dirty="0">
                <a:solidFill>
                  <a:schemeClr val="bg1"/>
                </a:solidFill>
              </a:rPr>
              <a:t>Discuss and promote crime prevention initiatives among stakeholders.</a:t>
            </a:r>
          </a:p>
          <a:p>
            <a:pPr marL="342900" indent="-342900" algn="just">
              <a:buClr>
                <a:srgbClr val="FFC000"/>
              </a:buClr>
              <a:buFont typeface="Wingdings" pitchFamily="2" charset="2"/>
              <a:buChar char="Ø"/>
            </a:pPr>
            <a:r>
              <a:rPr lang="en-US" sz="2000" b="0" dirty="0">
                <a:solidFill>
                  <a:schemeClr val="bg1"/>
                </a:solidFill>
              </a:rPr>
              <a:t>Adopt an inter agency approach to issues of the jurisdiction. For instance, some areas may have prevalence in voter bribery, violence, hate speech or technology facilitated electoral violence. </a:t>
            </a:r>
          </a:p>
        </p:txBody>
      </p:sp>
      <p:sp>
        <p:nvSpPr>
          <p:cNvPr id="8" name="Rectangle 7">
            <a:extLst>
              <a:ext uri="{FF2B5EF4-FFF2-40B4-BE49-F238E27FC236}">
                <a16:creationId xmlns="" xmlns:a16="http://schemas.microsoft.com/office/drawing/2014/main" id="{E4A86441-8B77-90BC-0380-C9DAF6CA4C5C}"/>
              </a:ext>
            </a:extLst>
          </p:cNvPr>
          <p:cNvSpPr/>
          <p:nvPr/>
        </p:nvSpPr>
        <p:spPr>
          <a:xfrm>
            <a:off x="9273539" y="3581399"/>
            <a:ext cx="251461" cy="2895601"/>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val="2874452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ourtroom with a gavel&#10;&#10;AI-generated content may be incorrect.">
            <a:extLst>
              <a:ext uri="{FF2B5EF4-FFF2-40B4-BE49-F238E27FC236}">
                <a16:creationId xmlns="" xmlns:a16="http://schemas.microsoft.com/office/drawing/2014/main" id="{2E58BDBD-C705-F7FB-F977-90D31D25DF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7114"/>
            <a:ext cx="4445000" cy="6350000"/>
          </a:xfrm>
          <a:prstGeom prst="rect">
            <a:avLst/>
          </a:prstGeom>
        </p:spPr>
      </p:pic>
      <p:sp>
        <p:nvSpPr>
          <p:cNvPr id="4" name="Rectangle 3">
            <a:extLst>
              <a:ext uri="{FF2B5EF4-FFF2-40B4-BE49-F238E27FC236}">
                <a16:creationId xmlns="" xmlns:a16="http://schemas.microsoft.com/office/drawing/2014/main" id="{9E07B4BE-FC74-CFE2-CD16-F8FE8ABB9B20}"/>
              </a:ext>
            </a:extLst>
          </p:cNvPr>
          <p:cNvSpPr/>
          <p:nvPr/>
        </p:nvSpPr>
        <p:spPr>
          <a:xfrm>
            <a:off x="1676400" y="1524000"/>
            <a:ext cx="10515600" cy="4648200"/>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 name="Title 1">
            <a:extLst>
              <a:ext uri="{FF2B5EF4-FFF2-40B4-BE49-F238E27FC236}">
                <a16:creationId xmlns="" xmlns:a16="http://schemas.microsoft.com/office/drawing/2014/main" id="{5F09F283-1048-714E-A3F2-021F2D7554D1}"/>
              </a:ext>
            </a:extLst>
          </p:cNvPr>
          <p:cNvSpPr>
            <a:spLocks noGrp="1"/>
          </p:cNvSpPr>
          <p:nvPr>
            <p:ph type="title"/>
          </p:nvPr>
        </p:nvSpPr>
        <p:spPr>
          <a:xfrm>
            <a:off x="5715000" y="977900"/>
            <a:ext cx="1685925" cy="276999"/>
          </a:xfrm>
        </p:spPr>
        <p:txBody>
          <a:bodyPr/>
          <a:lstStyle/>
          <a:p>
            <a:r>
              <a:rPr lang="en-GB" dirty="0" err="1">
                <a:latin typeface="Georgia" panose="02040502050405020303" pitchFamily="18" charset="0"/>
              </a:rPr>
              <a:t>Ctd</a:t>
            </a:r>
            <a:r>
              <a:rPr lang="en-GB" dirty="0">
                <a:latin typeface="Georgia" panose="02040502050405020303" pitchFamily="18" charset="0"/>
              </a:rPr>
              <a:t>….</a:t>
            </a:r>
            <a:endParaRPr lang="en-US" dirty="0">
              <a:latin typeface="Georgia" panose="02040502050405020303" pitchFamily="18" charset="0"/>
            </a:endParaRPr>
          </a:p>
        </p:txBody>
      </p:sp>
      <p:sp>
        <p:nvSpPr>
          <p:cNvPr id="3" name="Text Placeholder 2">
            <a:extLst>
              <a:ext uri="{FF2B5EF4-FFF2-40B4-BE49-F238E27FC236}">
                <a16:creationId xmlns="" xmlns:a16="http://schemas.microsoft.com/office/drawing/2014/main" id="{C4FC1CBC-42F8-1F65-6CB7-B9F317E028E3}"/>
              </a:ext>
            </a:extLst>
          </p:cNvPr>
          <p:cNvSpPr>
            <a:spLocks noGrp="1"/>
          </p:cNvSpPr>
          <p:nvPr>
            <p:ph type="body" idx="1"/>
          </p:nvPr>
        </p:nvSpPr>
        <p:spPr>
          <a:xfrm>
            <a:off x="2039835" y="1905000"/>
            <a:ext cx="9618765" cy="4216539"/>
          </a:xfrm>
        </p:spPr>
        <p:txBody>
          <a:bodyPr/>
          <a:lstStyle/>
          <a:p>
            <a:pPr marL="342900" indent="-342900" algn="just">
              <a:buClr>
                <a:srgbClr val="001854"/>
              </a:buClr>
              <a:buFont typeface="Wingdings" pitchFamily="2" charset="2"/>
              <a:buChar char="Ø"/>
            </a:pPr>
            <a:r>
              <a:rPr lang="en-US" sz="2000" b="0" dirty="0"/>
              <a:t>Promote information sharing and learning among stakeholders</a:t>
            </a:r>
          </a:p>
          <a:p>
            <a:pPr marL="342900" indent="-342900" algn="just">
              <a:buClr>
                <a:srgbClr val="001854"/>
              </a:buClr>
              <a:buFont typeface="Wingdings" pitchFamily="2" charset="2"/>
              <a:buChar char="Ø"/>
            </a:pPr>
            <a:endParaRPr lang="en-US" sz="2000" b="0" dirty="0"/>
          </a:p>
          <a:p>
            <a:pPr marL="342900" indent="-342900" algn="just">
              <a:buClr>
                <a:srgbClr val="001854"/>
              </a:buClr>
              <a:buFont typeface="Wingdings" pitchFamily="2" charset="2"/>
              <a:buChar char="Ø"/>
            </a:pPr>
            <a:r>
              <a:rPr lang="en-US" sz="2000" b="0" dirty="0"/>
              <a:t>Ensure and hold members accountable in the performance of their duties as actors in the justice chain. This is through Integrity Committees for the court station. The CUC handles matters of delays by agencies, undue influence, prejudice and affiliations which may affect the dispensation of electoral justice.</a:t>
            </a:r>
          </a:p>
          <a:p>
            <a:pPr marL="342900" indent="-342900" algn="just">
              <a:buClr>
                <a:srgbClr val="001854"/>
              </a:buClr>
              <a:buFont typeface="Wingdings" pitchFamily="2" charset="2"/>
              <a:buChar char="Ø"/>
            </a:pPr>
            <a:endParaRPr lang="en-US" sz="2000" b="0" dirty="0"/>
          </a:p>
          <a:p>
            <a:pPr marL="342900" indent="-342900" algn="just">
              <a:buClr>
                <a:srgbClr val="001854"/>
              </a:buClr>
              <a:buFont typeface="Wingdings" pitchFamily="2" charset="2"/>
              <a:buChar char="Ø"/>
            </a:pPr>
            <a:r>
              <a:rPr lang="en-US" sz="2000" b="0" dirty="0"/>
              <a:t>Cultivate partnerships and </a:t>
            </a:r>
            <a:r>
              <a:rPr lang="en-GB" sz="2000" b="0" dirty="0"/>
              <a:t>improve inter agency relations </a:t>
            </a:r>
            <a:r>
              <a:rPr lang="en-US" sz="2000" b="0" dirty="0"/>
              <a:t>amongst stakeholders. </a:t>
            </a:r>
          </a:p>
          <a:p>
            <a:pPr marL="342900" indent="-342900" algn="just">
              <a:buClr>
                <a:srgbClr val="001854"/>
              </a:buClr>
              <a:buFont typeface="Wingdings" pitchFamily="2" charset="2"/>
              <a:buChar char="Ø"/>
            </a:pPr>
            <a:endParaRPr lang="en-US" sz="2000" b="0" dirty="0"/>
          </a:p>
          <a:p>
            <a:pPr marL="342900" indent="-342900" algn="just">
              <a:buClr>
                <a:srgbClr val="001854"/>
              </a:buClr>
              <a:buFont typeface="Wingdings" pitchFamily="2" charset="2"/>
              <a:buChar char="Ø"/>
            </a:pPr>
            <a:r>
              <a:rPr lang="en-US" sz="2000" b="0" dirty="0"/>
              <a:t>Discuss and address complaints from members of the public on the mandate of any of the agencies </a:t>
            </a:r>
          </a:p>
          <a:p>
            <a:pPr marL="342900" indent="-342900" algn="just">
              <a:buClr>
                <a:srgbClr val="001854"/>
              </a:buClr>
              <a:buFont typeface="Wingdings" pitchFamily="2" charset="2"/>
              <a:buChar char="Ø"/>
            </a:pPr>
            <a:endParaRPr lang="en-US" sz="2000" b="0" dirty="0"/>
          </a:p>
          <a:p>
            <a:pPr marL="342900" indent="-342900" algn="just">
              <a:buClr>
                <a:srgbClr val="001854"/>
              </a:buClr>
              <a:buFont typeface="Wingdings" pitchFamily="2" charset="2"/>
              <a:buChar char="Ø"/>
            </a:pPr>
            <a:r>
              <a:rPr lang="en-US" sz="2000" b="0" dirty="0"/>
              <a:t>Adopt resolutions for the expedient handling of matters </a:t>
            </a:r>
          </a:p>
          <a:p>
            <a:pPr marL="285750" indent="-285750">
              <a:buClr>
                <a:srgbClr val="001854"/>
              </a:buClr>
              <a:buFont typeface="Wingdings" pitchFamily="2" charset="2"/>
              <a:buChar char="Ø"/>
            </a:pPr>
            <a:endParaRPr lang="en-US" dirty="0"/>
          </a:p>
        </p:txBody>
      </p:sp>
      <p:sp>
        <p:nvSpPr>
          <p:cNvPr id="7" name="object 2">
            <a:extLst>
              <a:ext uri="{FF2B5EF4-FFF2-40B4-BE49-F238E27FC236}">
                <a16:creationId xmlns="" xmlns:a16="http://schemas.microsoft.com/office/drawing/2014/main" id="{C55AC907-8956-1116-FEC4-8AD846A93883}"/>
              </a:ext>
            </a:extLst>
          </p:cNvPr>
          <p:cNvSpPr txBox="1"/>
          <p:nvPr/>
        </p:nvSpPr>
        <p:spPr>
          <a:xfrm>
            <a:off x="1135415" y="197979"/>
            <a:ext cx="9921875" cy="238760"/>
          </a:xfrm>
          <a:prstGeom prst="rect">
            <a:avLst/>
          </a:prstGeom>
        </p:spPr>
        <p:txBody>
          <a:bodyPr vert="horz" wrap="square" lIns="0" tIns="12700" rIns="0" bIns="0" rtlCol="0">
            <a:spAutoFit/>
          </a:bodyPr>
          <a:lstStyle/>
          <a:p>
            <a:pPr marL="12700">
              <a:lnSpc>
                <a:spcPct val="100000"/>
              </a:lnSpc>
              <a:spcBef>
                <a:spcPts val="100"/>
              </a:spcBef>
              <a:tabLst>
                <a:tab pos="1322070" algn="l"/>
                <a:tab pos="1870710" algn="l"/>
                <a:tab pos="2640330" algn="l"/>
                <a:tab pos="4407535" algn="l"/>
                <a:tab pos="4956175" algn="l"/>
                <a:tab pos="6271260" algn="l"/>
                <a:tab pos="8848090" algn="l"/>
              </a:tabLst>
            </a:pPr>
            <a:r>
              <a:rPr sz="1400" dirty="0">
                <a:solidFill>
                  <a:srgbClr val="1A2051"/>
                </a:solidFill>
                <a:latin typeface="Georgia"/>
                <a:cs typeface="Georgia"/>
              </a:rPr>
              <a:t>O</a:t>
            </a:r>
            <a:r>
              <a:rPr sz="1400" spc="355" dirty="0">
                <a:solidFill>
                  <a:srgbClr val="1A2051"/>
                </a:solidFill>
                <a:latin typeface="Georgia"/>
                <a:cs typeface="Georgia"/>
              </a:rPr>
              <a:t> </a:t>
            </a:r>
            <a:r>
              <a:rPr sz="1400" dirty="0">
                <a:solidFill>
                  <a:srgbClr val="1A2051"/>
                </a:solidFill>
                <a:latin typeface="Georgia"/>
                <a:cs typeface="Georgia"/>
              </a:rPr>
              <a:t>F</a:t>
            </a:r>
            <a:r>
              <a:rPr sz="1400" spc="360" dirty="0">
                <a:solidFill>
                  <a:srgbClr val="1A2051"/>
                </a:solidFill>
                <a:latin typeface="Georgia"/>
                <a:cs typeface="Georgia"/>
              </a:rPr>
              <a:t> </a:t>
            </a:r>
            <a:r>
              <a:rPr sz="1400" dirty="0">
                <a:solidFill>
                  <a:srgbClr val="1A2051"/>
                </a:solidFill>
                <a:latin typeface="Georgia"/>
                <a:cs typeface="Georgia"/>
              </a:rPr>
              <a:t>F</a:t>
            </a:r>
            <a:r>
              <a:rPr sz="1400" spc="355" dirty="0">
                <a:solidFill>
                  <a:srgbClr val="1A2051"/>
                </a:solidFill>
                <a:latin typeface="Georgia"/>
                <a:cs typeface="Georgia"/>
              </a:rPr>
              <a:t> </a:t>
            </a:r>
            <a:r>
              <a:rPr sz="1400" dirty="0">
                <a:solidFill>
                  <a:srgbClr val="1A2051"/>
                </a:solidFill>
                <a:latin typeface="Georgia"/>
                <a:cs typeface="Georgia"/>
              </a:rPr>
              <a:t>I</a:t>
            </a:r>
            <a:r>
              <a:rPr sz="1400" spc="360" dirty="0">
                <a:solidFill>
                  <a:srgbClr val="1A2051"/>
                </a:solidFill>
                <a:latin typeface="Georgia"/>
                <a:cs typeface="Georgia"/>
              </a:rPr>
              <a:t> </a:t>
            </a:r>
            <a:r>
              <a:rPr sz="1400" dirty="0">
                <a:solidFill>
                  <a:srgbClr val="1A2051"/>
                </a:solidFill>
                <a:latin typeface="Georgia"/>
                <a:cs typeface="Georgia"/>
              </a:rPr>
              <a:t>C</a:t>
            </a:r>
            <a:r>
              <a:rPr sz="1400" spc="355" dirty="0">
                <a:solidFill>
                  <a:srgbClr val="1A2051"/>
                </a:solidFill>
                <a:latin typeface="Georgia"/>
                <a:cs typeface="Georgia"/>
              </a:rPr>
              <a:t> </a:t>
            </a:r>
            <a:r>
              <a:rPr sz="1400" dirty="0">
                <a:solidFill>
                  <a:srgbClr val="1A2051"/>
                </a:solidFill>
                <a:latin typeface="Georgia"/>
                <a:cs typeface="Georgia"/>
              </a:rPr>
              <a:t>E	O</a:t>
            </a:r>
            <a:r>
              <a:rPr sz="1400" spc="360" dirty="0">
                <a:solidFill>
                  <a:srgbClr val="1A2051"/>
                </a:solidFill>
                <a:latin typeface="Georgia"/>
                <a:cs typeface="Georgia"/>
              </a:rPr>
              <a:t> </a:t>
            </a:r>
            <a:r>
              <a:rPr sz="1400" dirty="0">
                <a:solidFill>
                  <a:srgbClr val="1A2051"/>
                </a:solidFill>
                <a:latin typeface="Georgia"/>
                <a:cs typeface="Georgia"/>
              </a:rPr>
              <a:t>F	T</a:t>
            </a:r>
            <a:r>
              <a:rPr sz="1400" spc="360" dirty="0">
                <a:solidFill>
                  <a:srgbClr val="1A2051"/>
                </a:solidFill>
                <a:latin typeface="Georgia"/>
                <a:cs typeface="Georgia"/>
              </a:rPr>
              <a:t> </a:t>
            </a:r>
            <a:r>
              <a:rPr sz="1400" dirty="0">
                <a:solidFill>
                  <a:srgbClr val="1A2051"/>
                </a:solidFill>
                <a:latin typeface="Georgia"/>
                <a:cs typeface="Georgia"/>
              </a:rPr>
              <a:t>H</a:t>
            </a:r>
            <a:r>
              <a:rPr sz="1400" spc="365" dirty="0">
                <a:solidFill>
                  <a:srgbClr val="1A2051"/>
                </a:solidFill>
                <a:latin typeface="Georgia"/>
                <a:cs typeface="Georgia"/>
              </a:rPr>
              <a:t> </a:t>
            </a:r>
            <a:r>
              <a:rPr sz="1400" dirty="0">
                <a:solidFill>
                  <a:srgbClr val="1A2051"/>
                </a:solidFill>
                <a:latin typeface="Georgia"/>
                <a:cs typeface="Georgia"/>
              </a:rPr>
              <a:t>E	D</a:t>
            </a:r>
            <a:r>
              <a:rPr sz="1400" spc="355" dirty="0">
                <a:solidFill>
                  <a:srgbClr val="1A2051"/>
                </a:solidFill>
                <a:latin typeface="Georgia"/>
                <a:cs typeface="Georgia"/>
              </a:rPr>
              <a:t> </a:t>
            </a:r>
            <a:r>
              <a:rPr sz="1400" dirty="0">
                <a:solidFill>
                  <a:srgbClr val="1A2051"/>
                </a:solidFill>
                <a:latin typeface="Georgia"/>
                <a:cs typeface="Georgia"/>
              </a:rPr>
              <a:t>I</a:t>
            </a:r>
            <a:r>
              <a:rPr sz="1400" spc="360" dirty="0">
                <a:solidFill>
                  <a:srgbClr val="1A2051"/>
                </a:solidFill>
                <a:latin typeface="Georgia"/>
                <a:cs typeface="Georgia"/>
              </a:rPr>
              <a:t> </a:t>
            </a:r>
            <a:r>
              <a:rPr sz="1400" dirty="0">
                <a:solidFill>
                  <a:srgbClr val="1A2051"/>
                </a:solidFill>
                <a:latin typeface="Georgia"/>
                <a:cs typeface="Georgia"/>
              </a:rPr>
              <a:t>R</a:t>
            </a:r>
            <a:r>
              <a:rPr sz="1400" spc="355" dirty="0">
                <a:solidFill>
                  <a:srgbClr val="1A2051"/>
                </a:solidFill>
                <a:latin typeface="Georgia"/>
                <a:cs typeface="Georgia"/>
              </a:rPr>
              <a:t> </a:t>
            </a:r>
            <a:r>
              <a:rPr sz="1400" dirty="0">
                <a:solidFill>
                  <a:srgbClr val="1A2051"/>
                </a:solidFill>
                <a:latin typeface="Georgia"/>
                <a:cs typeface="Georgia"/>
              </a:rPr>
              <a:t>E</a:t>
            </a:r>
            <a:r>
              <a:rPr sz="1400" spc="360" dirty="0">
                <a:solidFill>
                  <a:srgbClr val="1A2051"/>
                </a:solidFill>
                <a:latin typeface="Georgia"/>
                <a:cs typeface="Georgia"/>
              </a:rPr>
              <a:t> </a:t>
            </a:r>
            <a:r>
              <a:rPr sz="1400" dirty="0">
                <a:solidFill>
                  <a:srgbClr val="1A2051"/>
                </a:solidFill>
                <a:latin typeface="Georgia"/>
                <a:cs typeface="Georgia"/>
              </a:rPr>
              <a:t>C</a:t>
            </a:r>
            <a:r>
              <a:rPr sz="1400" spc="360" dirty="0">
                <a:solidFill>
                  <a:srgbClr val="1A2051"/>
                </a:solidFill>
                <a:latin typeface="Georgia"/>
                <a:cs typeface="Georgia"/>
              </a:rPr>
              <a:t> </a:t>
            </a:r>
            <a:r>
              <a:rPr sz="1400" dirty="0">
                <a:solidFill>
                  <a:srgbClr val="1A2051"/>
                </a:solidFill>
                <a:latin typeface="Georgia"/>
                <a:cs typeface="Georgia"/>
              </a:rPr>
              <a:t>T</a:t>
            </a:r>
            <a:r>
              <a:rPr sz="1400" spc="355" dirty="0">
                <a:solidFill>
                  <a:srgbClr val="1A2051"/>
                </a:solidFill>
                <a:latin typeface="Georgia"/>
                <a:cs typeface="Georgia"/>
              </a:rPr>
              <a:t> </a:t>
            </a:r>
            <a:r>
              <a:rPr sz="1400" dirty="0">
                <a:solidFill>
                  <a:srgbClr val="1A2051"/>
                </a:solidFill>
                <a:latin typeface="Georgia"/>
                <a:cs typeface="Georgia"/>
              </a:rPr>
              <a:t>O</a:t>
            </a:r>
            <a:r>
              <a:rPr sz="1400" spc="360" dirty="0">
                <a:solidFill>
                  <a:srgbClr val="1A2051"/>
                </a:solidFill>
                <a:latin typeface="Georgia"/>
                <a:cs typeface="Georgia"/>
              </a:rPr>
              <a:t> </a:t>
            </a:r>
            <a:r>
              <a:rPr sz="1400" dirty="0">
                <a:solidFill>
                  <a:srgbClr val="1A2051"/>
                </a:solidFill>
                <a:latin typeface="Georgia"/>
                <a:cs typeface="Georgia"/>
              </a:rPr>
              <a:t>R	O</a:t>
            </a:r>
            <a:r>
              <a:rPr sz="1400" spc="355" dirty="0">
                <a:solidFill>
                  <a:srgbClr val="1A2051"/>
                </a:solidFill>
                <a:latin typeface="Georgia"/>
                <a:cs typeface="Georgia"/>
              </a:rPr>
              <a:t> </a:t>
            </a:r>
            <a:r>
              <a:rPr sz="1400" dirty="0">
                <a:solidFill>
                  <a:srgbClr val="1A2051"/>
                </a:solidFill>
                <a:latin typeface="Georgia"/>
                <a:cs typeface="Georgia"/>
              </a:rPr>
              <a:t>F	P</a:t>
            </a:r>
            <a:r>
              <a:rPr sz="1400" spc="365" dirty="0">
                <a:solidFill>
                  <a:srgbClr val="1A2051"/>
                </a:solidFill>
                <a:latin typeface="Georgia"/>
                <a:cs typeface="Georgia"/>
              </a:rPr>
              <a:t> </a:t>
            </a:r>
            <a:r>
              <a:rPr sz="1400" dirty="0">
                <a:solidFill>
                  <a:srgbClr val="1A2051"/>
                </a:solidFill>
                <a:latin typeface="Georgia"/>
                <a:cs typeface="Georgia"/>
              </a:rPr>
              <a:t>U</a:t>
            </a:r>
            <a:r>
              <a:rPr sz="1400" spc="360" dirty="0">
                <a:solidFill>
                  <a:srgbClr val="1A2051"/>
                </a:solidFill>
                <a:latin typeface="Georgia"/>
                <a:cs typeface="Georgia"/>
              </a:rPr>
              <a:t> </a:t>
            </a:r>
            <a:r>
              <a:rPr sz="1400" dirty="0">
                <a:solidFill>
                  <a:srgbClr val="1A2051"/>
                </a:solidFill>
                <a:latin typeface="Georgia"/>
                <a:cs typeface="Georgia"/>
              </a:rPr>
              <a:t>B</a:t>
            </a:r>
            <a:r>
              <a:rPr sz="1400" spc="365" dirty="0">
                <a:solidFill>
                  <a:srgbClr val="1A2051"/>
                </a:solidFill>
                <a:latin typeface="Georgia"/>
                <a:cs typeface="Georgia"/>
              </a:rPr>
              <a:t> </a:t>
            </a:r>
            <a:r>
              <a:rPr sz="1400" dirty="0">
                <a:solidFill>
                  <a:srgbClr val="1A2051"/>
                </a:solidFill>
                <a:latin typeface="Georgia"/>
                <a:cs typeface="Georgia"/>
              </a:rPr>
              <a:t>L</a:t>
            </a:r>
            <a:r>
              <a:rPr sz="1400" spc="360" dirty="0">
                <a:solidFill>
                  <a:srgbClr val="1A2051"/>
                </a:solidFill>
                <a:latin typeface="Georgia"/>
                <a:cs typeface="Georgia"/>
              </a:rPr>
              <a:t> </a:t>
            </a:r>
            <a:r>
              <a:rPr sz="1400" dirty="0">
                <a:solidFill>
                  <a:srgbClr val="1A2051"/>
                </a:solidFill>
                <a:latin typeface="Georgia"/>
                <a:cs typeface="Georgia"/>
              </a:rPr>
              <a:t>I</a:t>
            </a:r>
            <a:r>
              <a:rPr sz="1400" spc="365" dirty="0">
                <a:solidFill>
                  <a:srgbClr val="1A2051"/>
                </a:solidFill>
                <a:latin typeface="Georgia"/>
                <a:cs typeface="Georgia"/>
              </a:rPr>
              <a:t> </a:t>
            </a:r>
            <a:r>
              <a:rPr sz="1400" dirty="0">
                <a:solidFill>
                  <a:srgbClr val="1A2051"/>
                </a:solidFill>
                <a:latin typeface="Georgia"/>
                <a:cs typeface="Georgia"/>
              </a:rPr>
              <a:t>C	P</a:t>
            </a:r>
            <a:r>
              <a:rPr sz="1400" spc="360" dirty="0">
                <a:solidFill>
                  <a:srgbClr val="1A2051"/>
                </a:solidFill>
                <a:latin typeface="Georgia"/>
                <a:cs typeface="Georgia"/>
              </a:rPr>
              <a:t> </a:t>
            </a:r>
            <a:r>
              <a:rPr sz="1400" dirty="0">
                <a:solidFill>
                  <a:srgbClr val="1A2051"/>
                </a:solidFill>
                <a:latin typeface="Georgia"/>
                <a:cs typeface="Georgia"/>
              </a:rPr>
              <a:t>R</a:t>
            </a:r>
            <a:r>
              <a:rPr sz="1400" spc="365" dirty="0">
                <a:solidFill>
                  <a:srgbClr val="1A2051"/>
                </a:solidFill>
                <a:latin typeface="Georgia"/>
                <a:cs typeface="Georgia"/>
              </a:rPr>
              <a:t> </a:t>
            </a:r>
            <a:r>
              <a:rPr sz="1400" dirty="0">
                <a:solidFill>
                  <a:srgbClr val="1A2051"/>
                </a:solidFill>
                <a:latin typeface="Georgia"/>
                <a:cs typeface="Georgia"/>
              </a:rPr>
              <a:t>O</a:t>
            </a:r>
            <a:r>
              <a:rPr sz="1400" spc="360" dirty="0">
                <a:solidFill>
                  <a:srgbClr val="1A2051"/>
                </a:solidFill>
                <a:latin typeface="Georgia"/>
                <a:cs typeface="Georgia"/>
              </a:rPr>
              <a:t> </a:t>
            </a:r>
            <a:r>
              <a:rPr sz="1400" dirty="0">
                <a:solidFill>
                  <a:srgbClr val="1A2051"/>
                </a:solidFill>
                <a:latin typeface="Georgia"/>
                <a:cs typeface="Georgia"/>
              </a:rPr>
              <a:t>S</a:t>
            </a:r>
            <a:r>
              <a:rPr sz="1400" spc="365" dirty="0">
                <a:solidFill>
                  <a:srgbClr val="1A2051"/>
                </a:solidFill>
                <a:latin typeface="Georgia"/>
                <a:cs typeface="Georgia"/>
              </a:rPr>
              <a:t> </a:t>
            </a:r>
            <a:r>
              <a:rPr sz="1400" dirty="0">
                <a:solidFill>
                  <a:srgbClr val="1A2051"/>
                </a:solidFill>
                <a:latin typeface="Georgia"/>
                <a:cs typeface="Georgia"/>
              </a:rPr>
              <a:t>E</a:t>
            </a:r>
            <a:r>
              <a:rPr sz="1400" spc="365" dirty="0">
                <a:solidFill>
                  <a:srgbClr val="1A2051"/>
                </a:solidFill>
                <a:latin typeface="Georgia"/>
                <a:cs typeface="Georgia"/>
              </a:rPr>
              <a:t> </a:t>
            </a:r>
            <a:r>
              <a:rPr sz="1400" dirty="0">
                <a:solidFill>
                  <a:srgbClr val="1A2051"/>
                </a:solidFill>
                <a:latin typeface="Georgia"/>
                <a:cs typeface="Georgia"/>
              </a:rPr>
              <a:t>C</a:t>
            </a:r>
            <a:r>
              <a:rPr sz="1400" spc="360" dirty="0">
                <a:solidFill>
                  <a:srgbClr val="1A2051"/>
                </a:solidFill>
                <a:latin typeface="Georgia"/>
                <a:cs typeface="Georgia"/>
              </a:rPr>
              <a:t> </a:t>
            </a:r>
            <a:r>
              <a:rPr sz="1400" dirty="0">
                <a:solidFill>
                  <a:srgbClr val="1A2051"/>
                </a:solidFill>
                <a:latin typeface="Georgia"/>
                <a:cs typeface="Georgia"/>
              </a:rPr>
              <a:t>U</a:t>
            </a:r>
            <a:r>
              <a:rPr sz="1400" spc="365" dirty="0">
                <a:solidFill>
                  <a:srgbClr val="1A2051"/>
                </a:solidFill>
                <a:latin typeface="Georgia"/>
                <a:cs typeface="Georgia"/>
              </a:rPr>
              <a:t> </a:t>
            </a:r>
            <a:r>
              <a:rPr sz="1400" dirty="0">
                <a:solidFill>
                  <a:srgbClr val="1A2051"/>
                </a:solidFill>
                <a:latin typeface="Georgia"/>
                <a:cs typeface="Georgia"/>
              </a:rPr>
              <a:t>T</a:t>
            </a:r>
            <a:r>
              <a:rPr sz="1400" spc="360" dirty="0">
                <a:solidFill>
                  <a:srgbClr val="1A2051"/>
                </a:solidFill>
                <a:latin typeface="Georgia"/>
                <a:cs typeface="Georgia"/>
              </a:rPr>
              <a:t> </a:t>
            </a:r>
            <a:r>
              <a:rPr sz="1400" dirty="0">
                <a:solidFill>
                  <a:srgbClr val="1A2051"/>
                </a:solidFill>
                <a:latin typeface="Georgia"/>
                <a:cs typeface="Georgia"/>
              </a:rPr>
              <a:t>I</a:t>
            </a:r>
            <a:r>
              <a:rPr sz="1400" spc="365" dirty="0">
                <a:solidFill>
                  <a:srgbClr val="1A2051"/>
                </a:solidFill>
                <a:latin typeface="Georgia"/>
                <a:cs typeface="Georgia"/>
              </a:rPr>
              <a:t> </a:t>
            </a:r>
            <a:r>
              <a:rPr sz="1400" dirty="0">
                <a:solidFill>
                  <a:srgbClr val="1A2051"/>
                </a:solidFill>
                <a:latin typeface="Georgia"/>
                <a:cs typeface="Georgia"/>
              </a:rPr>
              <a:t>O</a:t>
            </a:r>
            <a:r>
              <a:rPr sz="1400" spc="360" dirty="0">
                <a:solidFill>
                  <a:srgbClr val="1A2051"/>
                </a:solidFill>
                <a:latin typeface="Georgia"/>
                <a:cs typeface="Georgia"/>
              </a:rPr>
              <a:t> </a:t>
            </a:r>
            <a:r>
              <a:rPr sz="1400" dirty="0">
                <a:solidFill>
                  <a:srgbClr val="1A2051"/>
                </a:solidFill>
                <a:latin typeface="Georgia"/>
                <a:cs typeface="Georgia"/>
              </a:rPr>
              <a:t>N</a:t>
            </a:r>
            <a:r>
              <a:rPr sz="1400" spc="365" dirty="0">
                <a:solidFill>
                  <a:srgbClr val="1A2051"/>
                </a:solidFill>
                <a:latin typeface="Georgia"/>
                <a:cs typeface="Georgia"/>
              </a:rPr>
              <a:t> </a:t>
            </a:r>
            <a:r>
              <a:rPr sz="1400" dirty="0">
                <a:solidFill>
                  <a:srgbClr val="1A2051"/>
                </a:solidFill>
                <a:latin typeface="Georgia"/>
                <a:cs typeface="Georgia"/>
              </a:rPr>
              <a:t>S	(</a:t>
            </a:r>
            <a:r>
              <a:rPr sz="1400" spc="335" dirty="0">
                <a:solidFill>
                  <a:srgbClr val="1A2051"/>
                </a:solidFill>
                <a:latin typeface="Georgia"/>
                <a:cs typeface="Georgia"/>
              </a:rPr>
              <a:t> </a:t>
            </a:r>
            <a:r>
              <a:rPr sz="1400" dirty="0">
                <a:solidFill>
                  <a:srgbClr val="1A2051"/>
                </a:solidFill>
                <a:latin typeface="Georgia"/>
                <a:cs typeface="Georgia"/>
              </a:rPr>
              <a:t>O</a:t>
            </a:r>
            <a:r>
              <a:rPr sz="1400" spc="340" dirty="0">
                <a:solidFill>
                  <a:srgbClr val="1A2051"/>
                </a:solidFill>
                <a:latin typeface="Georgia"/>
                <a:cs typeface="Georgia"/>
              </a:rPr>
              <a:t> </a:t>
            </a:r>
            <a:r>
              <a:rPr sz="1400" dirty="0">
                <a:solidFill>
                  <a:srgbClr val="1A2051"/>
                </a:solidFill>
                <a:latin typeface="Georgia"/>
                <a:cs typeface="Georgia"/>
              </a:rPr>
              <a:t>D</a:t>
            </a:r>
            <a:r>
              <a:rPr sz="1400" spc="340" dirty="0">
                <a:solidFill>
                  <a:srgbClr val="1A2051"/>
                </a:solidFill>
                <a:latin typeface="Georgia"/>
                <a:cs typeface="Georgia"/>
              </a:rPr>
              <a:t> </a:t>
            </a:r>
            <a:r>
              <a:rPr sz="1400" dirty="0">
                <a:solidFill>
                  <a:srgbClr val="1A2051"/>
                </a:solidFill>
                <a:latin typeface="Georgia"/>
                <a:cs typeface="Georgia"/>
              </a:rPr>
              <a:t>P</a:t>
            </a:r>
            <a:r>
              <a:rPr sz="1400" spc="335" dirty="0">
                <a:solidFill>
                  <a:srgbClr val="1A2051"/>
                </a:solidFill>
                <a:latin typeface="Georgia"/>
                <a:cs typeface="Georgia"/>
              </a:rPr>
              <a:t> </a:t>
            </a:r>
            <a:r>
              <a:rPr sz="1400" dirty="0">
                <a:solidFill>
                  <a:srgbClr val="1A2051"/>
                </a:solidFill>
                <a:latin typeface="Georgia"/>
                <a:cs typeface="Georgia"/>
              </a:rPr>
              <a:t>P</a:t>
            </a:r>
            <a:r>
              <a:rPr sz="1400" spc="340" dirty="0">
                <a:solidFill>
                  <a:srgbClr val="1A2051"/>
                </a:solidFill>
                <a:latin typeface="Georgia"/>
                <a:cs typeface="Georgia"/>
              </a:rPr>
              <a:t> </a:t>
            </a:r>
            <a:r>
              <a:rPr sz="1400" dirty="0">
                <a:solidFill>
                  <a:srgbClr val="1A2051"/>
                </a:solidFill>
                <a:latin typeface="Georgia"/>
                <a:cs typeface="Georgia"/>
              </a:rPr>
              <a:t>)</a:t>
            </a:r>
            <a:endParaRPr sz="1400" dirty="0">
              <a:latin typeface="Georgia"/>
              <a:cs typeface="Georgia"/>
            </a:endParaRPr>
          </a:p>
        </p:txBody>
      </p:sp>
    </p:spTree>
    <p:extLst>
      <p:ext uri="{BB962C8B-B14F-4D97-AF65-F5344CB8AC3E}">
        <p14:creationId xmlns:p14="http://schemas.microsoft.com/office/powerpoint/2010/main" val="19970373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7F6ADC2-59A7-18F2-876A-7CE28619ACB5}"/>
              </a:ext>
            </a:extLst>
          </p:cNvPr>
          <p:cNvSpPr>
            <a:spLocks noGrp="1"/>
          </p:cNvSpPr>
          <p:nvPr>
            <p:ph type="title"/>
          </p:nvPr>
        </p:nvSpPr>
        <p:spPr>
          <a:xfrm>
            <a:off x="3322460" y="977900"/>
            <a:ext cx="5897740" cy="369332"/>
          </a:xfrm>
        </p:spPr>
        <p:txBody>
          <a:bodyPr/>
          <a:lstStyle/>
          <a:p>
            <a:r>
              <a:rPr lang="en-GB" sz="2400" dirty="0">
                <a:latin typeface="Century Gothic" panose="020B0502020202020204" pitchFamily="34" charset="0"/>
              </a:rPr>
              <a:t>Duties of the CUC towards the Public </a:t>
            </a:r>
            <a:endParaRPr lang="en-US" sz="2400" dirty="0">
              <a:latin typeface="Century Gothic" panose="020B0502020202020204" pitchFamily="34" charset="0"/>
            </a:endParaRPr>
          </a:p>
        </p:txBody>
      </p:sp>
      <p:sp>
        <p:nvSpPr>
          <p:cNvPr id="3" name="Text Placeholder 2">
            <a:extLst>
              <a:ext uri="{FF2B5EF4-FFF2-40B4-BE49-F238E27FC236}">
                <a16:creationId xmlns="" xmlns:a16="http://schemas.microsoft.com/office/drawing/2014/main" id="{7B225E14-670B-A44F-F2D1-4D872312BA6D}"/>
              </a:ext>
            </a:extLst>
          </p:cNvPr>
          <p:cNvSpPr>
            <a:spLocks noGrp="1"/>
          </p:cNvSpPr>
          <p:nvPr>
            <p:ph type="body" idx="1"/>
          </p:nvPr>
        </p:nvSpPr>
        <p:spPr>
          <a:xfrm>
            <a:off x="3276600" y="1551885"/>
            <a:ext cx="8229599" cy="4493538"/>
          </a:xfrm>
        </p:spPr>
        <p:txBody>
          <a:bodyPr/>
          <a:lstStyle/>
          <a:p>
            <a:r>
              <a:rPr lang="en-US" sz="2000" b="0" dirty="0"/>
              <a:t>Conduct public sensitization and civic education on election laws, malpractice, offences and penalties.</a:t>
            </a:r>
          </a:p>
          <a:p>
            <a:endParaRPr lang="en-US" sz="2000" b="0" dirty="0"/>
          </a:p>
          <a:p>
            <a:endParaRPr lang="en-US" sz="2000" b="0" dirty="0"/>
          </a:p>
          <a:p>
            <a:r>
              <a:rPr lang="en-US" sz="2000" b="0" dirty="0"/>
              <a:t>Engage in community dialogue and open days to interact with the public.</a:t>
            </a:r>
          </a:p>
          <a:p>
            <a:endParaRPr lang="en-US" sz="2000" b="0" dirty="0"/>
          </a:p>
          <a:p>
            <a:endParaRPr lang="en-US" sz="2000" b="0" dirty="0"/>
          </a:p>
          <a:p>
            <a:r>
              <a:rPr lang="en-US" sz="2000" b="0" dirty="0"/>
              <a:t>Addressing complaints from other stakeholders and members of the public.</a:t>
            </a:r>
          </a:p>
          <a:p>
            <a:r>
              <a:rPr lang="en-US" sz="2000" b="0" dirty="0"/>
              <a:t> </a:t>
            </a:r>
          </a:p>
          <a:p>
            <a:endParaRPr lang="en-US" sz="2000" b="0" dirty="0"/>
          </a:p>
          <a:p>
            <a:r>
              <a:rPr lang="en-US" sz="2000" b="0" dirty="0"/>
              <a:t>Address concerns from the public on election related matters and democratic rights.</a:t>
            </a:r>
          </a:p>
          <a:p>
            <a:r>
              <a:rPr lang="en-US" sz="2000" b="0" dirty="0"/>
              <a:t> </a:t>
            </a:r>
          </a:p>
          <a:p>
            <a:endParaRPr lang="en-US" sz="2000" b="0" dirty="0"/>
          </a:p>
          <a:p>
            <a:r>
              <a:rPr lang="en-US" sz="2000" b="0" dirty="0"/>
              <a:t>Promote Alternative Dispute Resolution and alternatives to prosecution in suitable matters</a:t>
            </a:r>
          </a:p>
          <a:p>
            <a:endParaRPr lang="en-US" sz="1200" dirty="0"/>
          </a:p>
        </p:txBody>
      </p:sp>
      <p:sp>
        <p:nvSpPr>
          <p:cNvPr id="4" name="object 2">
            <a:extLst>
              <a:ext uri="{FF2B5EF4-FFF2-40B4-BE49-F238E27FC236}">
                <a16:creationId xmlns="" xmlns:a16="http://schemas.microsoft.com/office/drawing/2014/main" id="{519F9C34-4486-D22B-184C-6C9DB6F3547F}"/>
              </a:ext>
            </a:extLst>
          </p:cNvPr>
          <p:cNvSpPr txBox="1"/>
          <p:nvPr/>
        </p:nvSpPr>
        <p:spPr>
          <a:xfrm>
            <a:off x="1135415" y="197979"/>
            <a:ext cx="9921875" cy="238760"/>
          </a:xfrm>
          <a:prstGeom prst="rect">
            <a:avLst/>
          </a:prstGeom>
        </p:spPr>
        <p:txBody>
          <a:bodyPr vert="horz" wrap="square" lIns="0" tIns="12700" rIns="0" bIns="0" rtlCol="0">
            <a:spAutoFit/>
          </a:bodyPr>
          <a:lstStyle/>
          <a:p>
            <a:pPr marL="12700">
              <a:lnSpc>
                <a:spcPct val="100000"/>
              </a:lnSpc>
              <a:spcBef>
                <a:spcPts val="100"/>
              </a:spcBef>
              <a:tabLst>
                <a:tab pos="1322070" algn="l"/>
                <a:tab pos="1870710" algn="l"/>
                <a:tab pos="2640330" algn="l"/>
                <a:tab pos="4407535" algn="l"/>
                <a:tab pos="4956175" algn="l"/>
                <a:tab pos="6271260" algn="l"/>
                <a:tab pos="8848090" algn="l"/>
              </a:tabLst>
            </a:pPr>
            <a:r>
              <a:rPr sz="1400" dirty="0">
                <a:solidFill>
                  <a:srgbClr val="1A2051"/>
                </a:solidFill>
                <a:latin typeface="Georgia"/>
                <a:cs typeface="Georgia"/>
              </a:rPr>
              <a:t>O</a:t>
            </a:r>
            <a:r>
              <a:rPr sz="1400" spc="355" dirty="0">
                <a:solidFill>
                  <a:srgbClr val="1A2051"/>
                </a:solidFill>
                <a:latin typeface="Georgia"/>
                <a:cs typeface="Georgia"/>
              </a:rPr>
              <a:t> </a:t>
            </a:r>
            <a:r>
              <a:rPr sz="1400" dirty="0">
                <a:solidFill>
                  <a:srgbClr val="1A2051"/>
                </a:solidFill>
                <a:latin typeface="Georgia"/>
                <a:cs typeface="Georgia"/>
              </a:rPr>
              <a:t>F</a:t>
            </a:r>
            <a:r>
              <a:rPr sz="1400" spc="360" dirty="0">
                <a:solidFill>
                  <a:srgbClr val="1A2051"/>
                </a:solidFill>
                <a:latin typeface="Georgia"/>
                <a:cs typeface="Georgia"/>
              </a:rPr>
              <a:t> </a:t>
            </a:r>
            <a:r>
              <a:rPr sz="1400" dirty="0">
                <a:solidFill>
                  <a:srgbClr val="1A2051"/>
                </a:solidFill>
                <a:latin typeface="Georgia"/>
                <a:cs typeface="Georgia"/>
              </a:rPr>
              <a:t>F</a:t>
            </a:r>
            <a:r>
              <a:rPr sz="1400" spc="355" dirty="0">
                <a:solidFill>
                  <a:srgbClr val="1A2051"/>
                </a:solidFill>
                <a:latin typeface="Georgia"/>
                <a:cs typeface="Georgia"/>
              </a:rPr>
              <a:t> </a:t>
            </a:r>
            <a:r>
              <a:rPr sz="1400" dirty="0">
                <a:solidFill>
                  <a:srgbClr val="1A2051"/>
                </a:solidFill>
                <a:latin typeface="Georgia"/>
                <a:cs typeface="Georgia"/>
              </a:rPr>
              <a:t>I</a:t>
            </a:r>
            <a:r>
              <a:rPr sz="1400" spc="360" dirty="0">
                <a:solidFill>
                  <a:srgbClr val="1A2051"/>
                </a:solidFill>
                <a:latin typeface="Georgia"/>
                <a:cs typeface="Georgia"/>
              </a:rPr>
              <a:t> </a:t>
            </a:r>
            <a:r>
              <a:rPr sz="1400" dirty="0">
                <a:solidFill>
                  <a:srgbClr val="1A2051"/>
                </a:solidFill>
                <a:latin typeface="Georgia"/>
                <a:cs typeface="Georgia"/>
              </a:rPr>
              <a:t>C</a:t>
            </a:r>
            <a:r>
              <a:rPr sz="1400" spc="355" dirty="0">
                <a:solidFill>
                  <a:srgbClr val="1A2051"/>
                </a:solidFill>
                <a:latin typeface="Georgia"/>
                <a:cs typeface="Georgia"/>
              </a:rPr>
              <a:t> </a:t>
            </a:r>
            <a:r>
              <a:rPr sz="1400" dirty="0">
                <a:solidFill>
                  <a:srgbClr val="1A2051"/>
                </a:solidFill>
                <a:latin typeface="Georgia"/>
                <a:cs typeface="Georgia"/>
              </a:rPr>
              <a:t>E	O</a:t>
            </a:r>
            <a:r>
              <a:rPr sz="1400" spc="360" dirty="0">
                <a:solidFill>
                  <a:srgbClr val="1A2051"/>
                </a:solidFill>
                <a:latin typeface="Georgia"/>
                <a:cs typeface="Georgia"/>
              </a:rPr>
              <a:t> </a:t>
            </a:r>
            <a:r>
              <a:rPr sz="1400" dirty="0">
                <a:solidFill>
                  <a:srgbClr val="1A2051"/>
                </a:solidFill>
                <a:latin typeface="Georgia"/>
                <a:cs typeface="Georgia"/>
              </a:rPr>
              <a:t>F	T</a:t>
            </a:r>
            <a:r>
              <a:rPr sz="1400" spc="360" dirty="0">
                <a:solidFill>
                  <a:srgbClr val="1A2051"/>
                </a:solidFill>
                <a:latin typeface="Georgia"/>
                <a:cs typeface="Georgia"/>
              </a:rPr>
              <a:t> </a:t>
            </a:r>
            <a:r>
              <a:rPr sz="1400" dirty="0">
                <a:solidFill>
                  <a:srgbClr val="1A2051"/>
                </a:solidFill>
                <a:latin typeface="Georgia"/>
                <a:cs typeface="Georgia"/>
              </a:rPr>
              <a:t>H</a:t>
            </a:r>
            <a:r>
              <a:rPr sz="1400" spc="365" dirty="0">
                <a:solidFill>
                  <a:srgbClr val="1A2051"/>
                </a:solidFill>
                <a:latin typeface="Georgia"/>
                <a:cs typeface="Georgia"/>
              </a:rPr>
              <a:t> </a:t>
            </a:r>
            <a:r>
              <a:rPr sz="1400" dirty="0">
                <a:solidFill>
                  <a:srgbClr val="1A2051"/>
                </a:solidFill>
                <a:latin typeface="Georgia"/>
                <a:cs typeface="Georgia"/>
              </a:rPr>
              <a:t>E	D</a:t>
            </a:r>
            <a:r>
              <a:rPr sz="1400" spc="355" dirty="0">
                <a:solidFill>
                  <a:srgbClr val="1A2051"/>
                </a:solidFill>
                <a:latin typeface="Georgia"/>
                <a:cs typeface="Georgia"/>
              </a:rPr>
              <a:t> </a:t>
            </a:r>
            <a:r>
              <a:rPr sz="1400" dirty="0">
                <a:solidFill>
                  <a:srgbClr val="1A2051"/>
                </a:solidFill>
                <a:latin typeface="Georgia"/>
                <a:cs typeface="Georgia"/>
              </a:rPr>
              <a:t>I</a:t>
            </a:r>
            <a:r>
              <a:rPr sz="1400" spc="360" dirty="0">
                <a:solidFill>
                  <a:srgbClr val="1A2051"/>
                </a:solidFill>
                <a:latin typeface="Georgia"/>
                <a:cs typeface="Georgia"/>
              </a:rPr>
              <a:t> </a:t>
            </a:r>
            <a:r>
              <a:rPr sz="1400" dirty="0">
                <a:solidFill>
                  <a:srgbClr val="1A2051"/>
                </a:solidFill>
                <a:latin typeface="Georgia"/>
                <a:cs typeface="Georgia"/>
              </a:rPr>
              <a:t>R</a:t>
            </a:r>
            <a:r>
              <a:rPr sz="1400" spc="355" dirty="0">
                <a:solidFill>
                  <a:srgbClr val="1A2051"/>
                </a:solidFill>
                <a:latin typeface="Georgia"/>
                <a:cs typeface="Georgia"/>
              </a:rPr>
              <a:t> </a:t>
            </a:r>
            <a:r>
              <a:rPr sz="1400" dirty="0">
                <a:solidFill>
                  <a:srgbClr val="1A2051"/>
                </a:solidFill>
                <a:latin typeface="Georgia"/>
                <a:cs typeface="Georgia"/>
              </a:rPr>
              <a:t>E</a:t>
            </a:r>
            <a:r>
              <a:rPr sz="1400" spc="360" dirty="0">
                <a:solidFill>
                  <a:srgbClr val="1A2051"/>
                </a:solidFill>
                <a:latin typeface="Georgia"/>
                <a:cs typeface="Georgia"/>
              </a:rPr>
              <a:t> </a:t>
            </a:r>
            <a:r>
              <a:rPr sz="1400" dirty="0">
                <a:solidFill>
                  <a:srgbClr val="1A2051"/>
                </a:solidFill>
                <a:latin typeface="Georgia"/>
                <a:cs typeface="Georgia"/>
              </a:rPr>
              <a:t>C</a:t>
            </a:r>
            <a:r>
              <a:rPr sz="1400" spc="360" dirty="0">
                <a:solidFill>
                  <a:srgbClr val="1A2051"/>
                </a:solidFill>
                <a:latin typeface="Georgia"/>
                <a:cs typeface="Georgia"/>
              </a:rPr>
              <a:t> </a:t>
            </a:r>
            <a:r>
              <a:rPr sz="1400" dirty="0">
                <a:solidFill>
                  <a:srgbClr val="1A2051"/>
                </a:solidFill>
                <a:latin typeface="Georgia"/>
                <a:cs typeface="Georgia"/>
              </a:rPr>
              <a:t>T</a:t>
            </a:r>
            <a:r>
              <a:rPr sz="1400" spc="355" dirty="0">
                <a:solidFill>
                  <a:srgbClr val="1A2051"/>
                </a:solidFill>
                <a:latin typeface="Georgia"/>
                <a:cs typeface="Georgia"/>
              </a:rPr>
              <a:t> </a:t>
            </a:r>
            <a:r>
              <a:rPr sz="1400" dirty="0">
                <a:solidFill>
                  <a:srgbClr val="1A2051"/>
                </a:solidFill>
                <a:latin typeface="Georgia"/>
                <a:cs typeface="Georgia"/>
              </a:rPr>
              <a:t>O</a:t>
            </a:r>
            <a:r>
              <a:rPr sz="1400" spc="360" dirty="0">
                <a:solidFill>
                  <a:srgbClr val="1A2051"/>
                </a:solidFill>
                <a:latin typeface="Georgia"/>
                <a:cs typeface="Georgia"/>
              </a:rPr>
              <a:t> </a:t>
            </a:r>
            <a:r>
              <a:rPr sz="1400" dirty="0">
                <a:solidFill>
                  <a:srgbClr val="1A2051"/>
                </a:solidFill>
                <a:latin typeface="Georgia"/>
                <a:cs typeface="Georgia"/>
              </a:rPr>
              <a:t>R	O</a:t>
            </a:r>
            <a:r>
              <a:rPr sz="1400" spc="355" dirty="0">
                <a:solidFill>
                  <a:srgbClr val="1A2051"/>
                </a:solidFill>
                <a:latin typeface="Georgia"/>
                <a:cs typeface="Georgia"/>
              </a:rPr>
              <a:t> </a:t>
            </a:r>
            <a:r>
              <a:rPr sz="1400" dirty="0">
                <a:solidFill>
                  <a:srgbClr val="1A2051"/>
                </a:solidFill>
                <a:latin typeface="Georgia"/>
                <a:cs typeface="Georgia"/>
              </a:rPr>
              <a:t>F	P</a:t>
            </a:r>
            <a:r>
              <a:rPr sz="1400" spc="365" dirty="0">
                <a:solidFill>
                  <a:srgbClr val="1A2051"/>
                </a:solidFill>
                <a:latin typeface="Georgia"/>
                <a:cs typeface="Georgia"/>
              </a:rPr>
              <a:t> </a:t>
            </a:r>
            <a:r>
              <a:rPr sz="1400" dirty="0">
                <a:solidFill>
                  <a:srgbClr val="1A2051"/>
                </a:solidFill>
                <a:latin typeface="Georgia"/>
                <a:cs typeface="Georgia"/>
              </a:rPr>
              <a:t>U</a:t>
            </a:r>
            <a:r>
              <a:rPr sz="1400" spc="360" dirty="0">
                <a:solidFill>
                  <a:srgbClr val="1A2051"/>
                </a:solidFill>
                <a:latin typeface="Georgia"/>
                <a:cs typeface="Georgia"/>
              </a:rPr>
              <a:t> </a:t>
            </a:r>
            <a:r>
              <a:rPr sz="1400" dirty="0">
                <a:solidFill>
                  <a:srgbClr val="1A2051"/>
                </a:solidFill>
                <a:latin typeface="Georgia"/>
                <a:cs typeface="Georgia"/>
              </a:rPr>
              <a:t>B</a:t>
            </a:r>
            <a:r>
              <a:rPr sz="1400" spc="365" dirty="0">
                <a:solidFill>
                  <a:srgbClr val="1A2051"/>
                </a:solidFill>
                <a:latin typeface="Georgia"/>
                <a:cs typeface="Georgia"/>
              </a:rPr>
              <a:t> </a:t>
            </a:r>
            <a:r>
              <a:rPr sz="1400" dirty="0">
                <a:solidFill>
                  <a:srgbClr val="1A2051"/>
                </a:solidFill>
                <a:latin typeface="Georgia"/>
                <a:cs typeface="Georgia"/>
              </a:rPr>
              <a:t>L</a:t>
            </a:r>
            <a:r>
              <a:rPr sz="1400" spc="360" dirty="0">
                <a:solidFill>
                  <a:srgbClr val="1A2051"/>
                </a:solidFill>
                <a:latin typeface="Georgia"/>
                <a:cs typeface="Georgia"/>
              </a:rPr>
              <a:t> </a:t>
            </a:r>
            <a:r>
              <a:rPr sz="1400" dirty="0">
                <a:solidFill>
                  <a:srgbClr val="1A2051"/>
                </a:solidFill>
                <a:latin typeface="Georgia"/>
                <a:cs typeface="Georgia"/>
              </a:rPr>
              <a:t>I</a:t>
            </a:r>
            <a:r>
              <a:rPr sz="1400" spc="365" dirty="0">
                <a:solidFill>
                  <a:srgbClr val="1A2051"/>
                </a:solidFill>
                <a:latin typeface="Georgia"/>
                <a:cs typeface="Georgia"/>
              </a:rPr>
              <a:t> </a:t>
            </a:r>
            <a:r>
              <a:rPr sz="1400" dirty="0">
                <a:solidFill>
                  <a:srgbClr val="1A2051"/>
                </a:solidFill>
                <a:latin typeface="Georgia"/>
                <a:cs typeface="Georgia"/>
              </a:rPr>
              <a:t>C	P</a:t>
            </a:r>
            <a:r>
              <a:rPr sz="1400" spc="360" dirty="0">
                <a:solidFill>
                  <a:srgbClr val="1A2051"/>
                </a:solidFill>
                <a:latin typeface="Georgia"/>
                <a:cs typeface="Georgia"/>
              </a:rPr>
              <a:t> </a:t>
            </a:r>
            <a:r>
              <a:rPr sz="1400" dirty="0">
                <a:solidFill>
                  <a:srgbClr val="1A2051"/>
                </a:solidFill>
                <a:latin typeface="Georgia"/>
                <a:cs typeface="Georgia"/>
              </a:rPr>
              <a:t>R</a:t>
            </a:r>
            <a:r>
              <a:rPr sz="1400" spc="365" dirty="0">
                <a:solidFill>
                  <a:srgbClr val="1A2051"/>
                </a:solidFill>
                <a:latin typeface="Georgia"/>
                <a:cs typeface="Georgia"/>
              </a:rPr>
              <a:t> </a:t>
            </a:r>
            <a:r>
              <a:rPr sz="1400" dirty="0">
                <a:solidFill>
                  <a:srgbClr val="1A2051"/>
                </a:solidFill>
                <a:latin typeface="Georgia"/>
                <a:cs typeface="Georgia"/>
              </a:rPr>
              <a:t>O</a:t>
            </a:r>
            <a:r>
              <a:rPr sz="1400" spc="360" dirty="0">
                <a:solidFill>
                  <a:srgbClr val="1A2051"/>
                </a:solidFill>
                <a:latin typeface="Georgia"/>
                <a:cs typeface="Georgia"/>
              </a:rPr>
              <a:t> </a:t>
            </a:r>
            <a:r>
              <a:rPr sz="1400" dirty="0">
                <a:solidFill>
                  <a:srgbClr val="1A2051"/>
                </a:solidFill>
                <a:latin typeface="Georgia"/>
                <a:cs typeface="Georgia"/>
              </a:rPr>
              <a:t>S</a:t>
            </a:r>
            <a:r>
              <a:rPr sz="1400" spc="365" dirty="0">
                <a:solidFill>
                  <a:srgbClr val="1A2051"/>
                </a:solidFill>
                <a:latin typeface="Georgia"/>
                <a:cs typeface="Georgia"/>
              </a:rPr>
              <a:t> </a:t>
            </a:r>
            <a:r>
              <a:rPr sz="1400" dirty="0">
                <a:solidFill>
                  <a:srgbClr val="1A2051"/>
                </a:solidFill>
                <a:latin typeface="Georgia"/>
                <a:cs typeface="Georgia"/>
              </a:rPr>
              <a:t>E</a:t>
            </a:r>
            <a:r>
              <a:rPr sz="1400" spc="365" dirty="0">
                <a:solidFill>
                  <a:srgbClr val="1A2051"/>
                </a:solidFill>
                <a:latin typeface="Georgia"/>
                <a:cs typeface="Georgia"/>
              </a:rPr>
              <a:t> </a:t>
            </a:r>
            <a:r>
              <a:rPr sz="1400" dirty="0">
                <a:solidFill>
                  <a:srgbClr val="1A2051"/>
                </a:solidFill>
                <a:latin typeface="Georgia"/>
                <a:cs typeface="Georgia"/>
              </a:rPr>
              <a:t>C</a:t>
            </a:r>
            <a:r>
              <a:rPr sz="1400" spc="360" dirty="0">
                <a:solidFill>
                  <a:srgbClr val="1A2051"/>
                </a:solidFill>
                <a:latin typeface="Georgia"/>
                <a:cs typeface="Georgia"/>
              </a:rPr>
              <a:t> </a:t>
            </a:r>
            <a:r>
              <a:rPr sz="1400" dirty="0">
                <a:solidFill>
                  <a:srgbClr val="1A2051"/>
                </a:solidFill>
                <a:latin typeface="Georgia"/>
                <a:cs typeface="Georgia"/>
              </a:rPr>
              <a:t>U</a:t>
            </a:r>
            <a:r>
              <a:rPr sz="1400" spc="365" dirty="0">
                <a:solidFill>
                  <a:srgbClr val="1A2051"/>
                </a:solidFill>
                <a:latin typeface="Georgia"/>
                <a:cs typeface="Georgia"/>
              </a:rPr>
              <a:t> </a:t>
            </a:r>
            <a:r>
              <a:rPr sz="1400" dirty="0">
                <a:solidFill>
                  <a:srgbClr val="1A2051"/>
                </a:solidFill>
                <a:latin typeface="Georgia"/>
                <a:cs typeface="Georgia"/>
              </a:rPr>
              <a:t>T</a:t>
            </a:r>
            <a:r>
              <a:rPr sz="1400" spc="360" dirty="0">
                <a:solidFill>
                  <a:srgbClr val="1A2051"/>
                </a:solidFill>
                <a:latin typeface="Georgia"/>
                <a:cs typeface="Georgia"/>
              </a:rPr>
              <a:t> </a:t>
            </a:r>
            <a:r>
              <a:rPr sz="1400" dirty="0">
                <a:solidFill>
                  <a:srgbClr val="1A2051"/>
                </a:solidFill>
                <a:latin typeface="Georgia"/>
                <a:cs typeface="Georgia"/>
              </a:rPr>
              <a:t>I</a:t>
            </a:r>
            <a:r>
              <a:rPr sz="1400" spc="365" dirty="0">
                <a:solidFill>
                  <a:srgbClr val="1A2051"/>
                </a:solidFill>
                <a:latin typeface="Georgia"/>
                <a:cs typeface="Georgia"/>
              </a:rPr>
              <a:t> </a:t>
            </a:r>
            <a:r>
              <a:rPr sz="1400" dirty="0">
                <a:solidFill>
                  <a:srgbClr val="1A2051"/>
                </a:solidFill>
                <a:latin typeface="Georgia"/>
                <a:cs typeface="Georgia"/>
              </a:rPr>
              <a:t>O</a:t>
            </a:r>
            <a:r>
              <a:rPr sz="1400" spc="360" dirty="0">
                <a:solidFill>
                  <a:srgbClr val="1A2051"/>
                </a:solidFill>
                <a:latin typeface="Georgia"/>
                <a:cs typeface="Georgia"/>
              </a:rPr>
              <a:t> </a:t>
            </a:r>
            <a:r>
              <a:rPr sz="1400" dirty="0">
                <a:solidFill>
                  <a:srgbClr val="1A2051"/>
                </a:solidFill>
                <a:latin typeface="Georgia"/>
                <a:cs typeface="Georgia"/>
              </a:rPr>
              <a:t>N</a:t>
            </a:r>
            <a:r>
              <a:rPr sz="1400" spc="365" dirty="0">
                <a:solidFill>
                  <a:srgbClr val="1A2051"/>
                </a:solidFill>
                <a:latin typeface="Georgia"/>
                <a:cs typeface="Georgia"/>
              </a:rPr>
              <a:t> </a:t>
            </a:r>
            <a:r>
              <a:rPr sz="1400" dirty="0">
                <a:solidFill>
                  <a:srgbClr val="1A2051"/>
                </a:solidFill>
                <a:latin typeface="Georgia"/>
                <a:cs typeface="Georgia"/>
              </a:rPr>
              <a:t>S	(</a:t>
            </a:r>
            <a:r>
              <a:rPr sz="1400" spc="335" dirty="0">
                <a:solidFill>
                  <a:srgbClr val="1A2051"/>
                </a:solidFill>
                <a:latin typeface="Georgia"/>
                <a:cs typeface="Georgia"/>
              </a:rPr>
              <a:t> </a:t>
            </a:r>
            <a:r>
              <a:rPr sz="1400" dirty="0">
                <a:solidFill>
                  <a:srgbClr val="1A2051"/>
                </a:solidFill>
                <a:latin typeface="Georgia"/>
                <a:cs typeface="Georgia"/>
              </a:rPr>
              <a:t>O</a:t>
            </a:r>
            <a:r>
              <a:rPr sz="1400" spc="340" dirty="0">
                <a:solidFill>
                  <a:srgbClr val="1A2051"/>
                </a:solidFill>
                <a:latin typeface="Georgia"/>
                <a:cs typeface="Georgia"/>
              </a:rPr>
              <a:t> </a:t>
            </a:r>
            <a:r>
              <a:rPr sz="1400" dirty="0">
                <a:solidFill>
                  <a:srgbClr val="1A2051"/>
                </a:solidFill>
                <a:latin typeface="Georgia"/>
                <a:cs typeface="Georgia"/>
              </a:rPr>
              <a:t>D</a:t>
            </a:r>
            <a:r>
              <a:rPr sz="1400" spc="340" dirty="0">
                <a:solidFill>
                  <a:srgbClr val="1A2051"/>
                </a:solidFill>
                <a:latin typeface="Georgia"/>
                <a:cs typeface="Georgia"/>
              </a:rPr>
              <a:t> </a:t>
            </a:r>
            <a:r>
              <a:rPr sz="1400" dirty="0">
                <a:solidFill>
                  <a:srgbClr val="1A2051"/>
                </a:solidFill>
                <a:latin typeface="Georgia"/>
                <a:cs typeface="Georgia"/>
              </a:rPr>
              <a:t>P</a:t>
            </a:r>
            <a:r>
              <a:rPr sz="1400" spc="335" dirty="0">
                <a:solidFill>
                  <a:srgbClr val="1A2051"/>
                </a:solidFill>
                <a:latin typeface="Georgia"/>
                <a:cs typeface="Georgia"/>
              </a:rPr>
              <a:t> </a:t>
            </a:r>
            <a:r>
              <a:rPr sz="1400" dirty="0">
                <a:solidFill>
                  <a:srgbClr val="1A2051"/>
                </a:solidFill>
                <a:latin typeface="Georgia"/>
                <a:cs typeface="Georgia"/>
              </a:rPr>
              <a:t>P</a:t>
            </a:r>
            <a:r>
              <a:rPr sz="1400" spc="340" dirty="0">
                <a:solidFill>
                  <a:srgbClr val="1A2051"/>
                </a:solidFill>
                <a:latin typeface="Georgia"/>
                <a:cs typeface="Georgia"/>
              </a:rPr>
              <a:t> </a:t>
            </a:r>
            <a:r>
              <a:rPr sz="1400" dirty="0">
                <a:solidFill>
                  <a:srgbClr val="1A2051"/>
                </a:solidFill>
                <a:latin typeface="Georgia"/>
                <a:cs typeface="Georgia"/>
              </a:rPr>
              <a:t>)</a:t>
            </a:r>
            <a:endParaRPr sz="1400" dirty="0">
              <a:latin typeface="Georgia"/>
              <a:cs typeface="Georgia"/>
            </a:endParaRPr>
          </a:p>
        </p:txBody>
      </p:sp>
      <p:pic>
        <p:nvPicPr>
          <p:cNvPr id="6" name="Picture 5" descr="A yellow and black ballot box&#10;&#10;AI-generated content may be incorrect.">
            <a:extLst>
              <a:ext uri="{FF2B5EF4-FFF2-40B4-BE49-F238E27FC236}">
                <a16:creationId xmlns="" xmlns:a16="http://schemas.microsoft.com/office/drawing/2014/main" id="{8F3B8C76-D8E7-0FFF-EB61-6AC09E7DB8F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2007" y="4819607"/>
            <a:ext cx="742993" cy="742993"/>
          </a:xfrm>
          <a:prstGeom prst="rect">
            <a:avLst/>
          </a:prstGeom>
        </p:spPr>
      </p:pic>
      <p:pic>
        <p:nvPicPr>
          <p:cNvPr id="8" name="Picture 7" descr="A yellow face with black lines and a speech bubble&#10;&#10;AI-generated content may be incorrect.">
            <a:extLst>
              <a:ext uri="{FF2B5EF4-FFF2-40B4-BE49-F238E27FC236}">
                <a16:creationId xmlns="" xmlns:a16="http://schemas.microsoft.com/office/drawing/2014/main" id="{41EECAB7-E12F-B68D-A2D6-4978F4494C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2009" y="3752809"/>
            <a:ext cx="742991" cy="742991"/>
          </a:xfrm>
          <a:prstGeom prst="rect">
            <a:avLst/>
          </a:prstGeom>
        </p:spPr>
      </p:pic>
      <p:pic>
        <p:nvPicPr>
          <p:cNvPr id="10" name="Picture 9" descr="A group of people with a speech bubble&#10;&#10;AI-generated content may be incorrect.">
            <a:extLst>
              <a:ext uri="{FF2B5EF4-FFF2-40B4-BE49-F238E27FC236}">
                <a16:creationId xmlns="" xmlns:a16="http://schemas.microsoft.com/office/drawing/2014/main" id="{A2F6905E-C18F-E8E7-902C-DC2D750DE1B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3000" y="2686008"/>
            <a:ext cx="742992" cy="742992"/>
          </a:xfrm>
          <a:prstGeom prst="rect">
            <a:avLst/>
          </a:prstGeom>
        </p:spPr>
      </p:pic>
      <p:pic>
        <p:nvPicPr>
          <p:cNvPr id="12" name="Picture 11" descr="A yellow microphone with black stripes&#10;&#10;AI-generated content may be incorrect.">
            <a:extLst>
              <a:ext uri="{FF2B5EF4-FFF2-40B4-BE49-F238E27FC236}">
                <a16:creationId xmlns="" xmlns:a16="http://schemas.microsoft.com/office/drawing/2014/main" id="{FBA8739F-6A22-4E20-3767-D2F472CA145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3000" y="1543008"/>
            <a:ext cx="742992" cy="742992"/>
          </a:xfrm>
          <a:prstGeom prst="rect">
            <a:avLst/>
          </a:prstGeom>
        </p:spPr>
      </p:pic>
      <p:cxnSp>
        <p:nvCxnSpPr>
          <p:cNvPr id="14" name="Straight Connector 13">
            <a:extLst>
              <a:ext uri="{FF2B5EF4-FFF2-40B4-BE49-F238E27FC236}">
                <a16:creationId xmlns="" xmlns:a16="http://schemas.microsoft.com/office/drawing/2014/main" id="{BC8D77C9-22FB-0490-DFB9-81CF9EE5F66A}"/>
              </a:ext>
            </a:extLst>
          </p:cNvPr>
          <p:cNvCxnSpPr/>
          <p:nvPr/>
        </p:nvCxnSpPr>
        <p:spPr>
          <a:xfrm>
            <a:off x="0" y="2438400"/>
            <a:ext cx="4724400" cy="0"/>
          </a:xfrm>
          <a:prstGeom prst="line">
            <a:avLst/>
          </a:prstGeom>
          <a:ln>
            <a:solidFill>
              <a:srgbClr val="001854"/>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 xmlns:a16="http://schemas.microsoft.com/office/drawing/2014/main" id="{F46DD6D4-E22D-136D-3070-AB6CDE2896B8}"/>
              </a:ext>
            </a:extLst>
          </p:cNvPr>
          <p:cNvCxnSpPr/>
          <p:nvPr/>
        </p:nvCxnSpPr>
        <p:spPr>
          <a:xfrm>
            <a:off x="0" y="3599543"/>
            <a:ext cx="4724400" cy="0"/>
          </a:xfrm>
          <a:prstGeom prst="line">
            <a:avLst/>
          </a:prstGeom>
          <a:ln>
            <a:solidFill>
              <a:srgbClr val="001854"/>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 xmlns:a16="http://schemas.microsoft.com/office/drawing/2014/main" id="{9FDB3911-2FEE-D201-489C-3C9C163AA5A6}"/>
              </a:ext>
            </a:extLst>
          </p:cNvPr>
          <p:cNvCxnSpPr/>
          <p:nvPr/>
        </p:nvCxnSpPr>
        <p:spPr>
          <a:xfrm>
            <a:off x="0" y="4717143"/>
            <a:ext cx="4724400" cy="0"/>
          </a:xfrm>
          <a:prstGeom prst="line">
            <a:avLst/>
          </a:prstGeom>
          <a:ln>
            <a:solidFill>
              <a:srgbClr val="001854"/>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 xmlns:a16="http://schemas.microsoft.com/office/drawing/2014/main" id="{ADB549F3-3255-AF1B-2591-0A7E380DB703}"/>
              </a:ext>
            </a:extLst>
          </p:cNvPr>
          <p:cNvCxnSpPr/>
          <p:nvPr/>
        </p:nvCxnSpPr>
        <p:spPr>
          <a:xfrm>
            <a:off x="0" y="5791200"/>
            <a:ext cx="4724400" cy="0"/>
          </a:xfrm>
          <a:prstGeom prst="line">
            <a:avLst/>
          </a:prstGeom>
          <a:ln>
            <a:solidFill>
              <a:srgbClr val="001854"/>
            </a:solidFill>
          </a:ln>
        </p:spPr>
        <p:style>
          <a:lnRef idx="1">
            <a:schemeClr val="accent1"/>
          </a:lnRef>
          <a:fillRef idx="0">
            <a:schemeClr val="accent1"/>
          </a:fillRef>
          <a:effectRef idx="0">
            <a:schemeClr val="accent1"/>
          </a:effectRef>
          <a:fontRef idx="minor">
            <a:schemeClr val="tx1"/>
          </a:fontRef>
        </p:style>
      </p:cxnSp>
      <p:pic>
        <p:nvPicPr>
          <p:cNvPr id="19" name="Picture 18" descr="A yellow arrows pointing to different directions&#10;&#10;AI-generated content may be incorrect.">
            <a:extLst>
              <a:ext uri="{FF2B5EF4-FFF2-40B4-BE49-F238E27FC236}">
                <a16:creationId xmlns="" xmlns:a16="http://schemas.microsoft.com/office/drawing/2014/main" id="{6FB9B346-A776-2A58-9E8E-C036953E3BB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6800" y="5946711"/>
            <a:ext cx="835089" cy="835089"/>
          </a:xfrm>
          <a:prstGeom prst="rect">
            <a:avLst/>
          </a:prstGeom>
        </p:spPr>
      </p:pic>
    </p:spTree>
    <p:extLst>
      <p:ext uri="{BB962C8B-B14F-4D97-AF65-F5344CB8AC3E}">
        <p14:creationId xmlns:p14="http://schemas.microsoft.com/office/powerpoint/2010/main" val="11774445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FE17D3D9-58DC-953D-04C4-48FCA9EF9DEB}"/>
              </a:ext>
            </a:extLst>
          </p:cNvPr>
          <p:cNvSpPr/>
          <p:nvPr/>
        </p:nvSpPr>
        <p:spPr>
          <a:xfrm>
            <a:off x="304800" y="1676400"/>
            <a:ext cx="11506200" cy="4724400"/>
          </a:xfrm>
          <a:prstGeom prst="rect">
            <a:avLst/>
          </a:prstGeom>
          <a:solidFill>
            <a:srgbClr val="0018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 name="Title 1">
            <a:extLst>
              <a:ext uri="{FF2B5EF4-FFF2-40B4-BE49-F238E27FC236}">
                <a16:creationId xmlns="" xmlns:a16="http://schemas.microsoft.com/office/drawing/2014/main" id="{60091302-742D-17AB-02AD-A464C5FB5394}"/>
              </a:ext>
            </a:extLst>
          </p:cNvPr>
          <p:cNvSpPr>
            <a:spLocks noGrp="1"/>
          </p:cNvSpPr>
          <p:nvPr>
            <p:ph type="title"/>
          </p:nvPr>
        </p:nvSpPr>
        <p:spPr>
          <a:xfrm>
            <a:off x="533400" y="977900"/>
            <a:ext cx="8992892" cy="369332"/>
          </a:xfrm>
        </p:spPr>
        <p:txBody>
          <a:bodyPr/>
          <a:lstStyle/>
          <a:p>
            <a:r>
              <a:rPr lang="en-GB" sz="2400" kern="100" dirty="0">
                <a:solidFill>
                  <a:srgbClr val="001854"/>
                </a:solidFill>
                <a:latin typeface="Century Gothic" panose="020B0502020202020204" pitchFamily="34" charset="0"/>
                <a:ea typeface="Calibri" panose="020F0502020204030204" pitchFamily="34" charset="0"/>
                <a:cs typeface="Times New Roman" panose="02020603050405020304" pitchFamily="18" charset="0"/>
              </a:rPr>
              <a:t>How do CUC’s operate to strengthen electoral integrity?</a:t>
            </a:r>
            <a:endParaRPr lang="en-US" sz="2400" dirty="0">
              <a:solidFill>
                <a:srgbClr val="001854"/>
              </a:solidFill>
              <a:latin typeface="Century Gothic" panose="020B0502020202020204" pitchFamily="34" charset="0"/>
            </a:endParaRPr>
          </a:p>
        </p:txBody>
      </p:sp>
      <p:sp>
        <p:nvSpPr>
          <p:cNvPr id="3" name="Text Placeholder 2">
            <a:extLst>
              <a:ext uri="{FF2B5EF4-FFF2-40B4-BE49-F238E27FC236}">
                <a16:creationId xmlns="" xmlns:a16="http://schemas.microsoft.com/office/drawing/2014/main" id="{EFDD4B0A-B430-48CF-3650-D04F170D53CC}"/>
              </a:ext>
            </a:extLst>
          </p:cNvPr>
          <p:cNvSpPr>
            <a:spLocks noGrp="1"/>
          </p:cNvSpPr>
          <p:nvPr>
            <p:ph type="body" idx="1"/>
          </p:nvPr>
        </p:nvSpPr>
        <p:spPr>
          <a:xfrm>
            <a:off x="533401" y="1981200"/>
            <a:ext cx="2514600" cy="4308872"/>
          </a:xfrm>
        </p:spPr>
        <p:txBody>
          <a:bodyPr/>
          <a:lstStyle/>
          <a:p>
            <a:r>
              <a:rPr lang="en-US" sz="2000" b="0" dirty="0">
                <a:solidFill>
                  <a:schemeClr val="bg1"/>
                </a:solidFill>
              </a:rPr>
              <a:t>They are required to meet every quarter, address emerging issues and implement their work plans.</a:t>
            </a:r>
          </a:p>
          <a:p>
            <a:endParaRPr lang="en-US" sz="2000" b="0" dirty="0">
              <a:solidFill>
                <a:schemeClr val="bg1"/>
              </a:solidFill>
            </a:endParaRPr>
          </a:p>
          <a:p>
            <a:endParaRPr lang="en-US" sz="2000" b="0" dirty="0">
              <a:solidFill>
                <a:schemeClr val="bg1"/>
              </a:solidFill>
            </a:endParaRPr>
          </a:p>
          <a:p>
            <a:endParaRPr lang="en-US" sz="2000" b="0" dirty="0">
              <a:solidFill>
                <a:schemeClr val="bg1"/>
              </a:solidFill>
            </a:endParaRPr>
          </a:p>
          <a:p>
            <a:endParaRPr lang="en-US" sz="2000" b="0" dirty="0">
              <a:solidFill>
                <a:schemeClr val="bg1"/>
              </a:solidFill>
            </a:endParaRPr>
          </a:p>
          <a:p>
            <a:endParaRPr lang="en-US" sz="2000" b="0" dirty="0">
              <a:solidFill>
                <a:schemeClr val="bg1"/>
              </a:solidFill>
            </a:endParaRPr>
          </a:p>
          <a:p>
            <a:endParaRPr lang="en-US" sz="2000" b="0" dirty="0">
              <a:solidFill>
                <a:schemeClr val="bg1"/>
              </a:solidFill>
            </a:endParaRPr>
          </a:p>
          <a:p>
            <a:endParaRPr lang="en-US" sz="2000" b="0" dirty="0">
              <a:solidFill>
                <a:schemeClr val="bg1"/>
              </a:solidFill>
            </a:endParaRPr>
          </a:p>
          <a:p>
            <a:endParaRPr lang="en-US" sz="2000" b="0" dirty="0">
              <a:solidFill>
                <a:schemeClr val="bg1"/>
              </a:solidFill>
            </a:endParaRPr>
          </a:p>
          <a:p>
            <a:r>
              <a:rPr lang="en-US" sz="2000" b="0" dirty="0">
                <a:solidFill>
                  <a:srgbClr val="FFC000"/>
                </a:solidFill>
              </a:rPr>
              <a:t>1</a:t>
            </a:r>
          </a:p>
        </p:txBody>
      </p:sp>
      <p:sp>
        <p:nvSpPr>
          <p:cNvPr id="4" name="object 2">
            <a:extLst>
              <a:ext uri="{FF2B5EF4-FFF2-40B4-BE49-F238E27FC236}">
                <a16:creationId xmlns="" xmlns:a16="http://schemas.microsoft.com/office/drawing/2014/main" id="{F4EB0868-FE9E-01EB-25FF-CE1769C70591}"/>
              </a:ext>
            </a:extLst>
          </p:cNvPr>
          <p:cNvSpPr txBox="1"/>
          <p:nvPr/>
        </p:nvSpPr>
        <p:spPr>
          <a:xfrm>
            <a:off x="1135415" y="197979"/>
            <a:ext cx="9921875" cy="238760"/>
          </a:xfrm>
          <a:prstGeom prst="rect">
            <a:avLst/>
          </a:prstGeom>
        </p:spPr>
        <p:txBody>
          <a:bodyPr vert="horz" wrap="square" lIns="0" tIns="12700" rIns="0" bIns="0" rtlCol="0">
            <a:spAutoFit/>
          </a:bodyPr>
          <a:lstStyle/>
          <a:p>
            <a:pPr marL="12700">
              <a:lnSpc>
                <a:spcPct val="100000"/>
              </a:lnSpc>
              <a:spcBef>
                <a:spcPts val="100"/>
              </a:spcBef>
              <a:tabLst>
                <a:tab pos="1322070" algn="l"/>
                <a:tab pos="1870710" algn="l"/>
                <a:tab pos="2640330" algn="l"/>
                <a:tab pos="4407535" algn="l"/>
                <a:tab pos="4956175" algn="l"/>
                <a:tab pos="6271260" algn="l"/>
                <a:tab pos="8848090" algn="l"/>
              </a:tabLst>
            </a:pPr>
            <a:r>
              <a:rPr sz="1400" dirty="0">
                <a:solidFill>
                  <a:srgbClr val="1A2051"/>
                </a:solidFill>
                <a:latin typeface="Georgia"/>
                <a:cs typeface="Georgia"/>
              </a:rPr>
              <a:t>O</a:t>
            </a:r>
            <a:r>
              <a:rPr sz="1400" spc="355" dirty="0">
                <a:solidFill>
                  <a:srgbClr val="1A2051"/>
                </a:solidFill>
                <a:latin typeface="Georgia"/>
                <a:cs typeface="Georgia"/>
              </a:rPr>
              <a:t> </a:t>
            </a:r>
            <a:r>
              <a:rPr sz="1400" dirty="0">
                <a:solidFill>
                  <a:srgbClr val="1A2051"/>
                </a:solidFill>
                <a:latin typeface="Georgia"/>
                <a:cs typeface="Georgia"/>
              </a:rPr>
              <a:t>F</a:t>
            </a:r>
            <a:r>
              <a:rPr sz="1400" spc="360" dirty="0">
                <a:solidFill>
                  <a:srgbClr val="1A2051"/>
                </a:solidFill>
                <a:latin typeface="Georgia"/>
                <a:cs typeface="Georgia"/>
              </a:rPr>
              <a:t> </a:t>
            </a:r>
            <a:r>
              <a:rPr sz="1400" dirty="0">
                <a:solidFill>
                  <a:srgbClr val="1A2051"/>
                </a:solidFill>
                <a:latin typeface="Georgia"/>
                <a:cs typeface="Georgia"/>
              </a:rPr>
              <a:t>F</a:t>
            </a:r>
            <a:r>
              <a:rPr sz="1400" spc="355" dirty="0">
                <a:solidFill>
                  <a:srgbClr val="1A2051"/>
                </a:solidFill>
                <a:latin typeface="Georgia"/>
                <a:cs typeface="Georgia"/>
              </a:rPr>
              <a:t> </a:t>
            </a:r>
            <a:r>
              <a:rPr sz="1400" dirty="0">
                <a:solidFill>
                  <a:srgbClr val="1A2051"/>
                </a:solidFill>
                <a:latin typeface="Georgia"/>
                <a:cs typeface="Georgia"/>
              </a:rPr>
              <a:t>I</a:t>
            </a:r>
            <a:r>
              <a:rPr sz="1400" spc="360" dirty="0">
                <a:solidFill>
                  <a:srgbClr val="1A2051"/>
                </a:solidFill>
                <a:latin typeface="Georgia"/>
                <a:cs typeface="Georgia"/>
              </a:rPr>
              <a:t> </a:t>
            </a:r>
            <a:r>
              <a:rPr sz="1400" dirty="0">
                <a:solidFill>
                  <a:srgbClr val="1A2051"/>
                </a:solidFill>
                <a:latin typeface="Georgia"/>
                <a:cs typeface="Georgia"/>
              </a:rPr>
              <a:t>C</a:t>
            </a:r>
            <a:r>
              <a:rPr sz="1400" spc="355" dirty="0">
                <a:solidFill>
                  <a:srgbClr val="1A2051"/>
                </a:solidFill>
                <a:latin typeface="Georgia"/>
                <a:cs typeface="Georgia"/>
              </a:rPr>
              <a:t> </a:t>
            </a:r>
            <a:r>
              <a:rPr sz="1400" dirty="0">
                <a:solidFill>
                  <a:srgbClr val="1A2051"/>
                </a:solidFill>
                <a:latin typeface="Georgia"/>
                <a:cs typeface="Georgia"/>
              </a:rPr>
              <a:t>E	O</a:t>
            </a:r>
            <a:r>
              <a:rPr sz="1400" spc="360" dirty="0">
                <a:solidFill>
                  <a:srgbClr val="1A2051"/>
                </a:solidFill>
                <a:latin typeface="Georgia"/>
                <a:cs typeface="Georgia"/>
              </a:rPr>
              <a:t> </a:t>
            </a:r>
            <a:r>
              <a:rPr sz="1400" dirty="0">
                <a:solidFill>
                  <a:srgbClr val="1A2051"/>
                </a:solidFill>
                <a:latin typeface="Georgia"/>
                <a:cs typeface="Georgia"/>
              </a:rPr>
              <a:t>F	T</a:t>
            </a:r>
            <a:r>
              <a:rPr sz="1400" spc="360" dirty="0">
                <a:solidFill>
                  <a:srgbClr val="1A2051"/>
                </a:solidFill>
                <a:latin typeface="Georgia"/>
                <a:cs typeface="Georgia"/>
              </a:rPr>
              <a:t> </a:t>
            </a:r>
            <a:r>
              <a:rPr sz="1400" dirty="0">
                <a:solidFill>
                  <a:srgbClr val="1A2051"/>
                </a:solidFill>
                <a:latin typeface="Georgia"/>
                <a:cs typeface="Georgia"/>
              </a:rPr>
              <a:t>H</a:t>
            </a:r>
            <a:r>
              <a:rPr sz="1400" spc="365" dirty="0">
                <a:solidFill>
                  <a:srgbClr val="1A2051"/>
                </a:solidFill>
                <a:latin typeface="Georgia"/>
                <a:cs typeface="Georgia"/>
              </a:rPr>
              <a:t> </a:t>
            </a:r>
            <a:r>
              <a:rPr sz="1400" dirty="0">
                <a:solidFill>
                  <a:srgbClr val="1A2051"/>
                </a:solidFill>
                <a:latin typeface="Georgia"/>
                <a:cs typeface="Georgia"/>
              </a:rPr>
              <a:t>E	D</a:t>
            </a:r>
            <a:r>
              <a:rPr sz="1400" spc="355" dirty="0">
                <a:solidFill>
                  <a:srgbClr val="1A2051"/>
                </a:solidFill>
                <a:latin typeface="Georgia"/>
                <a:cs typeface="Georgia"/>
              </a:rPr>
              <a:t> </a:t>
            </a:r>
            <a:r>
              <a:rPr sz="1400" dirty="0">
                <a:solidFill>
                  <a:srgbClr val="1A2051"/>
                </a:solidFill>
                <a:latin typeface="Georgia"/>
                <a:cs typeface="Georgia"/>
              </a:rPr>
              <a:t>I</a:t>
            </a:r>
            <a:r>
              <a:rPr sz="1400" spc="360" dirty="0">
                <a:solidFill>
                  <a:srgbClr val="1A2051"/>
                </a:solidFill>
                <a:latin typeface="Georgia"/>
                <a:cs typeface="Georgia"/>
              </a:rPr>
              <a:t> </a:t>
            </a:r>
            <a:r>
              <a:rPr sz="1400" dirty="0">
                <a:solidFill>
                  <a:srgbClr val="1A2051"/>
                </a:solidFill>
                <a:latin typeface="Georgia"/>
                <a:cs typeface="Georgia"/>
              </a:rPr>
              <a:t>R</a:t>
            </a:r>
            <a:r>
              <a:rPr sz="1400" spc="355" dirty="0">
                <a:solidFill>
                  <a:srgbClr val="1A2051"/>
                </a:solidFill>
                <a:latin typeface="Georgia"/>
                <a:cs typeface="Georgia"/>
              </a:rPr>
              <a:t> </a:t>
            </a:r>
            <a:r>
              <a:rPr sz="1400" dirty="0">
                <a:solidFill>
                  <a:srgbClr val="1A2051"/>
                </a:solidFill>
                <a:latin typeface="Georgia"/>
                <a:cs typeface="Georgia"/>
              </a:rPr>
              <a:t>E</a:t>
            </a:r>
            <a:r>
              <a:rPr sz="1400" spc="360" dirty="0">
                <a:solidFill>
                  <a:srgbClr val="1A2051"/>
                </a:solidFill>
                <a:latin typeface="Georgia"/>
                <a:cs typeface="Georgia"/>
              </a:rPr>
              <a:t> </a:t>
            </a:r>
            <a:r>
              <a:rPr sz="1400" dirty="0">
                <a:solidFill>
                  <a:srgbClr val="1A2051"/>
                </a:solidFill>
                <a:latin typeface="Georgia"/>
                <a:cs typeface="Georgia"/>
              </a:rPr>
              <a:t>C</a:t>
            </a:r>
            <a:r>
              <a:rPr sz="1400" spc="360" dirty="0">
                <a:solidFill>
                  <a:srgbClr val="1A2051"/>
                </a:solidFill>
                <a:latin typeface="Georgia"/>
                <a:cs typeface="Georgia"/>
              </a:rPr>
              <a:t> </a:t>
            </a:r>
            <a:r>
              <a:rPr sz="1400" dirty="0">
                <a:solidFill>
                  <a:srgbClr val="1A2051"/>
                </a:solidFill>
                <a:latin typeface="Georgia"/>
                <a:cs typeface="Georgia"/>
              </a:rPr>
              <a:t>T</a:t>
            </a:r>
            <a:r>
              <a:rPr sz="1400" spc="355" dirty="0">
                <a:solidFill>
                  <a:srgbClr val="1A2051"/>
                </a:solidFill>
                <a:latin typeface="Georgia"/>
                <a:cs typeface="Georgia"/>
              </a:rPr>
              <a:t> </a:t>
            </a:r>
            <a:r>
              <a:rPr sz="1400" dirty="0">
                <a:solidFill>
                  <a:srgbClr val="1A2051"/>
                </a:solidFill>
                <a:latin typeface="Georgia"/>
                <a:cs typeface="Georgia"/>
              </a:rPr>
              <a:t>O</a:t>
            </a:r>
            <a:r>
              <a:rPr sz="1400" spc="360" dirty="0">
                <a:solidFill>
                  <a:srgbClr val="1A2051"/>
                </a:solidFill>
                <a:latin typeface="Georgia"/>
                <a:cs typeface="Georgia"/>
              </a:rPr>
              <a:t> </a:t>
            </a:r>
            <a:r>
              <a:rPr sz="1400" dirty="0">
                <a:solidFill>
                  <a:srgbClr val="1A2051"/>
                </a:solidFill>
                <a:latin typeface="Georgia"/>
                <a:cs typeface="Georgia"/>
              </a:rPr>
              <a:t>R	O</a:t>
            </a:r>
            <a:r>
              <a:rPr sz="1400" spc="355" dirty="0">
                <a:solidFill>
                  <a:srgbClr val="1A2051"/>
                </a:solidFill>
                <a:latin typeface="Georgia"/>
                <a:cs typeface="Georgia"/>
              </a:rPr>
              <a:t> </a:t>
            </a:r>
            <a:r>
              <a:rPr sz="1400" dirty="0">
                <a:solidFill>
                  <a:srgbClr val="1A2051"/>
                </a:solidFill>
                <a:latin typeface="Georgia"/>
                <a:cs typeface="Georgia"/>
              </a:rPr>
              <a:t>F	P</a:t>
            </a:r>
            <a:r>
              <a:rPr sz="1400" spc="365" dirty="0">
                <a:solidFill>
                  <a:srgbClr val="1A2051"/>
                </a:solidFill>
                <a:latin typeface="Georgia"/>
                <a:cs typeface="Georgia"/>
              </a:rPr>
              <a:t> </a:t>
            </a:r>
            <a:r>
              <a:rPr sz="1400" dirty="0">
                <a:solidFill>
                  <a:srgbClr val="1A2051"/>
                </a:solidFill>
                <a:latin typeface="Georgia"/>
                <a:cs typeface="Georgia"/>
              </a:rPr>
              <a:t>U</a:t>
            </a:r>
            <a:r>
              <a:rPr sz="1400" spc="360" dirty="0">
                <a:solidFill>
                  <a:srgbClr val="1A2051"/>
                </a:solidFill>
                <a:latin typeface="Georgia"/>
                <a:cs typeface="Georgia"/>
              </a:rPr>
              <a:t> </a:t>
            </a:r>
            <a:r>
              <a:rPr sz="1400" dirty="0">
                <a:solidFill>
                  <a:srgbClr val="1A2051"/>
                </a:solidFill>
                <a:latin typeface="Georgia"/>
                <a:cs typeface="Georgia"/>
              </a:rPr>
              <a:t>B</a:t>
            </a:r>
            <a:r>
              <a:rPr sz="1400" spc="365" dirty="0">
                <a:solidFill>
                  <a:srgbClr val="1A2051"/>
                </a:solidFill>
                <a:latin typeface="Georgia"/>
                <a:cs typeface="Georgia"/>
              </a:rPr>
              <a:t> </a:t>
            </a:r>
            <a:r>
              <a:rPr sz="1400" dirty="0">
                <a:solidFill>
                  <a:srgbClr val="1A2051"/>
                </a:solidFill>
                <a:latin typeface="Georgia"/>
                <a:cs typeface="Georgia"/>
              </a:rPr>
              <a:t>L</a:t>
            </a:r>
            <a:r>
              <a:rPr sz="1400" spc="360" dirty="0">
                <a:solidFill>
                  <a:srgbClr val="1A2051"/>
                </a:solidFill>
                <a:latin typeface="Georgia"/>
                <a:cs typeface="Georgia"/>
              </a:rPr>
              <a:t> </a:t>
            </a:r>
            <a:r>
              <a:rPr sz="1400" dirty="0">
                <a:solidFill>
                  <a:srgbClr val="1A2051"/>
                </a:solidFill>
                <a:latin typeface="Georgia"/>
                <a:cs typeface="Georgia"/>
              </a:rPr>
              <a:t>I</a:t>
            </a:r>
            <a:r>
              <a:rPr sz="1400" spc="365" dirty="0">
                <a:solidFill>
                  <a:srgbClr val="1A2051"/>
                </a:solidFill>
                <a:latin typeface="Georgia"/>
                <a:cs typeface="Georgia"/>
              </a:rPr>
              <a:t> </a:t>
            </a:r>
            <a:r>
              <a:rPr sz="1400" dirty="0">
                <a:solidFill>
                  <a:srgbClr val="1A2051"/>
                </a:solidFill>
                <a:latin typeface="Georgia"/>
                <a:cs typeface="Georgia"/>
              </a:rPr>
              <a:t>C	P</a:t>
            </a:r>
            <a:r>
              <a:rPr sz="1400" spc="360" dirty="0">
                <a:solidFill>
                  <a:srgbClr val="1A2051"/>
                </a:solidFill>
                <a:latin typeface="Georgia"/>
                <a:cs typeface="Georgia"/>
              </a:rPr>
              <a:t> </a:t>
            </a:r>
            <a:r>
              <a:rPr sz="1400" dirty="0">
                <a:solidFill>
                  <a:srgbClr val="1A2051"/>
                </a:solidFill>
                <a:latin typeface="Georgia"/>
                <a:cs typeface="Georgia"/>
              </a:rPr>
              <a:t>R</a:t>
            </a:r>
            <a:r>
              <a:rPr sz="1400" spc="365" dirty="0">
                <a:solidFill>
                  <a:srgbClr val="1A2051"/>
                </a:solidFill>
                <a:latin typeface="Georgia"/>
                <a:cs typeface="Georgia"/>
              </a:rPr>
              <a:t> </a:t>
            </a:r>
            <a:r>
              <a:rPr sz="1400" dirty="0">
                <a:solidFill>
                  <a:srgbClr val="1A2051"/>
                </a:solidFill>
                <a:latin typeface="Georgia"/>
                <a:cs typeface="Georgia"/>
              </a:rPr>
              <a:t>O</a:t>
            </a:r>
            <a:r>
              <a:rPr sz="1400" spc="360" dirty="0">
                <a:solidFill>
                  <a:srgbClr val="1A2051"/>
                </a:solidFill>
                <a:latin typeface="Georgia"/>
                <a:cs typeface="Georgia"/>
              </a:rPr>
              <a:t> </a:t>
            </a:r>
            <a:r>
              <a:rPr sz="1400" dirty="0">
                <a:solidFill>
                  <a:srgbClr val="1A2051"/>
                </a:solidFill>
                <a:latin typeface="Georgia"/>
                <a:cs typeface="Georgia"/>
              </a:rPr>
              <a:t>S</a:t>
            </a:r>
            <a:r>
              <a:rPr sz="1400" spc="365" dirty="0">
                <a:solidFill>
                  <a:srgbClr val="1A2051"/>
                </a:solidFill>
                <a:latin typeface="Georgia"/>
                <a:cs typeface="Georgia"/>
              </a:rPr>
              <a:t> </a:t>
            </a:r>
            <a:r>
              <a:rPr sz="1400" dirty="0">
                <a:solidFill>
                  <a:srgbClr val="1A2051"/>
                </a:solidFill>
                <a:latin typeface="Georgia"/>
                <a:cs typeface="Georgia"/>
              </a:rPr>
              <a:t>E</a:t>
            </a:r>
            <a:r>
              <a:rPr sz="1400" spc="365" dirty="0">
                <a:solidFill>
                  <a:srgbClr val="1A2051"/>
                </a:solidFill>
                <a:latin typeface="Georgia"/>
                <a:cs typeface="Georgia"/>
              </a:rPr>
              <a:t> </a:t>
            </a:r>
            <a:r>
              <a:rPr sz="1400" dirty="0">
                <a:solidFill>
                  <a:srgbClr val="1A2051"/>
                </a:solidFill>
                <a:latin typeface="Georgia"/>
                <a:cs typeface="Georgia"/>
              </a:rPr>
              <a:t>C</a:t>
            </a:r>
            <a:r>
              <a:rPr sz="1400" spc="360" dirty="0">
                <a:solidFill>
                  <a:srgbClr val="1A2051"/>
                </a:solidFill>
                <a:latin typeface="Georgia"/>
                <a:cs typeface="Georgia"/>
              </a:rPr>
              <a:t> </a:t>
            </a:r>
            <a:r>
              <a:rPr sz="1400" dirty="0">
                <a:solidFill>
                  <a:srgbClr val="1A2051"/>
                </a:solidFill>
                <a:latin typeface="Georgia"/>
                <a:cs typeface="Georgia"/>
              </a:rPr>
              <a:t>U</a:t>
            </a:r>
            <a:r>
              <a:rPr sz="1400" spc="365" dirty="0">
                <a:solidFill>
                  <a:srgbClr val="1A2051"/>
                </a:solidFill>
                <a:latin typeface="Georgia"/>
                <a:cs typeface="Georgia"/>
              </a:rPr>
              <a:t> </a:t>
            </a:r>
            <a:r>
              <a:rPr sz="1400" dirty="0">
                <a:solidFill>
                  <a:srgbClr val="1A2051"/>
                </a:solidFill>
                <a:latin typeface="Georgia"/>
                <a:cs typeface="Georgia"/>
              </a:rPr>
              <a:t>T</a:t>
            </a:r>
            <a:r>
              <a:rPr sz="1400" spc="360" dirty="0">
                <a:solidFill>
                  <a:srgbClr val="1A2051"/>
                </a:solidFill>
                <a:latin typeface="Georgia"/>
                <a:cs typeface="Georgia"/>
              </a:rPr>
              <a:t> </a:t>
            </a:r>
            <a:r>
              <a:rPr sz="1400" dirty="0">
                <a:solidFill>
                  <a:srgbClr val="1A2051"/>
                </a:solidFill>
                <a:latin typeface="Georgia"/>
                <a:cs typeface="Georgia"/>
              </a:rPr>
              <a:t>I</a:t>
            </a:r>
            <a:r>
              <a:rPr sz="1400" spc="365" dirty="0">
                <a:solidFill>
                  <a:srgbClr val="1A2051"/>
                </a:solidFill>
                <a:latin typeface="Georgia"/>
                <a:cs typeface="Georgia"/>
              </a:rPr>
              <a:t> </a:t>
            </a:r>
            <a:r>
              <a:rPr sz="1400" dirty="0">
                <a:solidFill>
                  <a:srgbClr val="1A2051"/>
                </a:solidFill>
                <a:latin typeface="Georgia"/>
                <a:cs typeface="Georgia"/>
              </a:rPr>
              <a:t>O</a:t>
            </a:r>
            <a:r>
              <a:rPr sz="1400" spc="360" dirty="0">
                <a:solidFill>
                  <a:srgbClr val="1A2051"/>
                </a:solidFill>
                <a:latin typeface="Georgia"/>
                <a:cs typeface="Georgia"/>
              </a:rPr>
              <a:t> </a:t>
            </a:r>
            <a:r>
              <a:rPr sz="1400" dirty="0">
                <a:solidFill>
                  <a:srgbClr val="1A2051"/>
                </a:solidFill>
                <a:latin typeface="Georgia"/>
                <a:cs typeface="Georgia"/>
              </a:rPr>
              <a:t>N</a:t>
            </a:r>
            <a:r>
              <a:rPr sz="1400" spc="365" dirty="0">
                <a:solidFill>
                  <a:srgbClr val="1A2051"/>
                </a:solidFill>
                <a:latin typeface="Georgia"/>
                <a:cs typeface="Georgia"/>
              </a:rPr>
              <a:t> </a:t>
            </a:r>
            <a:r>
              <a:rPr sz="1400" dirty="0">
                <a:solidFill>
                  <a:srgbClr val="1A2051"/>
                </a:solidFill>
                <a:latin typeface="Georgia"/>
                <a:cs typeface="Georgia"/>
              </a:rPr>
              <a:t>S	(</a:t>
            </a:r>
            <a:r>
              <a:rPr sz="1400" spc="335" dirty="0">
                <a:solidFill>
                  <a:srgbClr val="1A2051"/>
                </a:solidFill>
                <a:latin typeface="Georgia"/>
                <a:cs typeface="Georgia"/>
              </a:rPr>
              <a:t> </a:t>
            </a:r>
            <a:r>
              <a:rPr sz="1400" dirty="0">
                <a:solidFill>
                  <a:srgbClr val="1A2051"/>
                </a:solidFill>
                <a:latin typeface="Georgia"/>
                <a:cs typeface="Georgia"/>
              </a:rPr>
              <a:t>O</a:t>
            </a:r>
            <a:r>
              <a:rPr sz="1400" spc="340" dirty="0">
                <a:solidFill>
                  <a:srgbClr val="1A2051"/>
                </a:solidFill>
                <a:latin typeface="Georgia"/>
                <a:cs typeface="Georgia"/>
              </a:rPr>
              <a:t> </a:t>
            </a:r>
            <a:r>
              <a:rPr sz="1400" dirty="0">
                <a:solidFill>
                  <a:srgbClr val="1A2051"/>
                </a:solidFill>
                <a:latin typeface="Georgia"/>
                <a:cs typeface="Georgia"/>
              </a:rPr>
              <a:t>D</a:t>
            </a:r>
            <a:r>
              <a:rPr sz="1400" spc="340" dirty="0">
                <a:solidFill>
                  <a:srgbClr val="1A2051"/>
                </a:solidFill>
                <a:latin typeface="Georgia"/>
                <a:cs typeface="Georgia"/>
              </a:rPr>
              <a:t> </a:t>
            </a:r>
            <a:r>
              <a:rPr sz="1400" dirty="0">
                <a:solidFill>
                  <a:srgbClr val="1A2051"/>
                </a:solidFill>
                <a:latin typeface="Georgia"/>
                <a:cs typeface="Georgia"/>
              </a:rPr>
              <a:t>P</a:t>
            </a:r>
            <a:r>
              <a:rPr sz="1400" spc="335" dirty="0">
                <a:solidFill>
                  <a:srgbClr val="1A2051"/>
                </a:solidFill>
                <a:latin typeface="Georgia"/>
                <a:cs typeface="Georgia"/>
              </a:rPr>
              <a:t> </a:t>
            </a:r>
            <a:r>
              <a:rPr sz="1400" dirty="0">
                <a:solidFill>
                  <a:srgbClr val="1A2051"/>
                </a:solidFill>
                <a:latin typeface="Georgia"/>
                <a:cs typeface="Georgia"/>
              </a:rPr>
              <a:t>P</a:t>
            </a:r>
            <a:r>
              <a:rPr sz="1400" spc="340" dirty="0">
                <a:solidFill>
                  <a:srgbClr val="1A2051"/>
                </a:solidFill>
                <a:latin typeface="Georgia"/>
                <a:cs typeface="Georgia"/>
              </a:rPr>
              <a:t> </a:t>
            </a:r>
            <a:r>
              <a:rPr sz="1400" dirty="0">
                <a:solidFill>
                  <a:srgbClr val="1A2051"/>
                </a:solidFill>
                <a:latin typeface="Georgia"/>
                <a:cs typeface="Georgia"/>
              </a:rPr>
              <a:t>)</a:t>
            </a:r>
            <a:endParaRPr sz="1400" dirty="0">
              <a:latin typeface="Georgia"/>
              <a:cs typeface="Georgia"/>
            </a:endParaRPr>
          </a:p>
        </p:txBody>
      </p:sp>
      <p:sp>
        <p:nvSpPr>
          <p:cNvPr id="5" name="Text Placeholder 2">
            <a:extLst>
              <a:ext uri="{FF2B5EF4-FFF2-40B4-BE49-F238E27FC236}">
                <a16:creationId xmlns="" xmlns:a16="http://schemas.microsoft.com/office/drawing/2014/main" id="{51EF4CCE-F1E6-C998-7665-B94A667AF9BD}"/>
              </a:ext>
            </a:extLst>
          </p:cNvPr>
          <p:cNvSpPr txBox="1">
            <a:spLocks/>
          </p:cNvSpPr>
          <p:nvPr/>
        </p:nvSpPr>
        <p:spPr>
          <a:xfrm>
            <a:off x="8839200" y="2013856"/>
            <a:ext cx="2710677" cy="4616648"/>
          </a:xfrm>
          <a:prstGeom prst="rect">
            <a:avLst/>
          </a:prstGeom>
        </p:spPr>
        <p:txBody>
          <a:bodyPr wrap="square" lIns="0" tIns="0" rIns="0" bIns="0">
            <a:spAutoFit/>
          </a:bodyPr>
          <a:lstStyle>
            <a:lvl1pPr marL="0">
              <a:defRPr sz="1400" b="1" i="0">
                <a:solidFill>
                  <a:srgbClr val="1A2051"/>
                </a:solidFill>
                <a:latin typeface="Georgia"/>
                <a:ea typeface="+mn-ea"/>
                <a:cs typeface="Georgia"/>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GB" sz="2000" b="0" dirty="0">
                <a:solidFill>
                  <a:schemeClr val="bg1"/>
                </a:solidFill>
              </a:rPr>
              <a:t>For example, there are regions which are adversely affected by voter bribery or become hot spots for violence as a result of hate speech. </a:t>
            </a:r>
            <a:endParaRPr lang="en-GB" sz="2000" b="0" dirty="0" smtClean="0">
              <a:solidFill>
                <a:schemeClr val="bg1"/>
              </a:solidFill>
            </a:endParaRPr>
          </a:p>
          <a:p>
            <a:endParaRPr lang="en-GB" sz="2000" b="0" dirty="0" smtClean="0">
              <a:solidFill>
                <a:schemeClr val="bg1"/>
              </a:solidFill>
            </a:endParaRPr>
          </a:p>
          <a:p>
            <a:r>
              <a:rPr lang="en-GB" sz="2000" b="0" dirty="0" smtClean="0">
                <a:solidFill>
                  <a:schemeClr val="bg1"/>
                </a:solidFill>
              </a:rPr>
              <a:t>Through </a:t>
            </a:r>
            <a:r>
              <a:rPr lang="en-GB" sz="2000" b="0" dirty="0">
                <a:solidFill>
                  <a:schemeClr val="bg1"/>
                </a:solidFill>
              </a:rPr>
              <a:t>the CUC, the action every actor should take to curb the vice is agreed upon. For instance, they can make resolutions on:</a:t>
            </a:r>
          </a:p>
          <a:p>
            <a:endParaRPr lang="en-GB" sz="2000" b="0" dirty="0">
              <a:solidFill>
                <a:schemeClr val="bg1"/>
              </a:solidFill>
            </a:endParaRPr>
          </a:p>
          <a:p>
            <a:r>
              <a:rPr lang="en-GB" sz="2000" b="0" dirty="0">
                <a:solidFill>
                  <a:srgbClr val="FFC000"/>
                </a:solidFill>
              </a:rPr>
              <a:t>4</a:t>
            </a:r>
          </a:p>
        </p:txBody>
      </p:sp>
      <p:sp>
        <p:nvSpPr>
          <p:cNvPr id="6" name="Text Placeholder 2">
            <a:extLst>
              <a:ext uri="{FF2B5EF4-FFF2-40B4-BE49-F238E27FC236}">
                <a16:creationId xmlns="" xmlns:a16="http://schemas.microsoft.com/office/drawing/2014/main" id="{70370C92-38D8-9D40-78CF-F103A013EDD0}"/>
              </a:ext>
            </a:extLst>
          </p:cNvPr>
          <p:cNvSpPr txBox="1">
            <a:spLocks/>
          </p:cNvSpPr>
          <p:nvPr/>
        </p:nvSpPr>
        <p:spPr>
          <a:xfrm>
            <a:off x="6019800" y="2014846"/>
            <a:ext cx="2438400" cy="4616648"/>
          </a:xfrm>
          <a:prstGeom prst="rect">
            <a:avLst/>
          </a:prstGeom>
        </p:spPr>
        <p:txBody>
          <a:bodyPr wrap="square" lIns="0" tIns="0" rIns="0" bIns="0">
            <a:spAutoFit/>
          </a:bodyPr>
          <a:lstStyle>
            <a:lvl1pPr marL="0">
              <a:defRPr sz="1400" b="1" i="0">
                <a:solidFill>
                  <a:srgbClr val="1A2051"/>
                </a:solidFill>
                <a:latin typeface="Georgia"/>
                <a:ea typeface="+mn-ea"/>
                <a:cs typeface="Georgia"/>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GB" sz="2000" b="0" dirty="0">
                <a:solidFill>
                  <a:schemeClr val="bg1"/>
                </a:solidFill>
              </a:rPr>
              <a:t>The court, together with the actors in the justice </a:t>
            </a:r>
            <a:r>
              <a:rPr lang="en-GB" sz="2000" b="0" dirty="0" smtClean="0">
                <a:solidFill>
                  <a:schemeClr val="bg1"/>
                </a:solidFill>
              </a:rPr>
              <a:t>sector can </a:t>
            </a:r>
            <a:r>
              <a:rPr lang="en-GB" sz="2000" b="0" dirty="0">
                <a:solidFill>
                  <a:schemeClr val="bg1"/>
                </a:solidFill>
              </a:rPr>
              <a:t>agree on strategic direction on how to handle pertinent issues that affects their community during, before and after the elections period. </a:t>
            </a:r>
          </a:p>
          <a:p>
            <a:endParaRPr lang="en-GB" sz="2000" b="0" dirty="0">
              <a:solidFill>
                <a:schemeClr val="bg1"/>
              </a:solidFill>
            </a:endParaRPr>
          </a:p>
          <a:p>
            <a:endParaRPr lang="en-GB" sz="2000" b="0" dirty="0">
              <a:solidFill>
                <a:schemeClr val="bg1"/>
              </a:solidFill>
            </a:endParaRPr>
          </a:p>
          <a:p>
            <a:endParaRPr lang="en-GB" sz="2000" b="0" dirty="0">
              <a:solidFill>
                <a:schemeClr val="bg1"/>
              </a:solidFill>
            </a:endParaRPr>
          </a:p>
          <a:p>
            <a:r>
              <a:rPr lang="en-GB" sz="2000" b="0" dirty="0">
                <a:solidFill>
                  <a:srgbClr val="FFC000"/>
                </a:solidFill>
              </a:rPr>
              <a:t>3</a:t>
            </a:r>
          </a:p>
        </p:txBody>
      </p:sp>
      <p:sp>
        <p:nvSpPr>
          <p:cNvPr id="7" name="Text Placeholder 2">
            <a:extLst>
              <a:ext uri="{FF2B5EF4-FFF2-40B4-BE49-F238E27FC236}">
                <a16:creationId xmlns="" xmlns:a16="http://schemas.microsoft.com/office/drawing/2014/main" id="{652AF06F-0202-278E-B3CE-4306C31A4FFB}"/>
              </a:ext>
            </a:extLst>
          </p:cNvPr>
          <p:cNvSpPr txBox="1">
            <a:spLocks/>
          </p:cNvSpPr>
          <p:nvPr/>
        </p:nvSpPr>
        <p:spPr>
          <a:xfrm>
            <a:off x="3352800" y="2013856"/>
            <a:ext cx="2438400" cy="4308872"/>
          </a:xfrm>
          <a:prstGeom prst="rect">
            <a:avLst/>
          </a:prstGeom>
        </p:spPr>
        <p:txBody>
          <a:bodyPr wrap="square" lIns="0" tIns="0" rIns="0" bIns="0">
            <a:spAutoFit/>
          </a:bodyPr>
          <a:lstStyle>
            <a:lvl1pPr marL="0">
              <a:defRPr sz="1400" b="1" i="0">
                <a:solidFill>
                  <a:srgbClr val="1A2051"/>
                </a:solidFill>
                <a:latin typeface="Georgia"/>
                <a:ea typeface="+mn-ea"/>
                <a:cs typeface="Georgia"/>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2000" b="0" dirty="0">
                <a:solidFill>
                  <a:schemeClr val="bg1"/>
                </a:solidFill>
              </a:rPr>
              <a:t>In an election year, the Work Plans involve sensitizations, open days, community dialogues and implementation of  agreed  parameters on handling election related offences.</a:t>
            </a:r>
          </a:p>
          <a:p>
            <a:endParaRPr lang="en-US" sz="2000" b="0" dirty="0">
              <a:solidFill>
                <a:schemeClr val="bg1"/>
              </a:solidFill>
            </a:endParaRPr>
          </a:p>
          <a:p>
            <a:endParaRPr lang="en-US" sz="2000" b="0" dirty="0">
              <a:solidFill>
                <a:schemeClr val="bg1"/>
              </a:solidFill>
            </a:endParaRPr>
          </a:p>
          <a:p>
            <a:endParaRPr lang="en-US" sz="2000" b="0" dirty="0">
              <a:solidFill>
                <a:srgbClr val="FFC000"/>
              </a:solidFill>
            </a:endParaRPr>
          </a:p>
          <a:p>
            <a:r>
              <a:rPr lang="en-US" sz="2000" b="0" dirty="0">
                <a:solidFill>
                  <a:srgbClr val="FFC000"/>
                </a:solidFill>
              </a:rPr>
              <a:t>2</a:t>
            </a:r>
            <a:r>
              <a:rPr lang="en-US" sz="2000" b="0" dirty="0">
                <a:solidFill>
                  <a:schemeClr val="bg1"/>
                </a:solidFill>
              </a:rPr>
              <a:t> </a:t>
            </a:r>
          </a:p>
        </p:txBody>
      </p:sp>
      <p:cxnSp>
        <p:nvCxnSpPr>
          <p:cNvPr id="10" name="Straight Connector 9">
            <a:extLst>
              <a:ext uri="{FF2B5EF4-FFF2-40B4-BE49-F238E27FC236}">
                <a16:creationId xmlns="" xmlns:a16="http://schemas.microsoft.com/office/drawing/2014/main" id="{7D427235-576C-E7F5-A982-B5B4BD07DCE1}"/>
              </a:ext>
            </a:extLst>
          </p:cNvPr>
          <p:cNvCxnSpPr/>
          <p:nvPr/>
        </p:nvCxnSpPr>
        <p:spPr>
          <a:xfrm>
            <a:off x="3124200" y="1981200"/>
            <a:ext cx="0" cy="403474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 xmlns:a16="http://schemas.microsoft.com/office/drawing/2014/main" id="{AE2A6C9F-3D28-8FF1-077B-21D41D2B237C}"/>
              </a:ext>
            </a:extLst>
          </p:cNvPr>
          <p:cNvCxnSpPr>
            <a:cxnSpLocks/>
          </p:cNvCxnSpPr>
          <p:nvPr/>
        </p:nvCxnSpPr>
        <p:spPr>
          <a:xfrm>
            <a:off x="5819899" y="1981200"/>
            <a:ext cx="0" cy="4098966"/>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 xmlns:a16="http://schemas.microsoft.com/office/drawing/2014/main" id="{81177D29-51E6-6C00-6BC0-37ECE63D435D}"/>
              </a:ext>
            </a:extLst>
          </p:cNvPr>
          <p:cNvCxnSpPr>
            <a:cxnSpLocks/>
          </p:cNvCxnSpPr>
          <p:nvPr/>
        </p:nvCxnSpPr>
        <p:spPr>
          <a:xfrm>
            <a:off x="8598725" y="1981200"/>
            <a:ext cx="0" cy="4098966"/>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84153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5BC41D81-713F-A246-8177-1D5CB99F6064}"/>
              </a:ext>
            </a:extLst>
          </p:cNvPr>
          <p:cNvSpPr/>
          <p:nvPr/>
        </p:nvSpPr>
        <p:spPr>
          <a:xfrm>
            <a:off x="0" y="4038600"/>
            <a:ext cx="12115800" cy="1066800"/>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 name="Text Placeholder 2">
            <a:extLst>
              <a:ext uri="{FF2B5EF4-FFF2-40B4-BE49-F238E27FC236}">
                <a16:creationId xmlns="" xmlns:a16="http://schemas.microsoft.com/office/drawing/2014/main" id="{003F4CB4-4738-60B0-791A-B6C9CA85737E}"/>
              </a:ext>
            </a:extLst>
          </p:cNvPr>
          <p:cNvSpPr>
            <a:spLocks noGrp="1"/>
          </p:cNvSpPr>
          <p:nvPr>
            <p:ph type="body" idx="1"/>
          </p:nvPr>
        </p:nvSpPr>
        <p:spPr>
          <a:xfrm>
            <a:off x="838200" y="838200"/>
            <a:ext cx="10745491" cy="6278642"/>
          </a:xfrm>
        </p:spPr>
        <p:txBody>
          <a:bodyPr/>
          <a:lstStyle/>
          <a:p>
            <a:pPr marL="342900" indent="-342900" algn="just">
              <a:buClr>
                <a:srgbClr val="FFC000"/>
              </a:buClr>
              <a:buFont typeface="Wingdings" pitchFamily="2" charset="2"/>
              <a:buChar char="Ø"/>
            </a:pPr>
            <a:r>
              <a:rPr lang="en-GB" sz="2400" b="0" dirty="0"/>
              <a:t>How to handle bail applications for offenders</a:t>
            </a:r>
          </a:p>
          <a:p>
            <a:pPr marL="342900" indent="-342900" algn="just">
              <a:buClr>
                <a:srgbClr val="FFC000"/>
              </a:buClr>
              <a:buFont typeface="Wingdings" pitchFamily="2" charset="2"/>
              <a:buChar char="Ø"/>
            </a:pPr>
            <a:endParaRPr lang="en-GB" sz="2400" b="0" dirty="0"/>
          </a:p>
          <a:p>
            <a:pPr marL="342900" indent="-342900" algn="just">
              <a:buClr>
                <a:srgbClr val="FFC000"/>
              </a:buClr>
              <a:buFont typeface="Wingdings" pitchFamily="2" charset="2"/>
              <a:buChar char="Ø"/>
            </a:pPr>
            <a:r>
              <a:rPr lang="en-GB" sz="2400" b="0" dirty="0"/>
              <a:t>To give strict penalties and fines for offenders </a:t>
            </a:r>
          </a:p>
          <a:p>
            <a:pPr marL="342900" indent="-342900" algn="just">
              <a:buClr>
                <a:srgbClr val="FFC000"/>
              </a:buClr>
              <a:buFont typeface="Wingdings" pitchFamily="2" charset="2"/>
              <a:buChar char="Ø"/>
            </a:pPr>
            <a:endParaRPr lang="en-GB" sz="2400" b="0" dirty="0"/>
          </a:p>
          <a:p>
            <a:pPr marL="342900" indent="-342900" algn="just">
              <a:buClr>
                <a:srgbClr val="FFC000"/>
              </a:buClr>
              <a:buFont typeface="Wingdings" pitchFamily="2" charset="2"/>
              <a:buChar char="Ø"/>
            </a:pPr>
            <a:r>
              <a:rPr lang="en-GB" sz="2400" b="0" dirty="0"/>
              <a:t>To conduct a public sensitization on the issue to members of the community </a:t>
            </a:r>
          </a:p>
          <a:p>
            <a:pPr marL="342900" indent="-342900" algn="just">
              <a:buClr>
                <a:srgbClr val="FFC000"/>
              </a:buClr>
              <a:buFont typeface="Wingdings" pitchFamily="2" charset="2"/>
              <a:buChar char="Ø"/>
            </a:pPr>
            <a:endParaRPr lang="en-GB" sz="2400" b="0" dirty="0"/>
          </a:p>
          <a:p>
            <a:pPr marL="342900" indent="-342900" algn="just">
              <a:buClr>
                <a:srgbClr val="FFC000"/>
              </a:buClr>
              <a:buFont typeface="Wingdings" pitchFamily="2" charset="2"/>
              <a:buChar char="Ø"/>
            </a:pPr>
            <a:r>
              <a:rPr lang="en-GB" sz="2400" b="0" dirty="0"/>
              <a:t>Inter agency collaboration with the local administration in monitoring, arresting offenders and collection and preservation of evidence and so on.</a:t>
            </a:r>
          </a:p>
          <a:p>
            <a:endParaRPr lang="en-GB" sz="2400" dirty="0"/>
          </a:p>
          <a:p>
            <a:pPr algn="just"/>
            <a:r>
              <a:rPr lang="en-US" sz="2400" b="0" i="1" dirty="0"/>
              <a:t>NB: In deliberating and adopting solutions, they must be legally enforceable and cannot be ultra vires the Constitution, Human Rights or the Rule of Law. </a:t>
            </a:r>
          </a:p>
          <a:p>
            <a:pPr algn="just"/>
            <a:endParaRPr lang="en-US" sz="2400" b="0" dirty="0"/>
          </a:p>
          <a:p>
            <a:pPr algn="just"/>
            <a:r>
              <a:rPr lang="en-US" sz="2400" b="0" dirty="0"/>
              <a:t>Legal, policy and administrative matters that the CUCs cannot handle are escalated to the NCAJ for deliberation and directions. </a:t>
            </a:r>
            <a:endParaRPr lang="en-US" sz="2400" b="0" dirty="0" smtClean="0"/>
          </a:p>
          <a:p>
            <a:pPr algn="just"/>
            <a:endParaRPr lang="en-US" sz="2400" b="0" dirty="0"/>
          </a:p>
          <a:p>
            <a:pPr algn="just"/>
            <a:r>
              <a:rPr lang="en-US" sz="2400" b="0" dirty="0" smtClean="0"/>
              <a:t>The </a:t>
            </a:r>
            <a:r>
              <a:rPr lang="en-US" sz="2400" b="0" dirty="0"/>
              <a:t>Council decisions then trickle back to the CUCs or the specific justice institutions for action.</a:t>
            </a:r>
            <a:endParaRPr lang="en-US" sz="2400" dirty="0"/>
          </a:p>
        </p:txBody>
      </p:sp>
      <p:sp>
        <p:nvSpPr>
          <p:cNvPr id="2" name="object 2">
            <a:extLst>
              <a:ext uri="{FF2B5EF4-FFF2-40B4-BE49-F238E27FC236}">
                <a16:creationId xmlns="" xmlns:a16="http://schemas.microsoft.com/office/drawing/2014/main" id="{0DBAC769-D055-C929-A3D7-DE5F4FB2E48D}"/>
              </a:ext>
            </a:extLst>
          </p:cNvPr>
          <p:cNvSpPr txBox="1"/>
          <p:nvPr/>
        </p:nvSpPr>
        <p:spPr>
          <a:xfrm>
            <a:off x="1135415" y="197979"/>
            <a:ext cx="9921875" cy="238760"/>
          </a:xfrm>
          <a:prstGeom prst="rect">
            <a:avLst/>
          </a:prstGeom>
        </p:spPr>
        <p:txBody>
          <a:bodyPr vert="horz" wrap="square" lIns="0" tIns="12700" rIns="0" bIns="0" rtlCol="0">
            <a:spAutoFit/>
          </a:bodyPr>
          <a:lstStyle/>
          <a:p>
            <a:pPr marL="12700">
              <a:lnSpc>
                <a:spcPct val="100000"/>
              </a:lnSpc>
              <a:spcBef>
                <a:spcPts val="100"/>
              </a:spcBef>
              <a:tabLst>
                <a:tab pos="1322070" algn="l"/>
                <a:tab pos="1870710" algn="l"/>
                <a:tab pos="2640330" algn="l"/>
                <a:tab pos="4407535" algn="l"/>
                <a:tab pos="4956175" algn="l"/>
                <a:tab pos="6271260" algn="l"/>
                <a:tab pos="8848090" algn="l"/>
              </a:tabLst>
            </a:pPr>
            <a:r>
              <a:rPr sz="1400" dirty="0">
                <a:solidFill>
                  <a:srgbClr val="1A2051"/>
                </a:solidFill>
                <a:latin typeface="Georgia"/>
                <a:cs typeface="Georgia"/>
              </a:rPr>
              <a:t>O</a:t>
            </a:r>
            <a:r>
              <a:rPr sz="1400" spc="355" dirty="0">
                <a:solidFill>
                  <a:srgbClr val="1A2051"/>
                </a:solidFill>
                <a:latin typeface="Georgia"/>
                <a:cs typeface="Georgia"/>
              </a:rPr>
              <a:t> </a:t>
            </a:r>
            <a:r>
              <a:rPr sz="1400" dirty="0">
                <a:solidFill>
                  <a:srgbClr val="1A2051"/>
                </a:solidFill>
                <a:latin typeface="Georgia"/>
                <a:cs typeface="Georgia"/>
              </a:rPr>
              <a:t>F</a:t>
            </a:r>
            <a:r>
              <a:rPr sz="1400" spc="360" dirty="0">
                <a:solidFill>
                  <a:srgbClr val="1A2051"/>
                </a:solidFill>
                <a:latin typeface="Georgia"/>
                <a:cs typeface="Georgia"/>
              </a:rPr>
              <a:t> </a:t>
            </a:r>
            <a:r>
              <a:rPr sz="1400" dirty="0">
                <a:solidFill>
                  <a:srgbClr val="1A2051"/>
                </a:solidFill>
                <a:latin typeface="Georgia"/>
                <a:cs typeface="Georgia"/>
              </a:rPr>
              <a:t>F</a:t>
            </a:r>
            <a:r>
              <a:rPr sz="1400" spc="355" dirty="0">
                <a:solidFill>
                  <a:srgbClr val="1A2051"/>
                </a:solidFill>
                <a:latin typeface="Georgia"/>
                <a:cs typeface="Georgia"/>
              </a:rPr>
              <a:t> </a:t>
            </a:r>
            <a:r>
              <a:rPr sz="1400" dirty="0">
                <a:solidFill>
                  <a:srgbClr val="1A2051"/>
                </a:solidFill>
                <a:latin typeface="Georgia"/>
                <a:cs typeface="Georgia"/>
              </a:rPr>
              <a:t>I</a:t>
            </a:r>
            <a:r>
              <a:rPr sz="1400" spc="360" dirty="0">
                <a:solidFill>
                  <a:srgbClr val="1A2051"/>
                </a:solidFill>
                <a:latin typeface="Georgia"/>
                <a:cs typeface="Georgia"/>
              </a:rPr>
              <a:t> </a:t>
            </a:r>
            <a:r>
              <a:rPr sz="1400" dirty="0">
                <a:solidFill>
                  <a:srgbClr val="1A2051"/>
                </a:solidFill>
                <a:latin typeface="Georgia"/>
                <a:cs typeface="Georgia"/>
              </a:rPr>
              <a:t>C</a:t>
            </a:r>
            <a:r>
              <a:rPr sz="1400" spc="355" dirty="0">
                <a:solidFill>
                  <a:srgbClr val="1A2051"/>
                </a:solidFill>
                <a:latin typeface="Georgia"/>
                <a:cs typeface="Georgia"/>
              </a:rPr>
              <a:t> </a:t>
            </a:r>
            <a:r>
              <a:rPr sz="1400" dirty="0">
                <a:solidFill>
                  <a:srgbClr val="1A2051"/>
                </a:solidFill>
                <a:latin typeface="Georgia"/>
                <a:cs typeface="Georgia"/>
              </a:rPr>
              <a:t>E	O</a:t>
            </a:r>
            <a:r>
              <a:rPr sz="1400" spc="360" dirty="0">
                <a:solidFill>
                  <a:srgbClr val="1A2051"/>
                </a:solidFill>
                <a:latin typeface="Georgia"/>
                <a:cs typeface="Georgia"/>
              </a:rPr>
              <a:t> </a:t>
            </a:r>
            <a:r>
              <a:rPr sz="1400" dirty="0">
                <a:solidFill>
                  <a:srgbClr val="1A2051"/>
                </a:solidFill>
                <a:latin typeface="Georgia"/>
                <a:cs typeface="Georgia"/>
              </a:rPr>
              <a:t>F	T</a:t>
            </a:r>
            <a:r>
              <a:rPr sz="1400" spc="360" dirty="0">
                <a:solidFill>
                  <a:srgbClr val="1A2051"/>
                </a:solidFill>
                <a:latin typeface="Georgia"/>
                <a:cs typeface="Georgia"/>
              </a:rPr>
              <a:t> </a:t>
            </a:r>
            <a:r>
              <a:rPr sz="1400" dirty="0">
                <a:solidFill>
                  <a:srgbClr val="1A2051"/>
                </a:solidFill>
                <a:latin typeface="Georgia"/>
                <a:cs typeface="Georgia"/>
              </a:rPr>
              <a:t>H</a:t>
            </a:r>
            <a:r>
              <a:rPr sz="1400" spc="365" dirty="0">
                <a:solidFill>
                  <a:srgbClr val="1A2051"/>
                </a:solidFill>
                <a:latin typeface="Georgia"/>
                <a:cs typeface="Georgia"/>
              </a:rPr>
              <a:t> </a:t>
            </a:r>
            <a:r>
              <a:rPr sz="1400" dirty="0">
                <a:solidFill>
                  <a:srgbClr val="1A2051"/>
                </a:solidFill>
                <a:latin typeface="Georgia"/>
                <a:cs typeface="Georgia"/>
              </a:rPr>
              <a:t>E	D</a:t>
            </a:r>
            <a:r>
              <a:rPr sz="1400" spc="355" dirty="0">
                <a:solidFill>
                  <a:srgbClr val="1A2051"/>
                </a:solidFill>
                <a:latin typeface="Georgia"/>
                <a:cs typeface="Georgia"/>
              </a:rPr>
              <a:t> </a:t>
            </a:r>
            <a:r>
              <a:rPr sz="1400" dirty="0">
                <a:solidFill>
                  <a:srgbClr val="1A2051"/>
                </a:solidFill>
                <a:latin typeface="Georgia"/>
                <a:cs typeface="Georgia"/>
              </a:rPr>
              <a:t>I</a:t>
            </a:r>
            <a:r>
              <a:rPr sz="1400" spc="360" dirty="0">
                <a:solidFill>
                  <a:srgbClr val="1A2051"/>
                </a:solidFill>
                <a:latin typeface="Georgia"/>
                <a:cs typeface="Georgia"/>
              </a:rPr>
              <a:t> </a:t>
            </a:r>
            <a:r>
              <a:rPr sz="1400" dirty="0">
                <a:solidFill>
                  <a:srgbClr val="1A2051"/>
                </a:solidFill>
                <a:latin typeface="Georgia"/>
                <a:cs typeface="Georgia"/>
              </a:rPr>
              <a:t>R</a:t>
            </a:r>
            <a:r>
              <a:rPr sz="1400" spc="355" dirty="0">
                <a:solidFill>
                  <a:srgbClr val="1A2051"/>
                </a:solidFill>
                <a:latin typeface="Georgia"/>
                <a:cs typeface="Georgia"/>
              </a:rPr>
              <a:t> </a:t>
            </a:r>
            <a:r>
              <a:rPr sz="1400" dirty="0">
                <a:solidFill>
                  <a:srgbClr val="1A2051"/>
                </a:solidFill>
                <a:latin typeface="Georgia"/>
                <a:cs typeface="Georgia"/>
              </a:rPr>
              <a:t>E</a:t>
            </a:r>
            <a:r>
              <a:rPr sz="1400" spc="360" dirty="0">
                <a:solidFill>
                  <a:srgbClr val="1A2051"/>
                </a:solidFill>
                <a:latin typeface="Georgia"/>
                <a:cs typeface="Georgia"/>
              </a:rPr>
              <a:t> </a:t>
            </a:r>
            <a:r>
              <a:rPr sz="1400" dirty="0">
                <a:solidFill>
                  <a:srgbClr val="1A2051"/>
                </a:solidFill>
                <a:latin typeface="Georgia"/>
                <a:cs typeface="Georgia"/>
              </a:rPr>
              <a:t>C</a:t>
            </a:r>
            <a:r>
              <a:rPr sz="1400" spc="360" dirty="0">
                <a:solidFill>
                  <a:srgbClr val="1A2051"/>
                </a:solidFill>
                <a:latin typeface="Georgia"/>
                <a:cs typeface="Georgia"/>
              </a:rPr>
              <a:t> </a:t>
            </a:r>
            <a:r>
              <a:rPr sz="1400" dirty="0">
                <a:solidFill>
                  <a:srgbClr val="1A2051"/>
                </a:solidFill>
                <a:latin typeface="Georgia"/>
                <a:cs typeface="Georgia"/>
              </a:rPr>
              <a:t>T</a:t>
            </a:r>
            <a:r>
              <a:rPr sz="1400" spc="355" dirty="0">
                <a:solidFill>
                  <a:srgbClr val="1A2051"/>
                </a:solidFill>
                <a:latin typeface="Georgia"/>
                <a:cs typeface="Georgia"/>
              </a:rPr>
              <a:t> </a:t>
            </a:r>
            <a:r>
              <a:rPr sz="1400" dirty="0">
                <a:solidFill>
                  <a:srgbClr val="1A2051"/>
                </a:solidFill>
                <a:latin typeface="Georgia"/>
                <a:cs typeface="Georgia"/>
              </a:rPr>
              <a:t>O</a:t>
            </a:r>
            <a:r>
              <a:rPr sz="1400" spc="360" dirty="0">
                <a:solidFill>
                  <a:srgbClr val="1A2051"/>
                </a:solidFill>
                <a:latin typeface="Georgia"/>
                <a:cs typeface="Georgia"/>
              </a:rPr>
              <a:t> </a:t>
            </a:r>
            <a:r>
              <a:rPr sz="1400" dirty="0">
                <a:solidFill>
                  <a:srgbClr val="1A2051"/>
                </a:solidFill>
                <a:latin typeface="Georgia"/>
                <a:cs typeface="Georgia"/>
              </a:rPr>
              <a:t>R	O</a:t>
            </a:r>
            <a:r>
              <a:rPr sz="1400" spc="355" dirty="0">
                <a:solidFill>
                  <a:srgbClr val="1A2051"/>
                </a:solidFill>
                <a:latin typeface="Georgia"/>
                <a:cs typeface="Georgia"/>
              </a:rPr>
              <a:t> </a:t>
            </a:r>
            <a:r>
              <a:rPr sz="1400" dirty="0">
                <a:solidFill>
                  <a:srgbClr val="1A2051"/>
                </a:solidFill>
                <a:latin typeface="Georgia"/>
                <a:cs typeface="Georgia"/>
              </a:rPr>
              <a:t>F	P</a:t>
            </a:r>
            <a:r>
              <a:rPr sz="1400" spc="365" dirty="0">
                <a:solidFill>
                  <a:srgbClr val="1A2051"/>
                </a:solidFill>
                <a:latin typeface="Georgia"/>
                <a:cs typeface="Georgia"/>
              </a:rPr>
              <a:t> </a:t>
            </a:r>
            <a:r>
              <a:rPr sz="1400" dirty="0">
                <a:solidFill>
                  <a:srgbClr val="1A2051"/>
                </a:solidFill>
                <a:latin typeface="Georgia"/>
                <a:cs typeface="Georgia"/>
              </a:rPr>
              <a:t>U</a:t>
            </a:r>
            <a:r>
              <a:rPr sz="1400" spc="360" dirty="0">
                <a:solidFill>
                  <a:srgbClr val="1A2051"/>
                </a:solidFill>
                <a:latin typeface="Georgia"/>
                <a:cs typeface="Georgia"/>
              </a:rPr>
              <a:t> </a:t>
            </a:r>
            <a:r>
              <a:rPr sz="1400" dirty="0">
                <a:solidFill>
                  <a:srgbClr val="1A2051"/>
                </a:solidFill>
                <a:latin typeface="Georgia"/>
                <a:cs typeface="Georgia"/>
              </a:rPr>
              <a:t>B</a:t>
            </a:r>
            <a:r>
              <a:rPr sz="1400" spc="365" dirty="0">
                <a:solidFill>
                  <a:srgbClr val="1A2051"/>
                </a:solidFill>
                <a:latin typeface="Georgia"/>
                <a:cs typeface="Georgia"/>
              </a:rPr>
              <a:t> </a:t>
            </a:r>
            <a:r>
              <a:rPr sz="1400" dirty="0">
                <a:solidFill>
                  <a:srgbClr val="1A2051"/>
                </a:solidFill>
                <a:latin typeface="Georgia"/>
                <a:cs typeface="Georgia"/>
              </a:rPr>
              <a:t>L</a:t>
            </a:r>
            <a:r>
              <a:rPr sz="1400" spc="360" dirty="0">
                <a:solidFill>
                  <a:srgbClr val="1A2051"/>
                </a:solidFill>
                <a:latin typeface="Georgia"/>
                <a:cs typeface="Georgia"/>
              </a:rPr>
              <a:t> </a:t>
            </a:r>
            <a:r>
              <a:rPr sz="1400" dirty="0">
                <a:solidFill>
                  <a:srgbClr val="1A2051"/>
                </a:solidFill>
                <a:latin typeface="Georgia"/>
                <a:cs typeface="Georgia"/>
              </a:rPr>
              <a:t>I</a:t>
            </a:r>
            <a:r>
              <a:rPr sz="1400" spc="365" dirty="0">
                <a:solidFill>
                  <a:srgbClr val="1A2051"/>
                </a:solidFill>
                <a:latin typeface="Georgia"/>
                <a:cs typeface="Georgia"/>
              </a:rPr>
              <a:t> </a:t>
            </a:r>
            <a:r>
              <a:rPr sz="1400" dirty="0">
                <a:solidFill>
                  <a:srgbClr val="1A2051"/>
                </a:solidFill>
                <a:latin typeface="Georgia"/>
                <a:cs typeface="Georgia"/>
              </a:rPr>
              <a:t>C	P</a:t>
            </a:r>
            <a:r>
              <a:rPr sz="1400" spc="360" dirty="0">
                <a:solidFill>
                  <a:srgbClr val="1A2051"/>
                </a:solidFill>
                <a:latin typeface="Georgia"/>
                <a:cs typeface="Georgia"/>
              </a:rPr>
              <a:t> </a:t>
            </a:r>
            <a:r>
              <a:rPr sz="1400" dirty="0">
                <a:solidFill>
                  <a:srgbClr val="1A2051"/>
                </a:solidFill>
                <a:latin typeface="Georgia"/>
                <a:cs typeface="Georgia"/>
              </a:rPr>
              <a:t>R</a:t>
            </a:r>
            <a:r>
              <a:rPr sz="1400" spc="365" dirty="0">
                <a:solidFill>
                  <a:srgbClr val="1A2051"/>
                </a:solidFill>
                <a:latin typeface="Georgia"/>
                <a:cs typeface="Georgia"/>
              </a:rPr>
              <a:t> </a:t>
            </a:r>
            <a:r>
              <a:rPr sz="1400" dirty="0">
                <a:solidFill>
                  <a:srgbClr val="1A2051"/>
                </a:solidFill>
                <a:latin typeface="Georgia"/>
                <a:cs typeface="Georgia"/>
              </a:rPr>
              <a:t>O</a:t>
            </a:r>
            <a:r>
              <a:rPr sz="1400" spc="360" dirty="0">
                <a:solidFill>
                  <a:srgbClr val="1A2051"/>
                </a:solidFill>
                <a:latin typeface="Georgia"/>
                <a:cs typeface="Georgia"/>
              </a:rPr>
              <a:t> </a:t>
            </a:r>
            <a:r>
              <a:rPr sz="1400" dirty="0">
                <a:solidFill>
                  <a:srgbClr val="1A2051"/>
                </a:solidFill>
                <a:latin typeface="Georgia"/>
                <a:cs typeface="Georgia"/>
              </a:rPr>
              <a:t>S</a:t>
            </a:r>
            <a:r>
              <a:rPr sz="1400" spc="365" dirty="0">
                <a:solidFill>
                  <a:srgbClr val="1A2051"/>
                </a:solidFill>
                <a:latin typeface="Georgia"/>
                <a:cs typeface="Georgia"/>
              </a:rPr>
              <a:t> </a:t>
            </a:r>
            <a:r>
              <a:rPr sz="1400" dirty="0">
                <a:solidFill>
                  <a:srgbClr val="1A2051"/>
                </a:solidFill>
                <a:latin typeface="Georgia"/>
                <a:cs typeface="Georgia"/>
              </a:rPr>
              <a:t>E</a:t>
            </a:r>
            <a:r>
              <a:rPr sz="1400" spc="365" dirty="0">
                <a:solidFill>
                  <a:srgbClr val="1A2051"/>
                </a:solidFill>
                <a:latin typeface="Georgia"/>
                <a:cs typeface="Georgia"/>
              </a:rPr>
              <a:t> </a:t>
            </a:r>
            <a:r>
              <a:rPr sz="1400" dirty="0">
                <a:solidFill>
                  <a:srgbClr val="1A2051"/>
                </a:solidFill>
                <a:latin typeface="Georgia"/>
                <a:cs typeface="Georgia"/>
              </a:rPr>
              <a:t>C</a:t>
            </a:r>
            <a:r>
              <a:rPr sz="1400" spc="360" dirty="0">
                <a:solidFill>
                  <a:srgbClr val="1A2051"/>
                </a:solidFill>
                <a:latin typeface="Georgia"/>
                <a:cs typeface="Georgia"/>
              </a:rPr>
              <a:t> </a:t>
            </a:r>
            <a:r>
              <a:rPr sz="1400" dirty="0">
                <a:solidFill>
                  <a:srgbClr val="1A2051"/>
                </a:solidFill>
                <a:latin typeface="Georgia"/>
                <a:cs typeface="Georgia"/>
              </a:rPr>
              <a:t>U</a:t>
            </a:r>
            <a:r>
              <a:rPr sz="1400" spc="365" dirty="0">
                <a:solidFill>
                  <a:srgbClr val="1A2051"/>
                </a:solidFill>
                <a:latin typeface="Georgia"/>
                <a:cs typeface="Georgia"/>
              </a:rPr>
              <a:t> </a:t>
            </a:r>
            <a:r>
              <a:rPr sz="1400" dirty="0">
                <a:solidFill>
                  <a:srgbClr val="1A2051"/>
                </a:solidFill>
                <a:latin typeface="Georgia"/>
                <a:cs typeface="Georgia"/>
              </a:rPr>
              <a:t>T</a:t>
            </a:r>
            <a:r>
              <a:rPr sz="1400" spc="360" dirty="0">
                <a:solidFill>
                  <a:srgbClr val="1A2051"/>
                </a:solidFill>
                <a:latin typeface="Georgia"/>
                <a:cs typeface="Georgia"/>
              </a:rPr>
              <a:t> </a:t>
            </a:r>
            <a:r>
              <a:rPr sz="1400" dirty="0">
                <a:solidFill>
                  <a:srgbClr val="1A2051"/>
                </a:solidFill>
                <a:latin typeface="Georgia"/>
                <a:cs typeface="Georgia"/>
              </a:rPr>
              <a:t>I</a:t>
            </a:r>
            <a:r>
              <a:rPr sz="1400" spc="365" dirty="0">
                <a:solidFill>
                  <a:srgbClr val="1A2051"/>
                </a:solidFill>
                <a:latin typeface="Georgia"/>
                <a:cs typeface="Georgia"/>
              </a:rPr>
              <a:t> </a:t>
            </a:r>
            <a:r>
              <a:rPr sz="1400" dirty="0">
                <a:solidFill>
                  <a:srgbClr val="1A2051"/>
                </a:solidFill>
                <a:latin typeface="Georgia"/>
                <a:cs typeface="Georgia"/>
              </a:rPr>
              <a:t>O</a:t>
            </a:r>
            <a:r>
              <a:rPr sz="1400" spc="360" dirty="0">
                <a:solidFill>
                  <a:srgbClr val="1A2051"/>
                </a:solidFill>
                <a:latin typeface="Georgia"/>
                <a:cs typeface="Georgia"/>
              </a:rPr>
              <a:t> </a:t>
            </a:r>
            <a:r>
              <a:rPr sz="1400" dirty="0">
                <a:solidFill>
                  <a:srgbClr val="1A2051"/>
                </a:solidFill>
                <a:latin typeface="Georgia"/>
                <a:cs typeface="Georgia"/>
              </a:rPr>
              <a:t>N</a:t>
            </a:r>
            <a:r>
              <a:rPr sz="1400" spc="365" dirty="0">
                <a:solidFill>
                  <a:srgbClr val="1A2051"/>
                </a:solidFill>
                <a:latin typeface="Georgia"/>
                <a:cs typeface="Georgia"/>
              </a:rPr>
              <a:t> </a:t>
            </a:r>
            <a:r>
              <a:rPr sz="1400" dirty="0">
                <a:solidFill>
                  <a:srgbClr val="1A2051"/>
                </a:solidFill>
                <a:latin typeface="Georgia"/>
                <a:cs typeface="Georgia"/>
              </a:rPr>
              <a:t>S	(</a:t>
            </a:r>
            <a:r>
              <a:rPr sz="1400" spc="335" dirty="0">
                <a:solidFill>
                  <a:srgbClr val="1A2051"/>
                </a:solidFill>
                <a:latin typeface="Georgia"/>
                <a:cs typeface="Georgia"/>
              </a:rPr>
              <a:t> </a:t>
            </a:r>
            <a:r>
              <a:rPr sz="1400" dirty="0">
                <a:solidFill>
                  <a:srgbClr val="1A2051"/>
                </a:solidFill>
                <a:latin typeface="Georgia"/>
                <a:cs typeface="Georgia"/>
              </a:rPr>
              <a:t>O</a:t>
            </a:r>
            <a:r>
              <a:rPr sz="1400" spc="340" dirty="0">
                <a:solidFill>
                  <a:srgbClr val="1A2051"/>
                </a:solidFill>
                <a:latin typeface="Georgia"/>
                <a:cs typeface="Georgia"/>
              </a:rPr>
              <a:t> </a:t>
            </a:r>
            <a:r>
              <a:rPr sz="1400" dirty="0">
                <a:solidFill>
                  <a:srgbClr val="1A2051"/>
                </a:solidFill>
                <a:latin typeface="Georgia"/>
                <a:cs typeface="Georgia"/>
              </a:rPr>
              <a:t>D</a:t>
            </a:r>
            <a:r>
              <a:rPr sz="1400" spc="340" dirty="0">
                <a:solidFill>
                  <a:srgbClr val="1A2051"/>
                </a:solidFill>
                <a:latin typeface="Georgia"/>
                <a:cs typeface="Georgia"/>
              </a:rPr>
              <a:t> </a:t>
            </a:r>
            <a:r>
              <a:rPr sz="1400" dirty="0">
                <a:solidFill>
                  <a:srgbClr val="1A2051"/>
                </a:solidFill>
                <a:latin typeface="Georgia"/>
                <a:cs typeface="Georgia"/>
              </a:rPr>
              <a:t>P</a:t>
            </a:r>
            <a:r>
              <a:rPr sz="1400" spc="335" dirty="0">
                <a:solidFill>
                  <a:srgbClr val="1A2051"/>
                </a:solidFill>
                <a:latin typeface="Georgia"/>
                <a:cs typeface="Georgia"/>
              </a:rPr>
              <a:t> </a:t>
            </a:r>
            <a:r>
              <a:rPr sz="1400" dirty="0">
                <a:solidFill>
                  <a:srgbClr val="1A2051"/>
                </a:solidFill>
                <a:latin typeface="Georgia"/>
                <a:cs typeface="Georgia"/>
              </a:rPr>
              <a:t>P</a:t>
            </a:r>
            <a:r>
              <a:rPr sz="1400" spc="340" dirty="0">
                <a:solidFill>
                  <a:srgbClr val="1A2051"/>
                </a:solidFill>
                <a:latin typeface="Georgia"/>
                <a:cs typeface="Georgia"/>
              </a:rPr>
              <a:t> </a:t>
            </a:r>
            <a:r>
              <a:rPr sz="1400" dirty="0">
                <a:solidFill>
                  <a:srgbClr val="1A2051"/>
                </a:solidFill>
                <a:latin typeface="Georgia"/>
                <a:cs typeface="Georgia"/>
              </a:rPr>
              <a:t>)</a:t>
            </a:r>
            <a:endParaRPr sz="1400" dirty="0">
              <a:latin typeface="Georgia"/>
              <a:cs typeface="Georgia"/>
            </a:endParaRPr>
          </a:p>
        </p:txBody>
      </p:sp>
    </p:spTree>
    <p:extLst>
      <p:ext uri="{BB962C8B-B14F-4D97-AF65-F5344CB8AC3E}">
        <p14:creationId xmlns:p14="http://schemas.microsoft.com/office/powerpoint/2010/main" val="19204916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9E0D1F-08EC-42FC-C3A6-17FFF3124337}"/>
              </a:ext>
            </a:extLst>
          </p:cNvPr>
          <p:cNvSpPr>
            <a:spLocks noGrp="1"/>
          </p:cNvSpPr>
          <p:nvPr>
            <p:ph type="title"/>
          </p:nvPr>
        </p:nvSpPr>
        <p:spPr>
          <a:xfrm>
            <a:off x="836909" y="838200"/>
            <a:ext cx="9921875" cy="369332"/>
          </a:xfrm>
        </p:spPr>
        <p:txBody>
          <a:bodyPr/>
          <a:lstStyle/>
          <a:p>
            <a:r>
              <a:rPr lang="en-GB" sz="2400" kern="100" dirty="0">
                <a:latin typeface="Century Gothic" panose="020B0502020202020204" pitchFamily="34" charset="0"/>
                <a:ea typeface="Calibri" panose="020F0502020204030204" pitchFamily="34" charset="0"/>
                <a:cs typeface="Times New Roman" panose="02020603050405020304" pitchFamily="18" charset="0"/>
              </a:rPr>
              <a:t>Challenges experienced by CUC’s in electoral integrity </a:t>
            </a:r>
            <a:endParaRPr lang="en-US" sz="2400" dirty="0">
              <a:latin typeface="Century Gothic" panose="020B0502020202020204" pitchFamily="34" charset="0"/>
            </a:endParaRPr>
          </a:p>
        </p:txBody>
      </p:sp>
      <p:sp>
        <p:nvSpPr>
          <p:cNvPr id="3" name="Text Placeholder 2">
            <a:extLst>
              <a:ext uri="{FF2B5EF4-FFF2-40B4-BE49-F238E27FC236}">
                <a16:creationId xmlns="" xmlns:a16="http://schemas.microsoft.com/office/drawing/2014/main" id="{0C0BAA92-AD8B-22D6-3632-2329B0AFEFF4}"/>
              </a:ext>
            </a:extLst>
          </p:cNvPr>
          <p:cNvSpPr>
            <a:spLocks noGrp="1"/>
          </p:cNvSpPr>
          <p:nvPr>
            <p:ph type="body" idx="1"/>
          </p:nvPr>
        </p:nvSpPr>
        <p:spPr>
          <a:xfrm>
            <a:off x="836910" y="1474619"/>
            <a:ext cx="10060982" cy="4364721"/>
          </a:xfrm>
        </p:spPr>
        <p:txBody>
          <a:bodyPr/>
          <a:lstStyle/>
          <a:p>
            <a:pPr marL="342900" indent="-342900" algn="just" fontAlgn="base">
              <a:lnSpc>
                <a:spcPct val="150000"/>
              </a:lnSpc>
              <a:buClr>
                <a:srgbClr val="FFC000"/>
              </a:buClr>
              <a:buFont typeface="Wingdings" pitchFamily="2" charset="2"/>
              <a:buChar char="Ø"/>
            </a:pPr>
            <a:r>
              <a:rPr lang="en-US" sz="2400" b="0" dirty="0"/>
              <a:t>Case backlog – This affects the running of the courts and availability of parties to attend CUC meetings. </a:t>
            </a:r>
          </a:p>
          <a:p>
            <a:pPr marL="342900" indent="-342900" algn="just" fontAlgn="base">
              <a:lnSpc>
                <a:spcPct val="150000"/>
              </a:lnSpc>
              <a:buClr>
                <a:srgbClr val="FFC000"/>
              </a:buClr>
              <a:buFont typeface="Wingdings" pitchFamily="2" charset="2"/>
              <a:buChar char="Ø"/>
            </a:pPr>
            <a:r>
              <a:rPr lang="en-US" sz="2400" b="0" dirty="0"/>
              <a:t>Negative public perception of the justice system</a:t>
            </a:r>
          </a:p>
          <a:p>
            <a:pPr marL="342900" indent="-342900" algn="just" fontAlgn="base">
              <a:lnSpc>
                <a:spcPct val="150000"/>
              </a:lnSpc>
              <a:buClr>
                <a:srgbClr val="FFC000"/>
              </a:buClr>
              <a:buFont typeface="Wingdings" pitchFamily="2" charset="2"/>
              <a:buChar char="Ø"/>
            </a:pPr>
            <a:r>
              <a:rPr lang="en-US" sz="2400" b="0" dirty="0"/>
              <a:t>Attitudes and perceptions from actors that hinder effective and efficient working of the CUC </a:t>
            </a:r>
          </a:p>
          <a:p>
            <a:pPr marL="342900" indent="-342900" algn="just" fontAlgn="base">
              <a:lnSpc>
                <a:spcPct val="150000"/>
              </a:lnSpc>
              <a:buClr>
                <a:srgbClr val="FFC000"/>
              </a:buClr>
              <a:buFont typeface="Wingdings" pitchFamily="2" charset="2"/>
              <a:buChar char="Ø"/>
            </a:pPr>
            <a:r>
              <a:rPr lang="en-US" sz="2400" b="0" dirty="0"/>
              <a:t>Failure of actors to attend meetings and commit to the resolutions </a:t>
            </a:r>
          </a:p>
          <a:p>
            <a:pPr marL="342900" indent="-342900" algn="just" fontAlgn="base">
              <a:lnSpc>
                <a:spcPct val="150000"/>
              </a:lnSpc>
              <a:buClr>
                <a:srgbClr val="FFC000"/>
              </a:buClr>
              <a:buFont typeface="Wingdings" pitchFamily="2" charset="2"/>
              <a:buChar char="Ø"/>
            </a:pPr>
            <a:r>
              <a:rPr lang="en-US" sz="2400" b="0" dirty="0"/>
              <a:t>Lack of proper coordination and communication in the justice sector</a:t>
            </a:r>
          </a:p>
          <a:p>
            <a:pPr marL="342900" indent="-342900" algn="just" fontAlgn="base">
              <a:lnSpc>
                <a:spcPct val="150000"/>
              </a:lnSpc>
              <a:buClr>
                <a:srgbClr val="FFC000"/>
              </a:buClr>
              <a:buFont typeface="Wingdings" pitchFamily="2" charset="2"/>
              <a:buChar char="Ø"/>
            </a:pPr>
            <a:r>
              <a:rPr lang="en-US" sz="2400" b="0" dirty="0"/>
              <a:t>Unavailability of expert witnesses </a:t>
            </a:r>
          </a:p>
        </p:txBody>
      </p:sp>
      <p:sp>
        <p:nvSpPr>
          <p:cNvPr id="4" name="object 2">
            <a:extLst>
              <a:ext uri="{FF2B5EF4-FFF2-40B4-BE49-F238E27FC236}">
                <a16:creationId xmlns="" xmlns:a16="http://schemas.microsoft.com/office/drawing/2014/main" id="{A67F294F-9E1B-F473-CD89-EFC15EDB2919}"/>
              </a:ext>
            </a:extLst>
          </p:cNvPr>
          <p:cNvSpPr txBox="1"/>
          <p:nvPr/>
        </p:nvSpPr>
        <p:spPr>
          <a:xfrm>
            <a:off x="1135415" y="197979"/>
            <a:ext cx="9921875" cy="238760"/>
          </a:xfrm>
          <a:prstGeom prst="rect">
            <a:avLst/>
          </a:prstGeom>
        </p:spPr>
        <p:txBody>
          <a:bodyPr vert="horz" wrap="square" lIns="0" tIns="12700" rIns="0" bIns="0" rtlCol="0">
            <a:spAutoFit/>
          </a:bodyPr>
          <a:lstStyle/>
          <a:p>
            <a:pPr marL="12700">
              <a:lnSpc>
                <a:spcPct val="100000"/>
              </a:lnSpc>
              <a:spcBef>
                <a:spcPts val="100"/>
              </a:spcBef>
              <a:tabLst>
                <a:tab pos="1322070" algn="l"/>
                <a:tab pos="1870710" algn="l"/>
                <a:tab pos="2640330" algn="l"/>
                <a:tab pos="4407535" algn="l"/>
                <a:tab pos="4956175" algn="l"/>
                <a:tab pos="6271260" algn="l"/>
                <a:tab pos="8848090" algn="l"/>
              </a:tabLst>
            </a:pPr>
            <a:r>
              <a:rPr sz="1400" dirty="0">
                <a:solidFill>
                  <a:srgbClr val="1A2051"/>
                </a:solidFill>
                <a:latin typeface="Georgia"/>
                <a:cs typeface="Georgia"/>
              </a:rPr>
              <a:t>O</a:t>
            </a:r>
            <a:r>
              <a:rPr sz="1400" spc="355" dirty="0">
                <a:solidFill>
                  <a:srgbClr val="1A2051"/>
                </a:solidFill>
                <a:latin typeface="Georgia"/>
                <a:cs typeface="Georgia"/>
              </a:rPr>
              <a:t> </a:t>
            </a:r>
            <a:r>
              <a:rPr sz="1400" dirty="0">
                <a:solidFill>
                  <a:srgbClr val="1A2051"/>
                </a:solidFill>
                <a:latin typeface="Georgia"/>
                <a:cs typeface="Georgia"/>
              </a:rPr>
              <a:t>F</a:t>
            </a:r>
            <a:r>
              <a:rPr sz="1400" spc="360" dirty="0">
                <a:solidFill>
                  <a:srgbClr val="1A2051"/>
                </a:solidFill>
                <a:latin typeface="Georgia"/>
                <a:cs typeface="Georgia"/>
              </a:rPr>
              <a:t> </a:t>
            </a:r>
            <a:r>
              <a:rPr sz="1400" dirty="0">
                <a:solidFill>
                  <a:srgbClr val="1A2051"/>
                </a:solidFill>
                <a:latin typeface="Georgia"/>
                <a:cs typeface="Georgia"/>
              </a:rPr>
              <a:t>F</a:t>
            </a:r>
            <a:r>
              <a:rPr sz="1400" spc="355" dirty="0">
                <a:solidFill>
                  <a:srgbClr val="1A2051"/>
                </a:solidFill>
                <a:latin typeface="Georgia"/>
                <a:cs typeface="Georgia"/>
              </a:rPr>
              <a:t> </a:t>
            </a:r>
            <a:r>
              <a:rPr sz="1400" dirty="0">
                <a:solidFill>
                  <a:srgbClr val="1A2051"/>
                </a:solidFill>
                <a:latin typeface="Georgia"/>
                <a:cs typeface="Georgia"/>
              </a:rPr>
              <a:t>I</a:t>
            </a:r>
            <a:r>
              <a:rPr sz="1400" spc="360" dirty="0">
                <a:solidFill>
                  <a:srgbClr val="1A2051"/>
                </a:solidFill>
                <a:latin typeface="Georgia"/>
                <a:cs typeface="Georgia"/>
              </a:rPr>
              <a:t> </a:t>
            </a:r>
            <a:r>
              <a:rPr sz="1400" dirty="0">
                <a:solidFill>
                  <a:srgbClr val="1A2051"/>
                </a:solidFill>
                <a:latin typeface="Georgia"/>
                <a:cs typeface="Georgia"/>
              </a:rPr>
              <a:t>C</a:t>
            </a:r>
            <a:r>
              <a:rPr sz="1400" spc="355" dirty="0">
                <a:solidFill>
                  <a:srgbClr val="1A2051"/>
                </a:solidFill>
                <a:latin typeface="Georgia"/>
                <a:cs typeface="Georgia"/>
              </a:rPr>
              <a:t> </a:t>
            </a:r>
            <a:r>
              <a:rPr sz="1400" dirty="0">
                <a:solidFill>
                  <a:srgbClr val="1A2051"/>
                </a:solidFill>
                <a:latin typeface="Georgia"/>
                <a:cs typeface="Georgia"/>
              </a:rPr>
              <a:t>E	O</a:t>
            </a:r>
            <a:r>
              <a:rPr sz="1400" spc="360" dirty="0">
                <a:solidFill>
                  <a:srgbClr val="1A2051"/>
                </a:solidFill>
                <a:latin typeface="Georgia"/>
                <a:cs typeface="Georgia"/>
              </a:rPr>
              <a:t> </a:t>
            </a:r>
            <a:r>
              <a:rPr sz="1400" dirty="0">
                <a:solidFill>
                  <a:srgbClr val="1A2051"/>
                </a:solidFill>
                <a:latin typeface="Georgia"/>
                <a:cs typeface="Georgia"/>
              </a:rPr>
              <a:t>F	T</a:t>
            </a:r>
            <a:r>
              <a:rPr sz="1400" spc="360" dirty="0">
                <a:solidFill>
                  <a:srgbClr val="1A2051"/>
                </a:solidFill>
                <a:latin typeface="Georgia"/>
                <a:cs typeface="Georgia"/>
              </a:rPr>
              <a:t> </a:t>
            </a:r>
            <a:r>
              <a:rPr sz="1400" dirty="0">
                <a:solidFill>
                  <a:srgbClr val="1A2051"/>
                </a:solidFill>
                <a:latin typeface="Georgia"/>
                <a:cs typeface="Georgia"/>
              </a:rPr>
              <a:t>H</a:t>
            </a:r>
            <a:r>
              <a:rPr sz="1400" spc="365" dirty="0">
                <a:solidFill>
                  <a:srgbClr val="1A2051"/>
                </a:solidFill>
                <a:latin typeface="Georgia"/>
                <a:cs typeface="Georgia"/>
              </a:rPr>
              <a:t> </a:t>
            </a:r>
            <a:r>
              <a:rPr sz="1400" dirty="0">
                <a:solidFill>
                  <a:srgbClr val="1A2051"/>
                </a:solidFill>
                <a:latin typeface="Georgia"/>
                <a:cs typeface="Georgia"/>
              </a:rPr>
              <a:t>E	D</a:t>
            </a:r>
            <a:r>
              <a:rPr sz="1400" spc="355" dirty="0">
                <a:solidFill>
                  <a:srgbClr val="1A2051"/>
                </a:solidFill>
                <a:latin typeface="Georgia"/>
                <a:cs typeface="Georgia"/>
              </a:rPr>
              <a:t> </a:t>
            </a:r>
            <a:r>
              <a:rPr sz="1400" dirty="0">
                <a:solidFill>
                  <a:srgbClr val="1A2051"/>
                </a:solidFill>
                <a:latin typeface="Georgia"/>
                <a:cs typeface="Georgia"/>
              </a:rPr>
              <a:t>I</a:t>
            </a:r>
            <a:r>
              <a:rPr sz="1400" spc="360" dirty="0">
                <a:solidFill>
                  <a:srgbClr val="1A2051"/>
                </a:solidFill>
                <a:latin typeface="Georgia"/>
                <a:cs typeface="Georgia"/>
              </a:rPr>
              <a:t> </a:t>
            </a:r>
            <a:r>
              <a:rPr sz="1400" dirty="0">
                <a:solidFill>
                  <a:srgbClr val="1A2051"/>
                </a:solidFill>
                <a:latin typeface="Georgia"/>
                <a:cs typeface="Georgia"/>
              </a:rPr>
              <a:t>R</a:t>
            </a:r>
            <a:r>
              <a:rPr sz="1400" spc="355" dirty="0">
                <a:solidFill>
                  <a:srgbClr val="1A2051"/>
                </a:solidFill>
                <a:latin typeface="Georgia"/>
                <a:cs typeface="Georgia"/>
              </a:rPr>
              <a:t> </a:t>
            </a:r>
            <a:r>
              <a:rPr sz="1400" dirty="0">
                <a:solidFill>
                  <a:srgbClr val="1A2051"/>
                </a:solidFill>
                <a:latin typeface="Georgia"/>
                <a:cs typeface="Georgia"/>
              </a:rPr>
              <a:t>E</a:t>
            </a:r>
            <a:r>
              <a:rPr sz="1400" spc="360" dirty="0">
                <a:solidFill>
                  <a:srgbClr val="1A2051"/>
                </a:solidFill>
                <a:latin typeface="Georgia"/>
                <a:cs typeface="Georgia"/>
              </a:rPr>
              <a:t> </a:t>
            </a:r>
            <a:r>
              <a:rPr sz="1400" dirty="0">
                <a:solidFill>
                  <a:srgbClr val="1A2051"/>
                </a:solidFill>
                <a:latin typeface="Georgia"/>
                <a:cs typeface="Georgia"/>
              </a:rPr>
              <a:t>C</a:t>
            </a:r>
            <a:r>
              <a:rPr sz="1400" spc="360" dirty="0">
                <a:solidFill>
                  <a:srgbClr val="1A2051"/>
                </a:solidFill>
                <a:latin typeface="Georgia"/>
                <a:cs typeface="Georgia"/>
              </a:rPr>
              <a:t> </a:t>
            </a:r>
            <a:r>
              <a:rPr sz="1400" dirty="0">
                <a:solidFill>
                  <a:srgbClr val="1A2051"/>
                </a:solidFill>
                <a:latin typeface="Georgia"/>
                <a:cs typeface="Georgia"/>
              </a:rPr>
              <a:t>T</a:t>
            </a:r>
            <a:r>
              <a:rPr sz="1400" spc="355" dirty="0">
                <a:solidFill>
                  <a:srgbClr val="1A2051"/>
                </a:solidFill>
                <a:latin typeface="Georgia"/>
                <a:cs typeface="Georgia"/>
              </a:rPr>
              <a:t> </a:t>
            </a:r>
            <a:r>
              <a:rPr sz="1400" dirty="0">
                <a:solidFill>
                  <a:srgbClr val="1A2051"/>
                </a:solidFill>
                <a:latin typeface="Georgia"/>
                <a:cs typeface="Georgia"/>
              </a:rPr>
              <a:t>O</a:t>
            </a:r>
            <a:r>
              <a:rPr sz="1400" spc="360" dirty="0">
                <a:solidFill>
                  <a:srgbClr val="1A2051"/>
                </a:solidFill>
                <a:latin typeface="Georgia"/>
                <a:cs typeface="Georgia"/>
              </a:rPr>
              <a:t> </a:t>
            </a:r>
            <a:r>
              <a:rPr sz="1400" dirty="0">
                <a:solidFill>
                  <a:srgbClr val="1A2051"/>
                </a:solidFill>
                <a:latin typeface="Georgia"/>
                <a:cs typeface="Georgia"/>
              </a:rPr>
              <a:t>R	O</a:t>
            </a:r>
            <a:r>
              <a:rPr sz="1400" spc="355" dirty="0">
                <a:solidFill>
                  <a:srgbClr val="1A2051"/>
                </a:solidFill>
                <a:latin typeface="Georgia"/>
                <a:cs typeface="Georgia"/>
              </a:rPr>
              <a:t> </a:t>
            </a:r>
            <a:r>
              <a:rPr sz="1400" dirty="0">
                <a:solidFill>
                  <a:srgbClr val="1A2051"/>
                </a:solidFill>
                <a:latin typeface="Georgia"/>
                <a:cs typeface="Georgia"/>
              </a:rPr>
              <a:t>F	P</a:t>
            </a:r>
            <a:r>
              <a:rPr sz="1400" spc="365" dirty="0">
                <a:solidFill>
                  <a:srgbClr val="1A2051"/>
                </a:solidFill>
                <a:latin typeface="Georgia"/>
                <a:cs typeface="Georgia"/>
              </a:rPr>
              <a:t> </a:t>
            </a:r>
            <a:r>
              <a:rPr sz="1400" dirty="0">
                <a:solidFill>
                  <a:srgbClr val="1A2051"/>
                </a:solidFill>
                <a:latin typeface="Georgia"/>
                <a:cs typeface="Georgia"/>
              </a:rPr>
              <a:t>U</a:t>
            </a:r>
            <a:r>
              <a:rPr sz="1400" spc="360" dirty="0">
                <a:solidFill>
                  <a:srgbClr val="1A2051"/>
                </a:solidFill>
                <a:latin typeface="Georgia"/>
                <a:cs typeface="Georgia"/>
              </a:rPr>
              <a:t> </a:t>
            </a:r>
            <a:r>
              <a:rPr sz="1400" dirty="0">
                <a:solidFill>
                  <a:srgbClr val="1A2051"/>
                </a:solidFill>
                <a:latin typeface="Georgia"/>
                <a:cs typeface="Georgia"/>
              </a:rPr>
              <a:t>B</a:t>
            </a:r>
            <a:r>
              <a:rPr sz="1400" spc="365" dirty="0">
                <a:solidFill>
                  <a:srgbClr val="1A2051"/>
                </a:solidFill>
                <a:latin typeface="Georgia"/>
                <a:cs typeface="Georgia"/>
              </a:rPr>
              <a:t> </a:t>
            </a:r>
            <a:r>
              <a:rPr sz="1400" dirty="0">
                <a:solidFill>
                  <a:srgbClr val="1A2051"/>
                </a:solidFill>
                <a:latin typeface="Georgia"/>
                <a:cs typeface="Georgia"/>
              </a:rPr>
              <a:t>L</a:t>
            </a:r>
            <a:r>
              <a:rPr sz="1400" spc="360" dirty="0">
                <a:solidFill>
                  <a:srgbClr val="1A2051"/>
                </a:solidFill>
                <a:latin typeface="Georgia"/>
                <a:cs typeface="Georgia"/>
              </a:rPr>
              <a:t> </a:t>
            </a:r>
            <a:r>
              <a:rPr sz="1400" dirty="0">
                <a:solidFill>
                  <a:srgbClr val="1A2051"/>
                </a:solidFill>
                <a:latin typeface="Georgia"/>
                <a:cs typeface="Georgia"/>
              </a:rPr>
              <a:t>I</a:t>
            </a:r>
            <a:r>
              <a:rPr sz="1400" spc="365" dirty="0">
                <a:solidFill>
                  <a:srgbClr val="1A2051"/>
                </a:solidFill>
                <a:latin typeface="Georgia"/>
                <a:cs typeface="Georgia"/>
              </a:rPr>
              <a:t> </a:t>
            </a:r>
            <a:r>
              <a:rPr sz="1400" dirty="0">
                <a:solidFill>
                  <a:srgbClr val="1A2051"/>
                </a:solidFill>
                <a:latin typeface="Georgia"/>
                <a:cs typeface="Georgia"/>
              </a:rPr>
              <a:t>C	P</a:t>
            </a:r>
            <a:r>
              <a:rPr sz="1400" spc="360" dirty="0">
                <a:solidFill>
                  <a:srgbClr val="1A2051"/>
                </a:solidFill>
                <a:latin typeface="Georgia"/>
                <a:cs typeface="Georgia"/>
              </a:rPr>
              <a:t> </a:t>
            </a:r>
            <a:r>
              <a:rPr sz="1400" dirty="0">
                <a:solidFill>
                  <a:srgbClr val="1A2051"/>
                </a:solidFill>
                <a:latin typeface="Georgia"/>
                <a:cs typeface="Georgia"/>
              </a:rPr>
              <a:t>R</a:t>
            </a:r>
            <a:r>
              <a:rPr sz="1400" spc="365" dirty="0">
                <a:solidFill>
                  <a:srgbClr val="1A2051"/>
                </a:solidFill>
                <a:latin typeface="Georgia"/>
                <a:cs typeface="Georgia"/>
              </a:rPr>
              <a:t> </a:t>
            </a:r>
            <a:r>
              <a:rPr sz="1400" dirty="0">
                <a:solidFill>
                  <a:srgbClr val="1A2051"/>
                </a:solidFill>
                <a:latin typeface="Georgia"/>
                <a:cs typeface="Georgia"/>
              </a:rPr>
              <a:t>O</a:t>
            </a:r>
            <a:r>
              <a:rPr sz="1400" spc="360" dirty="0">
                <a:solidFill>
                  <a:srgbClr val="1A2051"/>
                </a:solidFill>
                <a:latin typeface="Georgia"/>
                <a:cs typeface="Georgia"/>
              </a:rPr>
              <a:t> </a:t>
            </a:r>
            <a:r>
              <a:rPr sz="1400" dirty="0">
                <a:solidFill>
                  <a:srgbClr val="1A2051"/>
                </a:solidFill>
                <a:latin typeface="Georgia"/>
                <a:cs typeface="Georgia"/>
              </a:rPr>
              <a:t>S</a:t>
            </a:r>
            <a:r>
              <a:rPr sz="1400" spc="365" dirty="0">
                <a:solidFill>
                  <a:srgbClr val="1A2051"/>
                </a:solidFill>
                <a:latin typeface="Georgia"/>
                <a:cs typeface="Georgia"/>
              </a:rPr>
              <a:t> </a:t>
            </a:r>
            <a:r>
              <a:rPr sz="1400" dirty="0">
                <a:solidFill>
                  <a:srgbClr val="1A2051"/>
                </a:solidFill>
                <a:latin typeface="Georgia"/>
                <a:cs typeface="Georgia"/>
              </a:rPr>
              <a:t>E</a:t>
            </a:r>
            <a:r>
              <a:rPr sz="1400" spc="365" dirty="0">
                <a:solidFill>
                  <a:srgbClr val="1A2051"/>
                </a:solidFill>
                <a:latin typeface="Georgia"/>
                <a:cs typeface="Georgia"/>
              </a:rPr>
              <a:t> </a:t>
            </a:r>
            <a:r>
              <a:rPr sz="1400" dirty="0">
                <a:solidFill>
                  <a:srgbClr val="1A2051"/>
                </a:solidFill>
                <a:latin typeface="Georgia"/>
                <a:cs typeface="Georgia"/>
              </a:rPr>
              <a:t>C</a:t>
            </a:r>
            <a:r>
              <a:rPr sz="1400" spc="360" dirty="0">
                <a:solidFill>
                  <a:srgbClr val="1A2051"/>
                </a:solidFill>
                <a:latin typeface="Georgia"/>
                <a:cs typeface="Georgia"/>
              </a:rPr>
              <a:t> </a:t>
            </a:r>
            <a:r>
              <a:rPr sz="1400" dirty="0">
                <a:solidFill>
                  <a:srgbClr val="1A2051"/>
                </a:solidFill>
                <a:latin typeface="Georgia"/>
                <a:cs typeface="Georgia"/>
              </a:rPr>
              <a:t>U</a:t>
            </a:r>
            <a:r>
              <a:rPr sz="1400" spc="365" dirty="0">
                <a:solidFill>
                  <a:srgbClr val="1A2051"/>
                </a:solidFill>
                <a:latin typeface="Georgia"/>
                <a:cs typeface="Georgia"/>
              </a:rPr>
              <a:t> </a:t>
            </a:r>
            <a:r>
              <a:rPr sz="1400" dirty="0">
                <a:solidFill>
                  <a:srgbClr val="1A2051"/>
                </a:solidFill>
                <a:latin typeface="Georgia"/>
                <a:cs typeface="Georgia"/>
              </a:rPr>
              <a:t>T</a:t>
            </a:r>
            <a:r>
              <a:rPr sz="1400" spc="360" dirty="0">
                <a:solidFill>
                  <a:srgbClr val="1A2051"/>
                </a:solidFill>
                <a:latin typeface="Georgia"/>
                <a:cs typeface="Georgia"/>
              </a:rPr>
              <a:t> </a:t>
            </a:r>
            <a:r>
              <a:rPr sz="1400" dirty="0">
                <a:solidFill>
                  <a:srgbClr val="1A2051"/>
                </a:solidFill>
                <a:latin typeface="Georgia"/>
                <a:cs typeface="Georgia"/>
              </a:rPr>
              <a:t>I</a:t>
            </a:r>
            <a:r>
              <a:rPr sz="1400" spc="365" dirty="0">
                <a:solidFill>
                  <a:srgbClr val="1A2051"/>
                </a:solidFill>
                <a:latin typeface="Georgia"/>
                <a:cs typeface="Georgia"/>
              </a:rPr>
              <a:t> </a:t>
            </a:r>
            <a:r>
              <a:rPr sz="1400" dirty="0">
                <a:solidFill>
                  <a:srgbClr val="1A2051"/>
                </a:solidFill>
                <a:latin typeface="Georgia"/>
                <a:cs typeface="Georgia"/>
              </a:rPr>
              <a:t>O</a:t>
            </a:r>
            <a:r>
              <a:rPr sz="1400" spc="360" dirty="0">
                <a:solidFill>
                  <a:srgbClr val="1A2051"/>
                </a:solidFill>
                <a:latin typeface="Georgia"/>
                <a:cs typeface="Georgia"/>
              </a:rPr>
              <a:t> </a:t>
            </a:r>
            <a:r>
              <a:rPr sz="1400" dirty="0">
                <a:solidFill>
                  <a:srgbClr val="1A2051"/>
                </a:solidFill>
                <a:latin typeface="Georgia"/>
                <a:cs typeface="Georgia"/>
              </a:rPr>
              <a:t>N</a:t>
            </a:r>
            <a:r>
              <a:rPr sz="1400" spc="365" dirty="0">
                <a:solidFill>
                  <a:srgbClr val="1A2051"/>
                </a:solidFill>
                <a:latin typeface="Georgia"/>
                <a:cs typeface="Georgia"/>
              </a:rPr>
              <a:t> </a:t>
            </a:r>
            <a:r>
              <a:rPr sz="1400" dirty="0">
                <a:solidFill>
                  <a:srgbClr val="1A2051"/>
                </a:solidFill>
                <a:latin typeface="Georgia"/>
                <a:cs typeface="Georgia"/>
              </a:rPr>
              <a:t>S	(</a:t>
            </a:r>
            <a:r>
              <a:rPr sz="1400" spc="335" dirty="0">
                <a:solidFill>
                  <a:srgbClr val="1A2051"/>
                </a:solidFill>
                <a:latin typeface="Georgia"/>
                <a:cs typeface="Georgia"/>
              </a:rPr>
              <a:t> </a:t>
            </a:r>
            <a:r>
              <a:rPr sz="1400" dirty="0">
                <a:solidFill>
                  <a:srgbClr val="1A2051"/>
                </a:solidFill>
                <a:latin typeface="Georgia"/>
                <a:cs typeface="Georgia"/>
              </a:rPr>
              <a:t>O</a:t>
            </a:r>
            <a:r>
              <a:rPr sz="1400" spc="340" dirty="0">
                <a:solidFill>
                  <a:srgbClr val="1A2051"/>
                </a:solidFill>
                <a:latin typeface="Georgia"/>
                <a:cs typeface="Georgia"/>
              </a:rPr>
              <a:t> </a:t>
            </a:r>
            <a:r>
              <a:rPr sz="1400" dirty="0">
                <a:solidFill>
                  <a:srgbClr val="1A2051"/>
                </a:solidFill>
                <a:latin typeface="Georgia"/>
                <a:cs typeface="Georgia"/>
              </a:rPr>
              <a:t>D</a:t>
            </a:r>
            <a:r>
              <a:rPr sz="1400" spc="340" dirty="0">
                <a:solidFill>
                  <a:srgbClr val="1A2051"/>
                </a:solidFill>
                <a:latin typeface="Georgia"/>
                <a:cs typeface="Georgia"/>
              </a:rPr>
              <a:t> </a:t>
            </a:r>
            <a:r>
              <a:rPr sz="1400" dirty="0">
                <a:solidFill>
                  <a:srgbClr val="1A2051"/>
                </a:solidFill>
                <a:latin typeface="Georgia"/>
                <a:cs typeface="Georgia"/>
              </a:rPr>
              <a:t>P</a:t>
            </a:r>
            <a:r>
              <a:rPr sz="1400" spc="335" dirty="0">
                <a:solidFill>
                  <a:srgbClr val="1A2051"/>
                </a:solidFill>
                <a:latin typeface="Georgia"/>
                <a:cs typeface="Georgia"/>
              </a:rPr>
              <a:t> </a:t>
            </a:r>
            <a:r>
              <a:rPr sz="1400" dirty="0">
                <a:solidFill>
                  <a:srgbClr val="1A2051"/>
                </a:solidFill>
                <a:latin typeface="Georgia"/>
                <a:cs typeface="Georgia"/>
              </a:rPr>
              <a:t>P</a:t>
            </a:r>
            <a:r>
              <a:rPr sz="1400" spc="340" dirty="0">
                <a:solidFill>
                  <a:srgbClr val="1A2051"/>
                </a:solidFill>
                <a:latin typeface="Georgia"/>
                <a:cs typeface="Georgia"/>
              </a:rPr>
              <a:t> </a:t>
            </a:r>
            <a:r>
              <a:rPr sz="1400" dirty="0">
                <a:solidFill>
                  <a:srgbClr val="1A2051"/>
                </a:solidFill>
                <a:latin typeface="Georgia"/>
                <a:cs typeface="Georgia"/>
              </a:rPr>
              <a:t>)</a:t>
            </a:r>
            <a:endParaRPr sz="1400" dirty="0">
              <a:latin typeface="Georgia"/>
              <a:cs typeface="Georgia"/>
            </a:endParaRPr>
          </a:p>
        </p:txBody>
      </p:sp>
    </p:spTree>
    <p:extLst>
      <p:ext uri="{BB962C8B-B14F-4D97-AF65-F5344CB8AC3E}">
        <p14:creationId xmlns:p14="http://schemas.microsoft.com/office/powerpoint/2010/main" val="15708778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251160E-A66C-E7A9-8879-82B21220FAF9}"/>
              </a:ext>
            </a:extLst>
          </p:cNvPr>
          <p:cNvSpPr>
            <a:spLocks noGrp="1"/>
          </p:cNvSpPr>
          <p:nvPr>
            <p:ph type="title"/>
          </p:nvPr>
        </p:nvSpPr>
        <p:spPr>
          <a:xfrm>
            <a:off x="4876800" y="1150203"/>
            <a:ext cx="1774698" cy="738664"/>
          </a:xfrm>
        </p:spPr>
        <p:txBody>
          <a:bodyPr/>
          <a:lstStyle/>
          <a:p>
            <a:r>
              <a:rPr lang="en-GB" sz="2400" kern="100" dirty="0">
                <a:latin typeface="Century Gothic" panose="020B0502020202020204" pitchFamily="34" charset="0"/>
                <a:ea typeface="Calibri" panose="020F0502020204030204" pitchFamily="34" charset="0"/>
                <a:cs typeface="Times New Roman" panose="02020603050405020304" pitchFamily="18" charset="0"/>
              </a:rPr>
              <a:t>Conclusion </a:t>
            </a:r>
            <a:br>
              <a:rPr lang="en-GB" sz="2400" kern="100" dirty="0">
                <a:latin typeface="Century Gothic" panose="020B0502020202020204" pitchFamily="34" charset="0"/>
                <a:ea typeface="Calibri" panose="020F0502020204030204" pitchFamily="34" charset="0"/>
                <a:cs typeface="Times New Roman" panose="02020603050405020304" pitchFamily="18" charset="0"/>
              </a:rPr>
            </a:br>
            <a:endParaRPr lang="en-US" sz="2400" dirty="0">
              <a:latin typeface="Century Gothic" panose="020B0502020202020204" pitchFamily="34" charset="0"/>
            </a:endParaRPr>
          </a:p>
        </p:txBody>
      </p:sp>
      <p:sp>
        <p:nvSpPr>
          <p:cNvPr id="3" name="Text Placeholder 2">
            <a:extLst>
              <a:ext uri="{FF2B5EF4-FFF2-40B4-BE49-F238E27FC236}">
                <a16:creationId xmlns="" xmlns:a16="http://schemas.microsoft.com/office/drawing/2014/main" id="{576ACCDE-5990-89FE-AF0C-A1AD92398839}"/>
              </a:ext>
            </a:extLst>
          </p:cNvPr>
          <p:cNvSpPr>
            <a:spLocks noGrp="1"/>
          </p:cNvSpPr>
          <p:nvPr>
            <p:ph type="body" idx="1"/>
          </p:nvPr>
        </p:nvSpPr>
        <p:spPr>
          <a:xfrm>
            <a:off x="836908" y="1981200"/>
            <a:ext cx="10288291" cy="4062651"/>
          </a:xfrm>
        </p:spPr>
        <p:txBody>
          <a:bodyPr/>
          <a:lstStyle/>
          <a:p>
            <a:pPr marL="342900" indent="-342900" algn="just">
              <a:buClr>
                <a:srgbClr val="FFC000"/>
              </a:buClr>
              <a:buFont typeface="Wingdings" pitchFamily="2" charset="2"/>
              <a:buChar char="Ø"/>
            </a:pPr>
            <a:r>
              <a:rPr lang="en-GB" sz="2400" b="0" dirty="0"/>
              <a:t>The elections period is a sensitive time, which calls for inter agency and stakeholder collaboration, which </a:t>
            </a:r>
            <a:r>
              <a:rPr lang="en-GB" sz="2400" b="0" smtClean="0"/>
              <a:t>can be achieved </a:t>
            </a:r>
            <a:r>
              <a:rPr lang="en-GB" sz="2400" b="0" dirty="0"/>
              <a:t>through the Court Users </a:t>
            </a:r>
            <a:r>
              <a:rPr lang="en-GB" sz="2400" b="0"/>
              <a:t>Committees</a:t>
            </a:r>
            <a:r>
              <a:rPr lang="en-GB" sz="2400" b="0" smtClean="0"/>
              <a:t>. </a:t>
            </a:r>
            <a:endParaRPr lang="en-GB" sz="2400" b="0" dirty="0"/>
          </a:p>
          <a:p>
            <a:pPr marL="342900" indent="-342900" algn="just">
              <a:buClr>
                <a:srgbClr val="FFC000"/>
              </a:buClr>
              <a:buFont typeface="Wingdings" pitchFamily="2" charset="2"/>
              <a:buChar char="Ø"/>
            </a:pPr>
            <a:r>
              <a:rPr lang="en-GB" sz="2400" b="0" dirty="0"/>
              <a:t>The Committees have strengthened stakeholder relationships, improved trust among agencies and enhanced accountability and transparency in the criminal justice sector reforms. </a:t>
            </a:r>
          </a:p>
          <a:p>
            <a:pPr marL="342900" indent="-342900" algn="just">
              <a:buClr>
                <a:srgbClr val="FFC000"/>
              </a:buClr>
              <a:buFont typeface="Wingdings" pitchFamily="2" charset="2"/>
              <a:buChar char="Ø"/>
            </a:pPr>
            <a:endParaRPr lang="en-GB" sz="2400" b="0" dirty="0"/>
          </a:p>
          <a:p>
            <a:pPr marL="342900" indent="-342900" algn="just">
              <a:buClr>
                <a:srgbClr val="FFC000"/>
              </a:buClr>
              <a:buFont typeface="Wingdings" pitchFamily="2" charset="2"/>
              <a:buChar char="Ø"/>
            </a:pPr>
            <a:r>
              <a:rPr lang="en-GB" sz="2400" b="0" dirty="0"/>
              <a:t>Despite the challenges, Court Users Committee’s have proved invaluable to the justice sector. The gains outweigh the challenges. </a:t>
            </a:r>
          </a:p>
          <a:p>
            <a:pPr marL="342900" indent="-342900" algn="just">
              <a:buClr>
                <a:srgbClr val="FFC000"/>
              </a:buClr>
              <a:buFont typeface="Wingdings" pitchFamily="2" charset="2"/>
              <a:buChar char="Ø"/>
            </a:pPr>
            <a:endParaRPr lang="en-GB" sz="2400" b="0" dirty="0"/>
          </a:p>
          <a:p>
            <a:pPr algn="just">
              <a:buClr>
                <a:srgbClr val="FFC000"/>
              </a:buClr>
            </a:pPr>
            <a:endParaRPr lang="en-GB" sz="2400" b="0" dirty="0"/>
          </a:p>
        </p:txBody>
      </p:sp>
      <p:sp>
        <p:nvSpPr>
          <p:cNvPr id="4" name="object 2">
            <a:extLst>
              <a:ext uri="{FF2B5EF4-FFF2-40B4-BE49-F238E27FC236}">
                <a16:creationId xmlns="" xmlns:a16="http://schemas.microsoft.com/office/drawing/2014/main" id="{11435485-AFBB-49B4-C9EA-A2C1F91D29B4}"/>
              </a:ext>
            </a:extLst>
          </p:cNvPr>
          <p:cNvSpPr txBox="1"/>
          <p:nvPr/>
        </p:nvSpPr>
        <p:spPr>
          <a:xfrm>
            <a:off x="1135415" y="197979"/>
            <a:ext cx="9921875" cy="238760"/>
          </a:xfrm>
          <a:prstGeom prst="rect">
            <a:avLst/>
          </a:prstGeom>
        </p:spPr>
        <p:txBody>
          <a:bodyPr vert="horz" wrap="square" lIns="0" tIns="12700" rIns="0" bIns="0" rtlCol="0">
            <a:spAutoFit/>
          </a:bodyPr>
          <a:lstStyle/>
          <a:p>
            <a:pPr marL="12700">
              <a:lnSpc>
                <a:spcPct val="100000"/>
              </a:lnSpc>
              <a:spcBef>
                <a:spcPts val="100"/>
              </a:spcBef>
              <a:tabLst>
                <a:tab pos="1322070" algn="l"/>
                <a:tab pos="1870710" algn="l"/>
                <a:tab pos="2640330" algn="l"/>
                <a:tab pos="4407535" algn="l"/>
                <a:tab pos="4956175" algn="l"/>
                <a:tab pos="6271260" algn="l"/>
                <a:tab pos="8848090" algn="l"/>
              </a:tabLst>
            </a:pPr>
            <a:r>
              <a:rPr sz="1400" dirty="0">
                <a:solidFill>
                  <a:srgbClr val="1A2051"/>
                </a:solidFill>
                <a:latin typeface="Georgia"/>
                <a:cs typeface="Georgia"/>
              </a:rPr>
              <a:t>O</a:t>
            </a:r>
            <a:r>
              <a:rPr sz="1400" spc="355" dirty="0">
                <a:solidFill>
                  <a:srgbClr val="1A2051"/>
                </a:solidFill>
                <a:latin typeface="Georgia"/>
                <a:cs typeface="Georgia"/>
              </a:rPr>
              <a:t> </a:t>
            </a:r>
            <a:r>
              <a:rPr sz="1400" dirty="0">
                <a:solidFill>
                  <a:srgbClr val="1A2051"/>
                </a:solidFill>
                <a:latin typeface="Georgia"/>
                <a:cs typeface="Georgia"/>
              </a:rPr>
              <a:t>F</a:t>
            </a:r>
            <a:r>
              <a:rPr sz="1400" spc="360" dirty="0">
                <a:solidFill>
                  <a:srgbClr val="1A2051"/>
                </a:solidFill>
                <a:latin typeface="Georgia"/>
                <a:cs typeface="Georgia"/>
              </a:rPr>
              <a:t> </a:t>
            </a:r>
            <a:r>
              <a:rPr sz="1400" dirty="0">
                <a:solidFill>
                  <a:srgbClr val="1A2051"/>
                </a:solidFill>
                <a:latin typeface="Georgia"/>
                <a:cs typeface="Georgia"/>
              </a:rPr>
              <a:t>F</a:t>
            </a:r>
            <a:r>
              <a:rPr sz="1400" spc="355" dirty="0">
                <a:solidFill>
                  <a:srgbClr val="1A2051"/>
                </a:solidFill>
                <a:latin typeface="Georgia"/>
                <a:cs typeface="Georgia"/>
              </a:rPr>
              <a:t> </a:t>
            </a:r>
            <a:r>
              <a:rPr sz="1400" dirty="0">
                <a:solidFill>
                  <a:srgbClr val="1A2051"/>
                </a:solidFill>
                <a:latin typeface="Georgia"/>
                <a:cs typeface="Georgia"/>
              </a:rPr>
              <a:t>I</a:t>
            </a:r>
            <a:r>
              <a:rPr sz="1400" spc="360" dirty="0">
                <a:solidFill>
                  <a:srgbClr val="1A2051"/>
                </a:solidFill>
                <a:latin typeface="Georgia"/>
                <a:cs typeface="Georgia"/>
              </a:rPr>
              <a:t> </a:t>
            </a:r>
            <a:r>
              <a:rPr sz="1400" dirty="0">
                <a:solidFill>
                  <a:srgbClr val="1A2051"/>
                </a:solidFill>
                <a:latin typeface="Georgia"/>
                <a:cs typeface="Georgia"/>
              </a:rPr>
              <a:t>C</a:t>
            </a:r>
            <a:r>
              <a:rPr sz="1400" spc="355" dirty="0">
                <a:solidFill>
                  <a:srgbClr val="1A2051"/>
                </a:solidFill>
                <a:latin typeface="Georgia"/>
                <a:cs typeface="Georgia"/>
              </a:rPr>
              <a:t> </a:t>
            </a:r>
            <a:r>
              <a:rPr sz="1400" dirty="0">
                <a:solidFill>
                  <a:srgbClr val="1A2051"/>
                </a:solidFill>
                <a:latin typeface="Georgia"/>
                <a:cs typeface="Georgia"/>
              </a:rPr>
              <a:t>E	O</a:t>
            </a:r>
            <a:r>
              <a:rPr sz="1400" spc="360" dirty="0">
                <a:solidFill>
                  <a:srgbClr val="1A2051"/>
                </a:solidFill>
                <a:latin typeface="Georgia"/>
                <a:cs typeface="Georgia"/>
              </a:rPr>
              <a:t> </a:t>
            </a:r>
            <a:r>
              <a:rPr sz="1400" dirty="0">
                <a:solidFill>
                  <a:srgbClr val="1A2051"/>
                </a:solidFill>
                <a:latin typeface="Georgia"/>
                <a:cs typeface="Georgia"/>
              </a:rPr>
              <a:t>F	T</a:t>
            </a:r>
            <a:r>
              <a:rPr sz="1400" spc="360" dirty="0">
                <a:solidFill>
                  <a:srgbClr val="1A2051"/>
                </a:solidFill>
                <a:latin typeface="Georgia"/>
                <a:cs typeface="Georgia"/>
              </a:rPr>
              <a:t> </a:t>
            </a:r>
            <a:r>
              <a:rPr sz="1400" dirty="0">
                <a:solidFill>
                  <a:srgbClr val="1A2051"/>
                </a:solidFill>
                <a:latin typeface="Georgia"/>
                <a:cs typeface="Georgia"/>
              </a:rPr>
              <a:t>H</a:t>
            </a:r>
            <a:r>
              <a:rPr sz="1400" spc="365" dirty="0">
                <a:solidFill>
                  <a:srgbClr val="1A2051"/>
                </a:solidFill>
                <a:latin typeface="Georgia"/>
                <a:cs typeface="Georgia"/>
              </a:rPr>
              <a:t> </a:t>
            </a:r>
            <a:r>
              <a:rPr sz="1400" dirty="0">
                <a:solidFill>
                  <a:srgbClr val="1A2051"/>
                </a:solidFill>
                <a:latin typeface="Georgia"/>
                <a:cs typeface="Georgia"/>
              </a:rPr>
              <a:t>E	D</a:t>
            </a:r>
            <a:r>
              <a:rPr sz="1400" spc="355" dirty="0">
                <a:solidFill>
                  <a:srgbClr val="1A2051"/>
                </a:solidFill>
                <a:latin typeface="Georgia"/>
                <a:cs typeface="Georgia"/>
              </a:rPr>
              <a:t> </a:t>
            </a:r>
            <a:r>
              <a:rPr sz="1400" dirty="0">
                <a:solidFill>
                  <a:srgbClr val="1A2051"/>
                </a:solidFill>
                <a:latin typeface="Georgia"/>
                <a:cs typeface="Georgia"/>
              </a:rPr>
              <a:t>I</a:t>
            </a:r>
            <a:r>
              <a:rPr sz="1400" spc="360" dirty="0">
                <a:solidFill>
                  <a:srgbClr val="1A2051"/>
                </a:solidFill>
                <a:latin typeface="Georgia"/>
                <a:cs typeface="Georgia"/>
              </a:rPr>
              <a:t> </a:t>
            </a:r>
            <a:r>
              <a:rPr sz="1400" dirty="0">
                <a:solidFill>
                  <a:srgbClr val="1A2051"/>
                </a:solidFill>
                <a:latin typeface="Georgia"/>
                <a:cs typeface="Georgia"/>
              </a:rPr>
              <a:t>R</a:t>
            </a:r>
            <a:r>
              <a:rPr sz="1400" spc="355" dirty="0">
                <a:solidFill>
                  <a:srgbClr val="1A2051"/>
                </a:solidFill>
                <a:latin typeface="Georgia"/>
                <a:cs typeface="Georgia"/>
              </a:rPr>
              <a:t> </a:t>
            </a:r>
            <a:r>
              <a:rPr sz="1400" dirty="0">
                <a:solidFill>
                  <a:srgbClr val="1A2051"/>
                </a:solidFill>
                <a:latin typeface="Georgia"/>
                <a:cs typeface="Georgia"/>
              </a:rPr>
              <a:t>E</a:t>
            </a:r>
            <a:r>
              <a:rPr sz="1400" spc="360" dirty="0">
                <a:solidFill>
                  <a:srgbClr val="1A2051"/>
                </a:solidFill>
                <a:latin typeface="Georgia"/>
                <a:cs typeface="Georgia"/>
              </a:rPr>
              <a:t> </a:t>
            </a:r>
            <a:r>
              <a:rPr sz="1400" dirty="0">
                <a:solidFill>
                  <a:srgbClr val="1A2051"/>
                </a:solidFill>
                <a:latin typeface="Georgia"/>
                <a:cs typeface="Georgia"/>
              </a:rPr>
              <a:t>C</a:t>
            </a:r>
            <a:r>
              <a:rPr sz="1400" spc="360" dirty="0">
                <a:solidFill>
                  <a:srgbClr val="1A2051"/>
                </a:solidFill>
                <a:latin typeface="Georgia"/>
                <a:cs typeface="Georgia"/>
              </a:rPr>
              <a:t> </a:t>
            </a:r>
            <a:r>
              <a:rPr sz="1400" dirty="0">
                <a:solidFill>
                  <a:srgbClr val="1A2051"/>
                </a:solidFill>
                <a:latin typeface="Georgia"/>
                <a:cs typeface="Georgia"/>
              </a:rPr>
              <a:t>T</a:t>
            </a:r>
            <a:r>
              <a:rPr sz="1400" spc="355" dirty="0">
                <a:solidFill>
                  <a:srgbClr val="1A2051"/>
                </a:solidFill>
                <a:latin typeface="Georgia"/>
                <a:cs typeface="Georgia"/>
              </a:rPr>
              <a:t> </a:t>
            </a:r>
            <a:r>
              <a:rPr sz="1400" dirty="0">
                <a:solidFill>
                  <a:srgbClr val="1A2051"/>
                </a:solidFill>
                <a:latin typeface="Georgia"/>
                <a:cs typeface="Georgia"/>
              </a:rPr>
              <a:t>O</a:t>
            </a:r>
            <a:r>
              <a:rPr sz="1400" spc="360" dirty="0">
                <a:solidFill>
                  <a:srgbClr val="1A2051"/>
                </a:solidFill>
                <a:latin typeface="Georgia"/>
                <a:cs typeface="Georgia"/>
              </a:rPr>
              <a:t> </a:t>
            </a:r>
            <a:r>
              <a:rPr sz="1400" dirty="0">
                <a:solidFill>
                  <a:srgbClr val="1A2051"/>
                </a:solidFill>
                <a:latin typeface="Georgia"/>
                <a:cs typeface="Georgia"/>
              </a:rPr>
              <a:t>R	O</a:t>
            </a:r>
            <a:r>
              <a:rPr sz="1400" spc="355" dirty="0">
                <a:solidFill>
                  <a:srgbClr val="1A2051"/>
                </a:solidFill>
                <a:latin typeface="Georgia"/>
                <a:cs typeface="Georgia"/>
              </a:rPr>
              <a:t> </a:t>
            </a:r>
            <a:r>
              <a:rPr sz="1400" dirty="0">
                <a:solidFill>
                  <a:srgbClr val="1A2051"/>
                </a:solidFill>
                <a:latin typeface="Georgia"/>
                <a:cs typeface="Georgia"/>
              </a:rPr>
              <a:t>F	P</a:t>
            </a:r>
            <a:r>
              <a:rPr sz="1400" spc="365" dirty="0">
                <a:solidFill>
                  <a:srgbClr val="1A2051"/>
                </a:solidFill>
                <a:latin typeface="Georgia"/>
                <a:cs typeface="Georgia"/>
              </a:rPr>
              <a:t> </a:t>
            </a:r>
            <a:r>
              <a:rPr sz="1400" dirty="0">
                <a:solidFill>
                  <a:srgbClr val="1A2051"/>
                </a:solidFill>
                <a:latin typeface="Georgia"/>
                <a:cs typeface="Georgia"/>
              </a:rPr>
              <a:t>U</a:t>
            </a:r>
            <a:r>
              <a:rPr sz="1400" spc="360" dirty="0">
                <a:solidFill>
                  <a:srgbClr val="1A2051"/>
                </a:solidFill>
                <a:latin typeface="Georgia"/>
                <a:cs typeface="Georgia"/>
              </a:rPr>
              <a:t> </a:t>
            </a:r>
            <a:r>
              <a:rPr sz="1400" dirty="0">
                <a:solidFill>
                  <a:srgbClr val="1A2051"/>
                </a:solidFill>
                <a:latin typeface="Georgia"/>
                <a:cs typeface="Georgia"/>
              </a:rPr>
              <a:t>B</a:t>
            </a:r>
            <a:r>
              <a:rPr sz="1400" spc="365" dirty="0">
                <a:solidFill>
                  <a:srgbClr val="1A2051"/>
                </a:solidFill>
                <a:latin typeface="Georgia"/>
                <a:cs typeface="Georgia"/>
              </a:rPr>
              <a:t> </a:t>
            </a:r>
            <a:r>
              <a:rPr sz="1400" dirty="0">
                <a:solidFill>
                  <a:srgbClr val="1A2051"/>
                </a:solidFill>
                <a:latin typeface="Georgia"/>
                <a:cs typeface="Georgia"/>
              </a:rPr>
              <a:t>L</a:t>
            </a:r>
            <a:r>
              <a:rPr sz="1400" spc="360" dirty="0">
                <a:solidFill>
                  <a:srgbClr val="1A2051"/>
                </a:solidFill>
                <a:latin typeface="Georgia"/>
                <a:cs typeface="Georgia"/>
              </a:rPr>
              <a:t> </a:t>
            </a:r>
            <a:r>
              <a:rPr sz="1400" dirty="0">
                <a:solidFill>
                  <a:srgbClr val="1A2051"/>
                </a:solidFill>
                <a:latin typeface="Georgia"/>
                <a:cs typeface="Georgia"/>
              </a:rPr>
              <a:t>I</a:t>
            </a:r>
            <a:r>
              <a:rPr sz="1400" spc="365" dirty="0">
                <a:solidFill>
                  <a:srgbClr val="1A2051"/>
                </a:solidFill>
                <a:latin typeface="Georgia"/>
                <a:cs typeface="Georgia"/>
              </a:rPr>
              <a:t> </a:t>
            </a:r>
            <a:r>
              <a:rPr sz="1400" dirty="0">
                <a:solidFill>
                  <a:srgbClr val="1A2051"/>
                </a:solidFill>
                <a:latin typeface="Georgia"/>
                <a:cs typeface="Georgia"/>
              </a:rPr>
              <a:t>C	P</a:t>
            </a:r>
            <a:r>
              <a:rPr sz="1400" spc="360" dirty="0">
                <a:solidFill>
                  <a:srgbClr val="1A2051"/>
                </a:solidFill>
                <a:latin typeface="Georgia"/>
                <a:cs typeface="Georgia"/>
              </a:rPr>
              <a:t> </a:t>
            </a:r>
            <a:r>
              <a:rPr sz="1400" dirty="0">
                <a:solidFill>
                  <a:srgbClr val="1A2051"/>
                </a:solidFill>
                <a:latin typeface="Georgia"/>
                <a:cs typeface="Georgia"/>
              </a:rPr>
              <a:t>R</a:t>
            </a:r>
            <a:r>
              <a:rPr sz="1400" spc="365" dirty="0">
                <a:solidFill>
                  <a:srgbClr val="1A2051"/>
                </a:solidFill>
                <a:latin typeface="Georgia"/>
                <a:cs typeface="Georgia"/>
              </a:rPr>
              <a:t> </a:t>
            </a:r>
            <a:r>
              <a:rPr sz="1400" dirty="0">
                <a:solidFill>
                  <a:srgbClr val="1A2051"/>
                </a:solidFill>
                <a:latin typeface="Georgia"/>
                <a:cs typeface="Georgia"/>
              </a:rPr>
              <a:t>O</a:t>
            </a:r>
            <a:r>
              <a:rPr sz="1400" spc="360" dirty="0">
                <a:solidFill>
                  <a:srgbClr val="1A2051"/>
                </a:solidFill>
                <a:latin typeface="Georgia"/>
                <a:cs typeface="Georgia"/>
              </a:rPr>
              <a:t> </a:t>
            </a:r>
            <a:r>
              <a:rPr sz="1400" dirty="0">
                <a:solidFill>
                  <a:srgbClr val="1A2051"/>
                </a:solidFill>
                <a:latin typeface="Georgia"/>
                <a:cs typeface="Georgia"/>
              </a:rPr>
              <a:t>S</a:t>
            </a:r>
            <a:r>
              <a:rPr sz="1400" spc="365" dirty="0">
                <a:solidFill>
                  <a:srgbClr val="1A2051"/>
                </a:solidFill>
                <a:latin typeface="Georgia"/>
                <a:cs typeface="Georgia"/>
              </a:rPr>
              <a:t> </a:t>
            </a:r>
            <a:r>
              <a:rPr sz="1400" dirty="0">
                <a:solidFill>
                  <a:srgbClr val="1A2051"/>
                </a:solidFill>
                <a:latin typeface="Georgia"/>
                <a:cs typeface="Georgia"/>
              </a:rPr>
              <a:t>E</a:t>
            </a:r>
            <a:r>
              <a:rPr sz="1400" spc="365" dirty="0">
                <a:solidFill>
                  <a:srgbClr val="1A2051"/>
                </a:solidFill>
                <a:latin typeface="Georgia"/>
                <a:cs typeface="Georgia"/>
              </a:rPr>
              <a:t> </a:t>
            </a:r>
            <a:r>
              <a:rPr sz="1400" dirty="0">
                <a:solidFill>
                  <a:srgbClr val="1A2051"/>
                </a:solidFill>
                <a:latin typeface="Georgia"/>
                <a:cs typeface="Georgia"/>
              </a:rPr>
              <a:t>C</a:t>
            </a:r>
            <a:r>
              <a:rPr sz="1400" spc="360" dirty="0">
                <a:solidFill>
                  <a:srgbClr val="1A2051"/>
                </a:solidFill>
                <a:latin typeface="Georgia"/>
                <a:cs typeface="Georgia"/>
              </a:rPr>
              <a:t> </a:t>
            </a:r>
            <a:r>
              <a:rPr sz="1400" dirty="0">
                <a:solidFill>
                  <a:srgbClr val="1A2051"/>
                </a:solidFill>
                <a:latin typeface="Georgia"/>
                <a:cs typeface="Georgia"/>
              </a:rPr>
              <a:t>U</a:t>
            </a:r>
            <a:r>
              <a:rPr sz="1400" spc="365" dirty="0">
                <a:solidFill>
                  <a:srgbClr val="1A2051"/>
                </a:solidFill>
                <a:latin typeface="Georgia"/>
                <a:cs typeface="Georgia"/>
              </a:rPr>
              <a:t> </a:t>
            </a:r>
            <a:r>
              <a:rPr sz="1400" dirty="0">
                <a:solidFill>
                  <a:srgbClr val="1A2051"/>
                </a:solidFill>
                <a:latin typeface="Georgia"/>
                <a:cs typeface="Georgia"/>
              </a:rPr>
              <a:t>T</a:t>
            </a:r>
            <a:r>
              <a:rPr sz="1400" spc="360" dirty="0">
                <a:solidFill>
                  <a:srgbClr val="1A2051"/>
                </a:solidFill>
                <a:latin typeface="Georgia"/>
                <a:cs typeface="Georgia"/>
              </a:rPr>
              <a:t> </a:t>
            </a:r>
            <a:r>
              <a:rPr sz="1400" dirty="0">
                <a:solidFill>
                  <a:srgbClr val="1A2051"/>
                </a:solidFill>
                <a:latin typeface="Georgia"/>
                <a:cs typeface="Georgia"/>
              </a:rPr>
              <a:t>I</a:t>
            </a:r>
            <a:r>
              <a:rPr sz="1400" spc="365" dirty="0">
                <a:solidFill>
                  <a:srgbClr val="1A2051"/>
                </a:solidFill>
                <a:latin typeface="Georgia"/>
                <a:cs typeface="Georgia"/>
              </a:rPr>
              <a:t> </a:t>
            </a:r>
            <a:r>
              <a:rPr sz="1400" dirty="0">
                <a:solidFill>
                  <a:srgbClr val="1A2051"/>
                </a:solidFill>
                <a:latin typeface="Georgia"/>
                <a:cs typeface="Georgia"/>
              </a:rPr>
              <a:t>O</a:t>
            </a:r>
            <a:r>
              <a:rPr sz="1400" spc="360" dirty="0">
                <a:solidFill>
                  <a:srgbClr val="1A2051"/>
                </a:solidFill>
                <a:latin typeface="Georgia"/>
                <a:cs typeface="Georgia"/>
              </a:rPr>
              <a:t> </a:t>
            </a:r>
            <a:r>
              <a:rPr sz="1400" dirty="0">
                <a:solidFill>
                  <a:srgbClr val="1A2051"/>
                </a:solidFill>
                <a:latin typeface="Georgia"/>
                <a:cs typeface="Georgia"/>
              </a:rPr>
              <a:t>N</a:t>
            </a:r>
            <a:r>
              <a:rPr sz="1400" spc="365" dirty="0">
                <a:solidFill>
                  <a:srgbClr val="1A2051"/>
                </a:solidFill>
                <a:latin typeface="Georgia"/>
                <a:cs typeface="Georgia"/>
              </a:rPr>
              <a:t> </a:t>
            </a:r>
            <a:r>
              <a:rPr sz="1400" dirty="0">
                <a:solidFill>
                  <a:srgbClr val="1A2051"/>
                </a:solidFill>
                <a:latin typeface="Georgia"/>
                <a:cs typeface="Georgia"/>
              </a:rPr>
              <a:t>S	(</a:t>
            </a:r>
            <a:r>
              <a:rPr sz="1400" spc="335" dirty="0">
                <a:solidFill>
                  <a:srgbClr val="1A2051"/>
                </a:solidFill>
                <a:latin typeface="Georgia"/>
                <a:cs typeface="Georgia"/>
              </a:rPr>
              <a:t> </a:t>
            </a:r>
            <a:r>
              <a:rPr sz="1400" dirty="0">
                <a:solidFill>
                  <a:srgbClr val="1A2051"/>
                </a:solidFill>
                <a:latin typeface="Georgia"/>
                <a:cs typeface="Georgia"/>
              </a:rPr>
              <a:t>O</a:t>
            </a:r>
            <a:r>
              <a:rPr sz="1400" spc="340" dirty="0">
                <a:solidFill>
                  <a:srgbClr val="1A2051"/>
                </a:solidFill>
                <a:latin typeface="Georgia"/>
                <a:cs typeface="Georgia"/>
              </a:rPr>
              <a:t> </a:t>
            </a:r>
            <a:r>
              <a:rPr sz="1400" dirty="0">
                <a:solidFill>
                  <a:srgbClr val="1A2051"/>
                </a:solidFill>
                <a:latin typeface="Georgia"/>
                <a:cs typeface="Georgia"/>
              </a:rPr>
              <a:t>D</a:t>
            </a:r>
            <a:r>
              <a:rPr sz="1400" spc="340" dirty="0">
                <a:solidFill>
                  <a:srgbClr val="1A2051"/>
                </a:solidFill>
                <a:latin typeface="Georgia"/>
                <a:cs typeface="Georgia"/>
              </a:rPr>
              <a:t> </a:t>
            </a:r>
            <a:r>
              <a:rPr sz="1400" dirty="0">
                <a:solidFill>
                  <a:srgbClr val="1A2051"/>
                </a:solidFill>
                <a:latin typeface="Georgia"/>
                <a:cs typeface="Georgia"/>
              </a:rPr>
              <a:t>P</a:t>
            </a:r>
            <a:r>
              <a:rPr sz="1400" spc="335" dirty="0">
                <a:solidFill>
                  <a:srgbClr val="1A2051"/>
                </a:solidFill>
                <a:latin typeface="Georgia"/>
                <a:cs typeface="Georgia"/>
              </a:rPr>
              <a:t> </a:t>
            </a:r>
            <a:r>
              <a:rPr sz="1400" dirty="0">
                <a:solidFill>
                  <a:srgbClr val="1A2051"/>
                </a:solidFill>
                <a:latin typeface="Georgia"/>
                <a:cs typeface="Georgia"/>
              </a:rPr>
              <a:t>P</a:t>
            </a:r>
            <a:r>
              <a:rPr sz="1400" spc="340" dirty="0">
                <a:solidFill>
                  <a:srgbClr val="1A2051"/>
                </a:solidFill>
                <a:latin typeface="Georgia"/>
                <a:cs typeface="Georgia"/>
              </a:rPr>
              <a:t> </a:t>
            </a:r>
            <a:r>
              <a:rPr sz="1400" dirty="0">
                <a:solidFill>
                  <a:srgbClr val="1A2051"/>
                </a:solidFill>
                <a:latin typeface="Georgia"/>
                <a:cs typeface="Georgia"/>
              </a:rPr>
              <a:t>)</a:t>
            </a:r>
            <a:endParaRPr sz="1400" dirty="0">
              <a:latin typeface="Georgia"/>
              <a:cs typeface="Georgia"/>
            </a:endParaRPr>
          </a:p>
        </p:txBody>
      </p:sp>
    </p:spTree>
    <p:extLst>
      <p:ext uri="{BB962C8B-B14F-4D97-AF65-F5344CB8AC3E}">
        <p14:creationId xmlns:p14="http://schemas.microsoft.com/office/powerpoint/2010/main" val="14170397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1A2051"/>
          </a:solidFill>
        </p:spPr>
        <p:txBody>
          <a:bodyPr wrap="square" lIns="0" tIns="0" rIns="0" bIns="0" rtlCol="0"/>
          <a:lstStyle/>
          <a:p>
            <a:endParaRPr/>
          </a:p>
        </p:txBody>
      </p:sp>
      <p:sp>
        <p:nvSpPr>
          <p:cNvPr id="3" name="object 3"/>
          <p:cNvSpPr txBox="1"/>
          <p:nvPr/>
        </p:nvSpPr>
        <p:spPr>
          <a:xfrm>
            <a:off x="4170059" y="5123179"/>
            <a:ext cx="3852545" cy="848360"/>
          </a:xfrm>
          <a:prstGeom prst="rect">
            <a:avLst/>
          </a:prstGeom>
        </p:spPr>
        <p:txBody>
          <a:bodyPr vert="horz" wrap="square" lIns="0" tIns="12700" rIns="0" bIns="0" rtlCol="0">
            <a:spAutoFit/>
          </a:bodyPr>
          <a:lstStyle/>
          <a:p>
            <a:pPr marL="12700">
              <a:lnSpc>
                <a:spcPct val="100000"/>
              </a:lnSpc>
              <a:spcBef>
                <a:spcPts val="100"/>
              </a:spcBef>
            </a:pPr>
            <a:r>
              <a:rPr sz="5400" b="1" dirty="0">
                <a:solidFill>
                  <a:srgbClr val="F1B726"/>
                </a:solidFill>
                <a:latin typeface="Century Gothic"/>
                <a:cs typeface="Century Gothic"/>
              </a:rPr>
              <a:t>THANK</a:t>
            </a:r>
            <a:r>
              <a:rPr sz="5400" b="1" spc="-95" dirty="0">
                <a:solidFill>
                  <a:srgbClr val="F1B726"/>
                </a:solidFill>
                <a:latin typeface="Century Gothic"/>
                <a:cs typeface="Century Gothic"/>
              </a:rPr>
              <a:t> </a:t>
            </a:r>
            <a:r>
              <a:rPr sz="5400" b="1" spc="-5" dirty="0">
                <a:solidFill>
                  <a:srgbClr val="F1B726"/>
                </a:solidFill>
                <a:latin typeface="Century Gothic"/>
                <a:cs typeface="Century Gothic"/>
              </a:rPr>
              <a:t>YOU</a:t>
            </a:r>
            <a:endParaRPr sz="5400">
              <a:latin typeface="Century Gothic"/>
              <a:cs typeface="Century Gothic"/>
            </a:endParaRPr>
          </a:p>
        </p:txBody>
      </p:sp>
      <p:grpSp>
        <p:nvGrpSpPr>
          <p:cNvPr id="4" name="object 4"/>
          <p:cNvGrpSpPr/>
          <p:nvPr/>
        </p:nvGrpSpPr>
        <p:grpSpPr>
          <a:xfrm>
            <a:off x="4282438" y="1043936"/>
            <a:ext cx="3627120" cy="3619500"/>
            <a:chOff x="4282438" y="1043936"/>
            <a:chExt cx="3627120" cy="3619500"/>
          </a:xfrm>
        </p:grpSpPr>
        <p:pic>
          <p:nvPicPr>
            <p:cNvPr id="5" name="object 5"/>
            <p:cNvPicPr/>
            <p:nvPr/>
          </p:nvPicPr>
          <p:blipFill>
            <a:blip r:embed="rId2" cstate="print"/>
            <a:stretch>
              <a:fillRect/>
            </a:stretch>
          </p:blipFill>
          <p:spPr>
            <a:xfrm>
              <a:off x="4340077" y="1093953"/>
              <a:ext cx="3511842" cy="3511842"/>
            </a:xfrm>
            <a:prstGeom prst="rect">
              <a:avLst/>
            </a:prstGeom>
          </p:spPr>
        </p:pic>
        <p:pic>
          <p:nvPicPr>
            <p:cNvPr id="6" name="object 6"/>
            <p:cNvPicPr/>
            <p:nvPr/>
          </p:nvPicPr>
          <p:blipFill>
            <a:blip r:embed="rId3" cstate="print"/>
            <a:stretch>
              <a:fillRect/>
            </a:stretch>
          </p:blipFill>
          <p:spPr>
            <a:xfrm>
              <a:off x="5517692" y="4138917"/>
              <a:ext cx="134848" cy="63550"/>
            </a:xfrm>
            <a:prstGeom prst="rect">
              <a:avLst/>
            </a:prstGeom>
          </p:spPr>
        </p:pic>
        <p:pic>
          <p:nvPicPr>
            <p:cNvPr id="7" name="object 7"/>
            <p:cNvPicPr/>
            <p:nvPr/>
          </p:nvPicPr>
          <p:blipFill>
            <a:blip r:embed="rId4" cstate="print"/>
            <a:stretch>
              <a:fillRect/>
            </a:stretch>
          </p:blipFill>
          <p:spPr>
            <a:xfrm>
              <a:off x="4282438" y="1043936"/>
              <a:ext cx="3627119" cy="3619500"/>
            </a:xfrm>
            <a:prstGeom prst="rect">
              <a:avLst/>
            </a:prstGeom>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35415" y="197979"/>
            <a:ext cx="9921875" cy="238760"/>
          </a:xfrm>
          <a:prstGeom prst="rect">
            <a:avLst/>
          </a:prstGeom>
        </p:spPr>
        <p:txBody>
          <a:bodyPr vert="horz" wrap="square" lIns="0" tIns="12700" rIns="0" bIns="0" rtlCol="0">
            <a:spAutoFit/>
          </a:bodyPr>
          <a:lstStyle/>
          <a:p>
            <a:pPr marL="12700">
              <a:lnSpc>
                <a:spcPct val="100000"/>
              </a:lnSpc>
              <a:spcBef>
                <a:spcPts val="100"/>
              </a:spcBef>
              <a:tabLst>
                <a:tab pos="1322070" algn="l"/>
                <a:tab pos="1870710" algn="l"/>
                <a:tab pos="2640330" algn="l"/>
                <a:tab pos="4407535" algn="l"/>
                <a:tab pos="4956175" algn="l"/>
                <a:tab pos="6271260" algn="l"/>
                <a:tab pos="8848090" algn="l"/>
              </a:tabLst>
            </a:pPr>
            <a:r>
              <a:rPr sz="1400" dirty="0">
                <a:solidFill>
                  <a:srgbClr val="1A2051"/>
                </a:solidFill>
                <a:latin typeface="Georgia"/>
                <a:cs typeface="Georgia"/>
              </a:rPr>
              <a:t>O</a:t>
            </a:r>
            <a:r>
              <a:rPr sz="1400" spc="355" dirty="0">
                <a:solidFill>
                  <a:srgbClr val="1A2051"/>
                </a:solidFill>
                <a:latin typeface="Georgia"/>
                <a:cs typeface="Georgia"/>
              </a:rPr>
              <a:t> </a:t>
            </a:r>
            <a:r>
              <a:rPr sz="1400" dirty="0">
                <a:solidFill>
                  <a:srgbClr val="1A2051"/>
                </a:solidFill>
                <a:latin typeface="Georgia"/>
                <a:cs typeface="Georgia"/>
              </a:rPr>
              <a:t>F</a:t>
            </a:r>
            <a:r>
              <a:rPr sz="1400" spc="360" dirty="0">
                <a:solidFill>
                  <a:srgbClr val="1A2051"/>
                </a:solidFill>
                <a:latin typeface="Georgia"/>
                <a:cs typeface="Georgia"/>
              </a:rPr>
              <a:t> </a:t>
            </a:r>
            <a:r>
              <a:rPr sz="1400" dirty="0">
                <a:solidFill>
                  <a:srgbClr val="1A2051"/>
                </a:solidFill>
                <a:latin typeface="Georgia"/>
                <a:cs typeface="Georgia"/>
              </a:rPr>
              <a:t>F</a:t>
            </a:r>
            <a:r>
              <a:rPr sz="1400" spc="355" dirty="0">
                <a:solidFill>
                  <a:srgbClr val="1A2051"/>
                </a:solidFill>
                <a:latin typeface="Georgia"/>
                <a:cs typeface="Georgia"/>
              </a:rPr>
              <a:t> </a:t>
            </a:r>
            <a:r>
              <a:rPr sz="1400" dirty="0">
                <a:solidFill>
                  <a:srgbClr val="1A2051"/>
                </a:solidFill>
                <a:latin typeface="Georgia"/>
                <a:cs typeface="Georgia"/>
              </a:rPr>
              <a:t>I</a:t>
            </a:r>
            <a:r>
              <a:rPr sz="1400" spc="360" dirty="0">
                <a:solidFill>
                  <a:srgbClr val="1A2051"/>
                </a:solidFill>
                <a:latin typeface="Georgia"/>
                <a:cs typeface="Georgia"/>
              </a:rPr>
              <a:t> </a:t>
            </a:r>
            <a:r>
              <a:rPr sz="1400" dirty="0">
                <a:solidFill>
                  <a:srgbClr val="1A2051"/>
                </a:solidFill>
                <a:latin typeface="Georgia"/>
                <a:cs typeface="Georgia"/>
              </a:rPr>
              <a:t>C</a:t>
            </a:r>
            <a:r>
              <a:rPr sz="1400" spc="355" dirty="0">
                <a:solidFill>
                  <a:srgbClr val="1A2051"/>
                </a:solidFill>
                <a:latin typeface="Georgia"/>
                <a:cs typeface="Georgia"/>
              </a:rPr>
              <a:t> </a:t>
            </a:r>
            <a:r>
              <a:rPr sz="1400" dirty="0">
                <a:solidFill>
                  <a:srgbClr val="1A2051"/>
                </a:solidFill>
                <a:latin typeface="Georgia"/>
                <a:cs typeface="Georgia"/>
              </a:rPr>
              <a:t>E	O</a:t>
            </a:r>
            <a:r>
              <a:rPr sz="1400" spc="360" dirty="0">
                <a:solidFill>
                  <a:srgbClr val="1A2051"/>
                </a:solidFill>
                <a:latin typeface="Georgia"/>
                <a:cs typeface="Georgia"/>
              </a:rPr>
              <a:t> </a:t>
            </a:r>
            <a:r>
              <a:rPr sz="1400" dirty="0">
                <a:solidFill>
                  <a:srgbClr val="1A2051"/>
                </a:solidFill>
                <a:latin typeface="Georgia"/>
                <a:cs typeface="Georgia"/>
              </a:rPr>
              <a:t>F	T</a:t>
            </a:r>
            <a:r>
              <a:rPr sz="1400" spc="360" dirty="0">
                <a:solidFill>
                  <a:srgbClr val="1A2051"/>
                </a:solidFill>
                <a:latin typeface="Georgia"/>
                <a:cs typeface="Georgia"/>
              </a:rPr>
              <a:t> </a:t>
            </a:r>
            <a:r>
              <a:rPr sz="1400" dirty="0">
                <a:solidFill>
                  <a:srgbClr val="1A2051"/>
                </a:solidFill>
                <a:latin typeface="Georgia"/>
                <a:cs typeface="Georgia"/>
              </a:rPr>
              <a:t>H</a:t>
            </a:r>
            <a:r>
              <a:rPr sz="1400" spc="365" dirty="0">
                <a:solidFill>
                  <a:srgbClr val="1A2051"/>
                </a:solidFill>
                <a:latin typeface="Georgia"/>
                <a:cs typeface="Georgia"/>
              </a:rPr>
              <a:t> </a:t>
            </a:r>
            <a:r>
              <a:rPr sz="1400" dirty="0">
                <a:solidFill>
                  <a:srgbClr val="1A2051"/>
                </a:solidFill>
                <a:latin typeface="Georgia"/>
                <a:cs typeface="Georgia"/>
              </a:rPr>
              <a:t>E	D</a:t>
            </a:r>
            <a:r>
              <a:rPr sz="1400" spc="355" dirty="0">
                <a:solidFill>
                  <a:srgbClr val="1A2051"/>
                </a:solidFill>
                <a:latin typeface="Georgia"/>
                <a:cs typeface="Georgia"/>
              </a:rPr>
              <a:t> </a:t>
            </a:r>
            <a:r>
              <a:rPr sz="1400" dirty="0">
                <a:solidFill>
                  <a:srgbClr val="1A2051"/>
                </a:solidFill>
                <a:latin typeface="Georgia"/>
                <a:cs typeface="Georgia"/>
              </a:rPr>
              <a:t>I</a:t>
            </a:r>
            <a:r>
              <a:rPr sz="1400" spc="360" dirty="0">
                <a:solidFill>
                  <a:srgbClr val="1A2051"/>
                </a:solidFill>
                <a:latin typeface="Georgia"/>
                <a:cs typeface="Georgia"/>
              </a:rPr>
              <a:t> </a:t>
            </a:r>
            <a:r>
              <a:rPr sz="1400" dirty="0">
                <a:solidFill>
                  <a:srgbClr val="1A2051"/>
                </a:solidFill>
                <a:latin typeface="Georgia"/>
                <a:cs typeface="Georgia"/>
              </a:rPr>
              <a:t>R</a:t>
            </a:r>
            <a:r>
              <a:rPr sz="1400" spc="355" dirty="0">
                <a:solidFill>
                  <a:srgbClr val="1A2051"/>
                </a:solidFill>
                <a:latin typeface="Georgia"/>
                <a:cs typeface="Georgia"/>
              </a:rPr>
              <a:t> </a:t>
            </a:r>
            <a:r>
              <a:rPr sz="1400" dirty="0">
                <a:solidFill>
                  <a:srgbClr val="1A2051"/>
                </a:solidFill>
                <a:latin typeface="Georgia"/>
                <a:cs typeface="Georgia"/>
              </a:rPr>
              <a:t>E</a:t>
            </a:r>
            <a:r>
              <a:rPr sz="1400" spc="360" dirty="0">
                <a:solidFill>
                  <a:srgbClr val="1A2051"/>
                </a:solidFill>
                <a:latin typeface="Georgia"/>
                <a:cs typeface="Georgia"/>
              </a:rPr>
              <a:t> </a:t>
            </a:r>
            <a:r>
              <a:rPr sz="1400" dirty="0">
                <a:solidFill>
                  <a:srgbClr val="1A2051"/>
                </a:solidFill>
                <a:latin typeface="Georgia"/>
                <a:cs typeface="Georgia"/>
              </a:rPr>
              <a:t>C</a:t>
            </a:r>
            <a:r>
              <a:rPr sz="1400" spc="360" dirty="0">
                <a:solidFill>
                  <a:srgbClr val="1A2051"/>
                </a:solidFill>
                <a:latin typeface="Georgia"/>
                <a:cs typeface="Georgia"/>
              </a:rPr>
              <a:t> </a:t>
            </a:r>
            <a:r>
              <a:rPr sz="1400" dirty="0">
                <a:solidFill>
                  <a:srgbClr val="1A2051"/>
                </a:solidFill>
                <a:latin typeface="Georgia"/>
                <a:cs typeface="Georgia"/>
              </a:rPr>
              <a:t>T</a:t>
            </a:r>
            <a:r>
              <a:rPr sz="1400" spc="355" dirty="0">
                <a:solidFill>
                  <a:srgbClr val="1A2051"/>
                </a:solidFill>
                <a:latin typeface="Georgia"/>
                <a:cs typeface="Georgia"/>
              </a:rPr>
              <a:t> </a:t>
            </a:r>
            <a:r>
              <a:rPr sz="1400" dirty="0">
                <a:solidFill>
                  <a:srgbClr val="1A2051"/>
                </a:solidFill>
                <a:latin typeface="Georgia"/>
                <a:cs typeface="Georgia"/>
              </a:rPr>
              <a:t>O</a:t>
            </a:r>
            <a:r>
              <a:rPr sz="1400" spc="360" dirty="0">
                <a:solidFill>
                  <a:srgbClr val="1A2051"/>
                </a:solidFill>
                <a:latin typeface="Georgia"/>
                <a:cs typeface="Georgia"/>
              </a:rPr>
              <a:t> </a:t>
            </a:r>
            <a:r>
              <a:rPr sz="1400" dirty="0">
                <a:solidFill>
                  <a:srgbClr val="1A2051"/>
                </a:solidFill>
                <a:latin typeface="Georgia"/>
                <a:cs typeface="Georgia"/>
              </a:rPr>
              <a:t>R	O</a:t>
            </a:r>
            <a:r>
              <a:rPr sz="1400" spc="355" dirty="0">
                <a:solidFill>
                  <a:srgbClr val="1A2051"/>
                </a:solidFill>
                <a:latin typeface="Georgia"/>
                <a:cs typeface="Georgia"/>
              </a:rPr>
              <a:t> </a:t>
            </a:r>
            <a:r>
              <a:rPr sz="1400" dirty="0">
                <a:solidFill>
                  <a:srgbClr val="1A2051"/>
                </a:solidFill>
                <a:latin typeface="Georgia"/>
                <a:cs typeface="Georgia"/>
              </a:rPr>
              <a:t>F	P</a:t>
            </a:r>
            <a:r>
              <a:rPr sz="1400" spc="365" dirty="0">
                <a:solidFill>
                  <a:srgbClr val="1A2051"/>
                </a:solidFill>
                <a:latin typeface="Georgia"/>
                <a:cs typeface="Georgia"/>
              </a:rPr>
              <a:t> </a:t>
            </a:r>
            <a:r>
              <a:rPr sz="1400" dirty="0">
                <a:solidFill>
                  <a:srgbClr val="1A2051"/>
                </a:solidFill>
                <a:latin typeface="Georgia"/>
                <a:cs typeface="Georgia"/>
              </a:rPr>
              <a:t>U</a:t>
            </a:r>
            <a:r>
              <a:rPr sz="1400" spc="360" dirty="0">
                <a:solidFill>
                  <a:srgbClr val="1A2051"/>
                </a:solidFill>
                <a:latin typeface="Georgia"/>
                <a:cs typeface="Georgia"/>
              </a:rPr>
              <a:t> </a:t>
            </a:r>
            <a:r>
              <a:rPr sz="1400" dirty="0">
                <a:solidFill>
                  <a:srgbClr val="1A2051"/>
                </a:solidFill>
                <a:latin typeface="Georgia"/>
                <a:cs typeface="Georgia"/>
              </a:rPr>
              <a:t>B</a:t>
            </a:r>
            <a:r>
              <a:rPr sz="1400" spc="365" dirty="0">
                <a:solidFill>
                  <a:srgbClr val="1A2051"/>
                </a:solidFill>
                <a:latin typeface="Georgia"/>
                <a:cs typeface="Georgia"/>
              </a:rPr>
              <a:t> </a:t>
            </a:r>
            <a:r>
              <a:rPr sz="1400" dirty="0">
                <a:solidFill>
                  <a:srgbClr val="1A2051"/>
                </a:solidFill>
                <a:latin typeface="Georgia"/>
                <a:cs typeface="Georgia"/>
              </a:rPr>
              <a:t>L</a:t>
            </a:r>
            <a:r>
              <a:rPr sz="1400" spc="360" dirty="0">
                <a:solidFill>
                  <a:srgbClr val="1A2051"/>
                </a:solidFill>
                <a:latin typeface="Georgia"/>
                <a:cs typeface="Georgia"/>
              </a:rPr>
              <a:t> </a:t>
            </a:r>
            <a:r>
              <a:rPr sz="1400" dirty="0">
                <a:solidFill>
                  <a:srgbClr val="1A2051"/>
                </a:solidFill>
                <a:latin typeface="Georgia"/>
                <a:cs typeface="Georgia"/>
              </a:rPr>
              <a:t>I</a:t>
            </a:r>
            <a:r>
              <a:rPr sz="1400" spc="365" dirty="0">
                <a:solidFill>
                  <a:srgbClr val="1A2051"/>
                </a:solidFill>
                <a:latin typeface="Georgia"/>
                <a:cs typeface="Georgia"/>
              </a:rPr>
              <a:t> </a:t>
            </a:r>
            <a:r>
              <a:rPr sz="1400" dirty="0">
                <a:solidFill>
                  <a:srgbClr val="1A2051"/>
                </a:solidFill>
                <a:latin typeface="Georgia"/>
                <a:cs typeface="Georgia"/>
              </a:rPr>
              <a:t>C	P</a:t>
            </a:r>
            <a:r>
              <a:rPr sz="1400" spc="360" dirty="0">
                <a:solidFill>
                  <a:srgbClr val="1A2051"/>
                </a:solidFill>
                <a:latin typeface="Georgia"/>
                <a:cs typeface="Georgia"/>
              </a:rPr>
              <a:t> </a:t>
            </a:r>
            <a:r>
              <a:rPr sz="1400" dirty="0">
                <a:solidFill>
                  <a:srgbClr val="1A2051"/>
                </a:solidFill>
                <a:latin typeface="Georgia"/>
                <a:cs typeface="Georgia"/>
              </a:rPr>
              <a:t>R</a:t>
            </a:r>
            <a:r>
              <a:rPr sz="1400" spc="365" dirty="0">
                <a:solidFill>
                  <a:srgbClr val="1A2051"/>
                </a:solidFill>
                <a:latin typeface="Georgia"/>
                <a:cs typeface="Georgia"/>
              </a:rPr>
              <a:t> </a:t>
            </a:r>
            <a:r>
              <a:rPr sz="1400" dirty="0">
                <a:solidFill>
                  <a:srgbClr val="1A2051"/>
                </a:solidFill>
                <a:latin typeface="Georgia"/>
                <a:cs typeface="Georgia"/>
              </a:rPr>
              <a:t>O</a:t>
            </a:r>
            <a:r>
              <a:rPr sz="1400" spc="360" dirty="0">
                <a:solidFill>
                  <a:srgbClr val="1A2051"/>
                </a:solidFill>
                <a:latin typeface="Georgia"/>
                <a:cs typeface="Georgia"/>
              </a:rPr>
              <a:t> </a:t>
            </a:r>
            <a:r>
              <a:rPr sz="1400" dirty="0">
                <a:solidFill>
                  <a:srgbClr val="1A2051"/>
                </a:solidFill>
                <a:latin typeface="Georgia"/>
                <a:cs typeface="Georgia"/>
              </a:rPr>
              <a:t>S</a:t>
            </a:r>
            <a:r>
              <a:rPr sz="1400" spc="365" dirty="0">
                <a:solidFill>
                  <a:srgbClr val="1A2051"/>
                </a:solidFill>
                <a:latin typeface="Georgia"/>
                <a:cs typeface="Georgia"/>
              </a:rPr>
              <a:t> </a:t>
            </a:r>
            <a:r>
              <a:rPr sz="1400" dirty="0">
                <a:solidFill>
                  <a:srgbClr val="1A2051"/>
                </a:solidFill>
                <a:latin typeface="Georgia"/>
                <a:cs typeface="Georgia"/>
              </a:rPr>
              <a:t>E</a:t>
            </a:r>
            <a:r>
              <a:rPr sz="1400" spc="365" dirty="0">
                <a:solidFill>
                  <a:srgbClr val="1A2051"/>
                </a:solidFill>
                <a:latin typeface="Georgia"/>
                <a:cs typeface="Georgia"/>
              </a:rPr>
              <a:t> </a:t>
            </a:r>
            <a:r>
              <a:rPr sz="1400" dirty="0">
                <a:solidFill>
                  <a:srgbClr val="1A2051"/>
                </a:solidFill>
                <a:latin typeface="Georgia"/>
                <a:cs typeface="Georgia"/>
              </a:rPr>
              <a:t>C</a:t>
            </a:r>
            <a:r>
              <a:rPr sz="1400" spc="360" dirty="0">
                <a:solidFill>
                  <a:srgbClr val="1A2051"/>
                </a:solidFill>
                <a:latin typeface="Georgia"/>
                <a:cs typeface="Georgia"/>
              </a:rPr>
              <a:t> </a:t>
            </a:r>
            <a:r>
              <a:rPr sz="1400" dirty="0">
                <a:solidFill>
                  <a:srgbClr val="1A2051"/>
                </a:solidFill>
                <a:latin typeface="Georgia"/>
                <a:cs typeface="Georgia"/>
              </a:rPr>
              <a:t>U</a:t>
            </a:r>
            <a:r>
              <a:rPr sz="1400" spc="365" dirty="0">
                <a:solidFill>
                  <a:srgbClr val="1A2051"/>
                </a:solidFill>
                <a:latin typeface="Georgia"/>
                <a:cs typeface="Georgia"/>
              </a:rPr>
              <a:t> </a:t>
            </a:r>
            <a:r>
              <a:rPr sz="1400" dirty="0">
                <a:solidFill>
                  <a:srgbClr val="1A2051"/>
                </a:solidFill>
                <a:latin typeface="Georgia"/>
                <a:cs typeface="Georgia"/>
              </a:rPr>
              <a:t>T</a:t>
            </a:r>
            <a:r>
              <a:rPr sz="1400" spc="360" dirty="0">
                <a:solidFill>
                  <a:srgbClr val="1A2051"/>
                </a:solidFill>
                <a:latin typeface="Georgia"/>
                <a:cs typeface="Georgia"/>
              </a:rPr>
              <a:t> </a:t>
            </a:r>
            <a:r>
              <a:rPr sz="1400" dirty="0">
                <a:solidFill>
                  <a:srgbClr val="1A2051"/>
                </a:solidFill>
                <a:latin typeface="Georgia"/>
                <a:cs typeface="Georgia"/>
              </a:rPr>
              <a:t>I</a:t>
            </a:r>
            <a:r>
              <a:rPr sz="1400" spc="365" dirty="0">
                <a:solidFill>
                  <a:srgbClr val="1A2051"/>
                </a:solidFill>
                <a:latin typeface="Georgia"/>
                <a:cs typeface="Georgia"/>
              </a:rPr>
              <a:t> </a:t>
            </a:r>
            <a:r>
              <a:rPr sz="1400" dirty="0">
                <a:solidFill>
                  <a:srgbClr val="1A2051"/>
                </a:solidFill>
                <a:latin typeface="Georgia"/>
                <a:cs typeface="Georgia"/>
              </a:rPr>
              <a:t>O</a:t>
            </a:r>
            <a:r>
              <a:rPr sz="1400" spc="360" dirty="0">
                <a:solidFill>
                  <a:srgbClr val="1A2051"/>
                </a:solidFill>
                <a:latin typeface="Georgia"/>
                <a:cs typeface="Georgia"/>
              </a:rPr>
              <a:t> </a:t>
            </a:r>
            <a:r>
              <a:rPr sz="1400" dirty="0">
                <a:solidFill>
                  <a:srgbClr val="1A2051"/>
                </a:solidFill>
                <a:latin typeface="Georgia"/>
                <a:cs typeface="Georgia"/>
              </a:rPr>
              <a:t>N</a:t>
            </a:r>
            <a:r>
              <a:rPr sz="1400" spc="365" dirty="0">
                <a:solidFill>
                  <a:srgbClr val="1A2051"/>
                </a:solidFill>
                <a:latin typeface="Georgia"/>
                <a:cs typeface="Georgia"/>
              </a:rPr>
              <a:t> </a:t>
            </a:r>
            <a:r>
              <a:rPr sz="1400" dirty="0">
                <a:solidFill>
                  <a:srgbClr val="1A2051"/>
                </a:solidFill>
                <a:latin typeface="Georgia"/>
                <a:cs typeface="Georgia"/>
              </a:rPr>
              <a:t>S	(</a:t>
            </a:r>
            <a:r>
              <a:rPr sz="1400" spc="335" dirty="0">
                <a:solidFill>
                  <a:srgbClr val="1A2051"/>
                </a:solidFill>
                <a:latin typeface="Georgia"/>
                <a:cs typeface="Georgia"/>
              </a:rPr>
              <a:t> </a:t>
            </a:r>
            <a:r>
              <a:rPr sz="1400" dirty="0">
                <a:solidFill>
                  <a:srgbClr val="1A2051"/>
                </a:solidFill>
                <a:latin typeface="Georgia"/>
                <a:cs typeface="Georgia"/>
              </a:rPr>
              <a:t>O</a:t>
            </a:r>
            <a:r>
              <a:rPr sz="1400" spc="340" dirty="0">
                <a:solidFill>
                  <a:srgbClr val="1A2051"/>
                </a:solidFill>
                <a:latin typeface="Georgia"/>
                <a:cs typeface="Georgia"/>
              </a:rPr>
              <a:t> </a:t>
            </a:r>
            <a:r>
              <a:rPr sz="1400" dirty="0">
                <a:solidFill>
                  <a:srgbClr val="1A2051"/>
                </a:solidFill>
                <a:latin typeface="Georgia"/>
                <a:cs typeface="Georgia"/>
              </a:rPr>
              <a:t>D</a:t>
            </a:r>
            <a:r>
              <a:rPr sz="1400" spc="340" dirty="0">
                <a:solidFill>
                  <a:srgbClr val="1A2051"/>
                </a:solidFill>
                <a:latin typeface="Georgia"/>
                <a:cs typeface="Georgia"/>
              </a:rPr>
              <a:t> </a:t>
            </a:r>
            <a:r>
              <a:rPr sz="1400" dirty="0">
                <a:solidFill>
                  <a:srgbClr val="1A2051"/>
                </a:solidFill>
                <a:latin typeface="Georgia"/>
                <a:cs typeface="Georgia"/>
              </a:rPr>
              <a:t>P</a:t>
            </a:r>
            <a:r>
              <a:rPr sz="1400" spc="335" dirty="0">
                <a:solidFill>
                  <a:srgbClr val="1A2051"/>
                </a:solidFill>
                <a:latin typeface="Georgia"/>
                <a:cs typeface="Georgia"/>
              </a:rPr>
              <a:t> </a:t>
            </a:r>
            <a:r>
              <a:rPr sz="1400" dirty="0">
                <a:solidFill>
                  <a:srgbClr val="1A2051"/>
                </a:solidFill>
                <a:latin typeface="Georgia"/>
                <a:cs typeface="Georgia"/>
              </a:rPr>
              <a:t>P</a:t>
            </a:r>
            <a:r>
              <a:rPr sz="1400" spc="340" dirty="0">
                <a:solidFill>
                  <a:srgbClr val="1A2051"/>
                </a:solidFill>
                <a:latin typeface="Georgia"/>
                <a:cs typeface="Georgia"/>
              </a:rPr>
              <a:t> </a:t>
            </a:r>
            <a:r>
              <a:rPr sz="1400" dirty="0">
                <a:solidFill>
                  <a:srgbClr val="1A2051"/>
                </a:solidFill>
                <a:latin typeface="Georgia"/>
                <a:cs typeface="Georgia"/>
              </a:rPr>
              <a:t>)</a:t>
            </a:r>
            <a:endParaRPr sz="1400" dirty="0">
              <a:latin typeface="Georgia"/>
              <a:cs typeface="Georgia"/>
            </a:endParaRPr>
          </a:p>
        </p:txBody>
      </p:sp>
      <p:sp>
        <p:nvSpPr>
          <p:cNvPr id="3" name="object 3"/>
          <p:cNvSpPr/>
          <p:nvPr/>
        </p:nvSpPr>
        <p:spPr>
          <a:xfrm>
            <a:off x="11367465" y="6451600"/>
            <a:ext cx="347980" cy="190500"/>
          </a:xfrm>
          <a:custGeom>
            <a:avLst/>
            <a:gdLst/>
            <a:ahLst/>
            <a:cxnLst/>
            <a:rect l="l" t="t" r="r" b="b"/>
            <a:pathLst>
              <a:path w="347979" h="190500">
                <a:moveTo>
                  <a:pt x="347560" y="0"/>
                </a:moveTo>
                <a:lnTo>
                  <a:pt x="0" y="0"/>
                </a:lnTo>
                <a:lnTo>
                  <a:pt x="0" y="190500"/>
                </a:lnTo>
                <a:lnTo>
                  <a:pt x="347560" y="190500"/>
                </a:lnTo>
                <a:lnTo>
                  <a:pt x="347560" y="0"/>
                </a:lnTo>
                <a:close/>
              </a:path>
            </a:pathLst>
          </a:custGeom>
          <a:solidFill>
            <a:srgbClr val="B5B1B1"/>
          </a:solidFill>
        </p:spPr>
        <p:txBody>
          <a:bodyPr wrap="square" lIns="0" tIns="0" rIns="0" bIns="0" rtlCol="0"/>
          <a:lstStyle/>
          <a:p>
            <a:endParaRPr dirty="0"/>
          </a:p>
        </p:txBody>
      </p:sp>
      <p:sp>
        <p:nvSpPr>
          <p:cNvPr id="4" name="object 4"/>
          <p:cNvSpPr/>
          <p:nvPr/>
        </p:nvSpPr>
        <p:spPr>
          <a:xfrm>
            <a:off x="11766804" y="6451600"/>
            <a:ext cx="425450" cy="190500"/>
          </a:xfrm>
          <a:custGeom>
            <a:avLst/>
            <a:gdLst/>
            <a:ahLst/>
            <a:cxnLst/>
            <a:rect l="l" t="t" r="r" b="b"/>
            <a:pathLst>
              <a:path w="425450" h="190500">
                <a:moveTo>
                  <a:pt x="425196" y="0"/>
                </a:moveTo>
                <a:lnTo>
                  <a:pt x="0" y="0"/>
                </a:lnTo>
                <a:lnTo>
                  <a:pt x="0" y="190500"/>
                </a:lnTo>
                <a:lnTo>
                  <a:pt x="425196" y="190500"/>
                </a:lnTo>
                <a:lnTo>
                  <a:pt x="425196" y="0"/>
                </a:lnTo>
                <a:close/>
              </a:path>
            </a:pathLst>
          </a:custGeom>
          <a:solidFill>
            <a:srgbClr val="B5B1B1"/>
          </a:solidFill>
        </p:spPr>
        <p:txBody>
          <a:bodyPr wrap="square" lIns="0" tIns="0" rIns="0" bIns="0" rtlCol="0"/>
          <a:lstStyle/>
          <a:p>
            <a:endParaRPr dirty="0"/>
          </a:p>
        </p:txBody>
      </p:sp>
      <p:sp>
        <p:nvSpPr>
          <p:cNvPr id="15" name="object 15"/>
          <p:cNvSpPr txBox="1">
            <a:spLocks noGrp="1"/>
          </p:cNvSpPr>
          <p:nvPr>
            <p:ph type="sldNum" sz="quarter" idx="7"/>
          </p:nvPr>
        </p:nvSpPr>
        <p:spPr>
          <a:prstGeom prst="rect">
            <a:avLst/>
          </a:prstGeom>
        </p:spPr>
        <p:txBody>
          <a:bodyPr vert="horz" wrap="square" lIns="0" tIns="0" rIns="0" bIns="0" rtlCol="0">
            <a:spAutoFit/>
          </a:bodyPr>
          <a:lstStyle/>
          <a:p>
            <a:pPr marL="38100">
              <a:lnSpc>
                <a:spcPct val="100000"/>
              </a:lnSpc>
            </a:pPr>
            <a:fld id="{81D60167-4931-47E6-BA6A-407CBD079E47}" type="slidenum">
              <a:rPr dirty="0"/>
              <a:t>2</a:t>
            </a:fld>
            <a:endParaRPr dirty="0"/>
          </a:p>
        </p:txBody>
      </p:sp>
      <p:sp>
        <p:nvSpPr>
          <p:cNvPr id="21" name="TextBox 20">
            <a:extLst>
              <a:ext uri="{FF2B5EF4-FFF2-40B4-BE49-F238E27FC236}">
                <a16:creationId xmlns="" xmlns:a16="http://schemas.microsoft.com/office/drawing/2014/main" id="{AA5EE281-F4E7-8F00-E9A4-09ACD12E5159}"/>
              </a:ext>
            </a:extLst>
          </p:cNvPr>
          <p:cNvSpPr txBox="1"/>
          <p:nvPr/>
        </p:nvSpPr>
        <p:spPr>
          <a:xfrm>
            <a:off x="685800" y="838200"/>
            <a:ext cx="6705600" cy="4848122"/>
          </a:xfrm>
          <a:prstGeom prst="rect">
            <a:avLst/>
          </a:prstGeom>
          <a:noFill/>
        </p:spPr>
        <p:txBody>
          <a:bodyPr wrap="square">
            <a:spAutoFit/>
          </a:bodyPr>
          <a:lstStyle/>
          <a:p>
            <a:pPr>
              <a:lnSpc>
                <a:spcPct val="115000"/>
              </a:lnSpc>
              <a:spcAft>
                <a:spcPts val="800"/>
              </a:spcAft>
            </a:pPr>
            <a:r>
              <a:rPr lang="en-GB" sz="2400" b="1" kern="100" dirty="0">
                <a:ln>
                  <a:solidFill>
                    <a:srgbClr val="001854"/>
                  </a:solidFill>
                </a:ln>
                <a:effectLst/>
                <a:latin typeface="Century Gothic" panose="020B0502020202020204" pitchFamily="34" charset="0"/>
                <a:ea typeface="Calibri" panose="020F0502020204030204" pitchFamily="34" charset="0"/>
                <a:cs typeface="Times New Roman" panose="02020603050405020304" pitchFamily="18" charset="0"/>
              </a:rPr>
              <a:t>Highlights of the Presentation </a:t>
            </a:r>
          </a:p>
          <a:p>
            <a:pPr marL="342900" indent="-342900">
              <a:lnSpc>
                <a:spcPct val="115000"/>
              </a:lnSpc>
              <a:spcAft>
                <a:spcPts val="800"/>
              </a:spcAft>
              <a:buClr>
                <a:srgbClr val="FFC000"/>
              </a:buClr>
              <a:buFont typeface="Wingdings" pitchFamily="2" charset="2"/>
              <a:buChar char="Ø"/>
            </a:pPr>
            <a:r>
              <a:rPr lang="en-GB" sz="2000" kern="100" dirty="0">
                <a:effectLst/>
                <a:latin typeface="Georgia" panose="02040502050405020303" pitchFamily="18" charset="0"/>
                <a:ea typeface="Calibri" panose="020F0502020204030204" pitchFamily="34" charset="0"/>
                <a:cs typeface="Times New Roman" panose="02020603050405020304" pitchFamily="18" charset="0"/>
              </a:rPr>
              <a:t>What are Court Users Committees?</a:t>
            </a:r>
          </a:p>
          <a:p>
            <a:pPr marL="342900" indent="-342900">
              <a:lnSpc>
                <a:spcPct val="115000"/>
              </a:lnSpc>
              <a:spcAft>
                <a:spcPts val="800"/>
              </a:spcAft>
              <a:buClr>
                <a:srgbClr val="FFC000"/>
              </a:buClr>
              <a:buFont typeface="Wingdings" pitchFamily="2" charset="2"/>
              <a:buChar char="Ø"/>
            </a:pPr>
            <a:r>
              <a:rPr lang="en-GB" sz="2000" kern="100" dirty="0">
                <a:latin typeface="Georgia" panose="02040502050405020303" pitchFamily="18" charset="0"/>
                <a:ea typeface="Calibri" panose="020F0502020204030204" pitchFamily="34" charset="0"/>
                <a:cs typeface="Times New Roman" panose="02020603050405020304" pitchFamily="18" charset="0"/>
              </a:rPr>
              <a:t>Establishment of CUC’s </a:t>
            </a:r>
          </a:p>
          <a:p>
            <a:pPr marL="342900" indent="-342900">
              <a:lnSpc>
                <a:spcPct val="115000"/>
              </a:lnSpc>
              <a:spcAft>
                <a:spcPts val="800"/>
              </a:spcAft>
              <a:buClr>
                <a:srgbClr val="FFC000"/>
              </a:buClr>
              <a:buFont typeface="Wingdings" pitchFamily="2" charset="2"/>
              <a:buChar char="Ø"/>
            </a:pPr>
            <a:r>
              <a:rPr lang="en-GB" sz="2000" kern="100" dirty="0">
                <a:effectLst/>
                <a:latin typeface="Georgia" panose="02040502050405020303" pitchFamily="18" charset="0"/>
                <a:ea typeface="Calibri" panose="020F0502020204030204" pitchFamily="34" charset="0"/>
                <a:cs typeface="Times New Roman" panose="02020603050405020304" pitchFamily="18" charset="0"/>
              </a:rPr>
              <a:t>Categories of CUC’s</a:t>
            </a:r>
            <a:endParaRPr lang="en-US" sz="2000" kern="100" dirty="0">
              <a:effectLst/>
              <a:latin typeface="Georgia" panose="02040502050405020303" pitchFamily="18" charset="0"/>
              <a:ea typeface="Calibri" panose="020F0502020204030204" pitchFamily="34" charset="0"/>
              <a:cs typeface="Times New Roman" panose="02020603050405020304" pitchFamily="18" charset="0"/>
            </a:endParaRPr>
          </a:p>
          <a:p>
            <a:pPr marL="342900" indent="-342900">
              <a:lnSpc>
                <a:spcPct val="115000"/>
              </a:lnSpc>
              <a:spcAft>
                <a:spcPts val="800"/>
              </a:spcAft>
              <a:buClr>
                <a:srgbClr val="FFC000"/>
              </a:buClr>
              <a:buFont typeface="Wingdings" pitchFamily="2" charset="2"/>
              <a:buChar char="Ø"/>
            </a:pPr>
            <a:r>
              <a:rPr lang="en-GB" sz="2000" kern="100" dirty="0">
                <a:effectLst/>
                <a:latin typeface="Georgia" panose="02040502050405020303" pitchFamily="18" charset="0"/>
                <a:ea typeface="Calibri" panose="020F0502020204030204" pitchFamily="34" charset="0"/>
                <a:cs typeface="Times New Roman" panose="02020603050405020304" pitchFamily="18" charset="0"/>
              </a:rPr>
              <a:t>Why were they formed?</a:t>
            </a:r>
            <a:endParaRPr lang="en-US" sz="2000" kern="100" dirty="0">
              <a:effectLst/>
              <a:latin typeface="Georgia" panose="02040502050405020303" pitchFamily="18" charset="0"/>
              <a:ea typeface="Calibri" panose="020F0502020204030204" pitchFamily="34" charset="0"/>
              <a:cs typeface="Times New Roman" panose="02020603050405020304" pitchFamily="18" charset="0"/>
            </a:endParaRPr>
          </a:p>
          <a:p>
            <a:pPr marL="342900" indent="-342900">
              <a:lnSpc>
                <a:spcPct val="115000"/>
              </a:lnSpc>
              <a:spcAft>
                <a:spcPts val="800"/>
              </a:spcAft>
              <a:buClr>
                <a:srgbClr val="FFC000"/>
              </a:buClr>
              <a:buFont typeface="Wingdings" pitchFamily="2" charset="2"/>
              <a:buChar char="Ø"/>
            </a:pPr>
            <a:r>
              <a:rPr lang="en-GB" sz="2000" kern="100" dirty="0">
                <a:latin typeface="Georgia" panose="02040502050405020303" pitchFamily="18" charset="0"/>
                <a:ea typeface="Calibri" panose="020F0502020204030204" pitchFamily="34" charset="0"/>
                <a:cs typeface="Times New Roman" panose="02020603050405020304" pitchFamily="18" charset="0"/>
              </a:rPr>
              <a:t>The role of CUC’s in strengthening electoral integrity</a:t>
            </a:r>
          </a:p>
          <a:p>
            <a:pPr marL="342900" indent="-342900">
              <a:lnSpc>
                <a:spcPct val="115000"/>
              </a:lnSpc>
              <a:spcAft>
                <a:spcPts val="800"/>
              </a:spcAft>
              <a:buClr>
                <a:srgbClr val="FFC000"/>
              </a:buClr>
              <a:buFont typeface="Wingdings" pitchFamily="2" charset="2"/>
              <a:buChar char="Ø"/>
            </a:pPr>
            <a:r>
              <a:rPr lang="en-GB" sz="2000" kern="100" dirty="0">
                <a:latin typeface="Georgia" panose="02040502050405020303" pitchFamily="18" charset="0"/>
                <a:ea typeface="Calibri" panose="020F0502020204030204" pitchFamily="34" charset="0"/>
                <a:cs typeface="Times New Roman" panose="02020603050405020304" pitchFamily="18" charset="0"/>
              </a:rPr>
              <a:t>Role of CUCs in election preparedness and election </a:t>
            </a:r>
            <a:r>
              <a:rPr lang="en-GB" sz="2000" kern="100" dirty="0" err="1">
                <a:latin typeface="Georgia" panose="02040502050405020303" pitchFamily="18" charset="0"/>
                <a:ea typeface="Calibri" panose="020F0502020204030204" pitchFamily="34" charset="0"/>
                <a:cs typeface="Times New Roman" panose="02020603050405020304" pitchFamily="18" charset="0"/>
              </a:rPr>
              <a:t>matteers</a:t>
            </a:r>
            <a:endParaRPr lang="en-GB" sz="2000" kern="100" dirty="0">
              <a:latin typeface="Georgia" panose="02040502050405020303" pitchFamily="18" charset="0"/>
              <a:ea typeface="Calibri" panose="020F0502020204030204" pitchFamily="34" charset="0"/>
              <a:cs typeface="Times New Roman" panose="02020603050405020304" pitchFamily="18" charset="0"/>
            </a:endParaRPr>
          </a:p>
          <a:p>
            <a:pPr marL="342900" indent="-342900">
              <a:lnSpc>
                <a:spcPct val="115000"/>
              </a:lnSpc>
              <a:spcAft>
                <a:spcPts val="800"/>
              </a:spcAft>
              <a:buClr>
                <a:srgbClr val="FFC000"/>
              </a:buClr>
              <a:buFont typeface="Wingdings" pitchFamily="2" charset="2"/>
              <a:buChar char="Ø"/>
            </a:pPr>
            <a:r>
              <a:rPr lang="en-GB" sz="2000" kern="100" dirty="0">
                <a:latin typeface="Georgia" panose="02040502050405020303" pitchFamily="18" charset="0"/>
                <a:ea typeface="Calibri" panose="020F0502020204030204" pitchFamily="34" charset="0"/>
                <a:cs typeface="Times New Roman" panose="02020603050405020304" pitchFamily="18" charset="0"/>
              </a:rPr>
              <a:t>Challenges experienced by CUC’s in handling electoral matters</a:t>
            </a:r>
          </a:p>
          <a:p>
            <a:pPr marL="342900" indent="-342900">
              <a:lnSpc>
                <a:spcPct val="115000"/>
              </a:lnSpc>
              <a:spcAft>
                <a:spcPts val="800"/>
              </a:spcAft>
              <a:buClr>
                <a:srgbClr val="FFC000"/>
              </a:buClr>
              <a:buFont typeface="Wingdings" pitchFamily="2" charset="2"/>
              <a:buChar char="Ø"/>
            </a:pPr>
            <a:r>
              <a:rPr lang="en-GB" sz="2000" kern="100" dirty="0">
                <a:latin typeface="Georgia" panose="02040502050405020303" pitchFamily="18" charset="0"/>
                <a:ea typeface="Calibri" panose="020F0502020204030204" pitchFamily="34" charset="0"/>
                <a:cs typeface="Times New Roman" panose="02020603050405020304" pitchFamily="18" charset="0"/>
              </a:rPr>
              <a:t>Moving Forward </a:t>
            </a:r>
          </a:p>
        </p:txBody>
      </p:sp>
      <p:sp>
        <p:nvSpPr>
          <p:cNvPr id="5" name="Rectangle 4">
            <a:extLst>
              <a:ext uri="{FF2B5EF4-FFF2-40B4-BE49-F238E27FC236}">
                <a16:creationId xmlns="" xmlns:a16="http://schemas.microsoft.com/office/drawing/2014/main" id="{5893555B-DC68-57A0-D8F4-DABD6FAA5408}"/>
              </a:ext>
            </a:extLst>
          </p:cNvPr>
          <p:cNvSpPr/>
          <p:nvPr/>
        </p:nvSpPr>
        <p:spPr>
          <a:xfrm>
            <a:off x="0" y="5943600"/>
            <a:ext cx="12192000" cy="914400"/>
          </a:xfrm>
          <a:prstGeom prst="rect">
            <a:avLst/>
          </a:prstGeom>
          <a:solidFill>
            <a:srgbClr val="0018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7" name="Picture 6" descr="A gavel and scales of justice&#10;&#10;AI-generated content may be incorrect.">
            <a:extLst>
              <a:ext uri="{FF2B5EF4-FFF2-40B4-BE49-F238E27FC236}">
                <a16:creationId xmlns="" xmlns:a16="http://schemas.microsoft.com/office/drawing/2014/main" id="{422497F4-5D59-514F-E080-3A4F18DB43C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3199" y="1871823"/>
            <a:ext cx="5629801" cy="460517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93DEF79-BDFF-09D2-FB0F-B7CC9E821B4C}"/>
              </a:ext>
            </a:extLst>
          </p:cNvPr>
          <p:cNvSpPr>
            <a:spLocks noGrp="1"/>
          </p:cNvSpPr>
          <p:nvPr>
            <p:ph type="title"/>
          </p:nvPr>
        </p:nvSpPr>
        <p:spPr>
          <a:xfrm>
            <a:off x="814299" y="685800"/>
            <a:ext cx="7392691" cy="369332"/>
          </a:xfrm>
        </p:spPr>
        <p:txBody>
          <a:bodyPr/>
          <a:lstStyle/>
          <a:p>
            <a:r>
              <a:rPr lang="en-GB" sz="2400" kern="100" dirty="0">
                <a:solidFill>
                  <a:srgbClr val="001854"/>
                </a:solidFill>
                <a:latin typeface="Century Gothic" panose="020B0502020202020204" pitchFamily="34" charset="0"/>
                <a:ea typeface="Calibri" panose="020F0502020204030204" pitchFamily="34" charset="0"/>
                <a:cs typeface="Times New Roman" panose="02020603050405020304" pitchFamily="18" charset="0"/>
              </a:rPr>
              <a:t>What are Court Users Committees?</a:t>
            </a:r>
            <a:endParaRPr lang="en-US" sz="2400" dirty="0">
              <a:solidFill>
                <a:srgbClr val="001854"/>
              </a:solidFill>
              <a:latin typeface="Century Gothic" panose="020B0502020202020204" pitchFamily="34" charset="0"/>
            </a:endParaRPr>
          </a:p>
        </p:txBody>
      </p:sp>
      <p:sp>
        <p:nvSpPr>
          <p:cNvPr id="3" name="Text Placeholder 2">
            <a:extLst>
              <a:ext uri="{FF2B5EF4-FFF2-40B4-BE49-F238E27FC236}">
                <a16:creationId xmlns="" xmlns:a16="http://schemas.microsoft.com/office/drawing/2014/main" id="{F8E9628C-7AD2-119E-E287-D4544CB262C4}"/>
              </a:ext>
            </a:extLst>
          </p:cNvPr>
          <p:cNvSpPr>
            <a:spLocks noGrp="1"/>
          </p:cNvSpPr>
          <p:nvPr>
            <p:ph type="body" idx="1"/>
          </p:nvPr>
        </p:nvSpPr>
        <p:spPr>
          <a:xfrm>
            <a:off x="834369" y="1142999"/>
            <a:ext cx="7014231" cy="4739759"/>
          </a:xfrm>
        </p:spPr>
        <p:txBody>
          <a:bodyPr/>
          <a:lstStyle/>
          <a:p>
            <a:pPr algn="just">
              <a:buClr>
                <a:srgbClr val="FFC000"/>
              </a:buClr>
            </a:pPr>
            <a:r>
              <a:rPr lang="en-GB" b="0" dirty="0"/>
              <a:t>The Court Users Committee is a platform for actors in the criminal Justice Sector  to discuss and coordinate the functions of the actors involved in the dispensation of justice. The primary mandate of the CUC is to ensure efficient administration of justice within the court and its jurisdiction. </a:t>
            </a:r>
          </a:p>
          <a:p>
            <a:pPr marL="285750" indent="-285750" algn="just">
              <a:buClr>
                <a:srgbClr val="FFC000"/>
              </a:buClr>
              <a:buFont typeface="Wingdings" pitchFamily="2" charset="2"/>
              <a:buChar char="Ø"/>
            </a:pPr>
            <a:endParaRPr lang="en-GB" b="0" dirty="0"/>
          </a:p>
          <a:p>
            <a:pPr algn="just"/>
            <a:r>
              <a:rPr lang="en-GB" b="0" dirty="0"/>
              <a:t>The platform is comprised of both state and non state actors in the justice sector that are thematic. This means that different courts within a jurisdiction will have different Court Users Committees. They are in the High Courts and in the Magistrates Courts. </a:t>
            </a:r>
          </a:p>
          <a:p>
            <a:pPr algn="just"/>
            <a:endParaRPr lang="en-GB" b="0" dirty="0"/>
          </a:p>
          <a:p>
            <a:pPr algn="just"/>
            <a:endParaRPr lang="en-GB" b="0" dirty="0"/>
          </a:p>
          <a:p>
            <a:pPr algn="just"/>
            <a:r>
              <a:rPr lang="en-GB" b="0" dirty="0"/>
              <a:t>For example, in the High Court, the different divisions will have their own CUC’s: criminal, civil, anti corruption, land and environment, labour and employment). </a:t>
            </a:r>
          </a:p>
          <a:p>
            <a:pPr marL="285750" indent="-285750" algn="just">
              <a:buClr>
                <a:srgbClr val="FFC000"/>
              </a:buClr>
              <a:buFont typeface="Wingdings" pitchFamily="2" charset="2"/>
              <a:buChar char="Ø"/>
            </a:pPr>
            <a:endParaRPr lang="en-GB" b="0" dirty="0"/>
          </a:p>
          <a:p>
            <a:pPr marL="285750" indent="-285750" algn="just">
              <a:buClr>
                <a:srgbClr val="FFC000"/>
              </a:buClr>
              <a:buFont typeface="Wingdings" pitchFamily="2" charset="2"/>
              <a:buChar char="Ø"/>
            </a:pPr>
            <a:endParaRPr lang="en-GB" b="0" dirty="0"/>
          </a:p>
          <a:p>
            <a:pPr algn="just"/>
            <a:r>
              <a:rPr lang="en-GB" b="0" dirty="0"/>
              <a:t>In the Magistrates Courts, the CUC’s are organized according to the jurisdiction of the court: criminal, civil, anti corruption, children’s, Anti Terrorism, Small Claims and </a:t>
            </a:r>
            <a:r>
              <a:rPr lang="en-GB" b="0" dirty="0" err="1"/>
              <a:t>Khadhi’s</a:t>
            </a:r>
            <a:r>
              <a:rPr lang="en-GB" b="0" dirty="0"/>
              <a:t> court. </a:t>
            </a:r>
          </a:p>
          <a:p>
            <a:pPr algn="just"/>
            <a:endParaRPr lang="en-GB" b="0" dirty="0"/>
          </a:p>
          <a:p>
            <a:pPr algn="just"/>
            <a:r>
              <a:rPr lang="en-GB" b="0" dirty="0"/>
              <a:t>The CUC’s are primarily at the level where a court is stationed. </a:t>
            </a:r>
          </a:p>
          <a:p>
            <a:pPr algn="just"/>
            <a:endParaRPr lang="en-GB" b="0" dirty="0"/>
          </a:p>
          <a:p>
            <a:pPr algn="just"/>
            <a:r>
              <a:rPr lang="en-GB" b="0" dirty="0"/>
              <a:t>This ensures that the unique and technical aspects that the specialized court are handled comprehensively and by the most relevant actors.  </a:t>
            </a:r>
          </a:p>
        </p:txBody>
      </p:sp>
      <p:sp>
        <p:nvSpPr>
          <p:cNvPr id="4" name="object 2">
            <a:extLst>
              <a:ext uri="{FF2B5EF4-FFF2-40B4-BE49-F238E27FC236}">
                <a16:creationId xmlns="" xmlns:a16="http://schemas.microsoft.com/office/drawing/2014/main" id="{AD8B8814-3784-D494-50A9-4109EC97D819}"/>
              </a:ext>
            </a:extLst>
          </p:cNvPr>
          <p:cNvSpPr txBox="1"/>
          <p:nvPr/>
        </p:nvSpPr>
        <p:spPr>
          <a:xfrm>
            <a:off x="1135415" y="197979"/>
            <a:ext cx="9921875" cy="238760"/>
          </a:xfrm>
          <a:prstGeom prst="rect">
            <a:avLst/>
          </a:prstGeom>
        </p:spPr>
        <p:txBody>
          <a:bodyPr vert="horz" wrap="square" lIns="0" tIns="12700" rIns="0" bIns="0" rtlCol="0">
            <a:spAutoFit/>
          </a:bodyPr>
          <a:lstStyle/>
          <a:p>
            <a:pPr marL="12700">
              <a:lnSpc>
                <a:spcPct val="100000"/>
              </a:lnSpc>
              <a:spcBef>
                <a:spcPts val="100"/>
              </a:spcBef>
              <a:tabLst>
                <a:tab pos="1322070" algn="l"/>
                <a:tab pos="1870710" algn="l"/>
                <a:tab pos="2640330" algn="l"/>
                <a:tab pos="4407535" algn="l"/>
                <a:tab pos="4956175" algn="l"/>
                <a:tab pos="6271260" algn="l"/>
                <a:tab pos="8848090" algn="l"/>
              </a:tabLst>
            </a:pPr>
            <a:r>
              <a:rPr sz="1400" dirty="0">
                <a:solidFill>
                  <a:srgbClr val="1A2051"/>
                </a:solidFill>
                <a:latin typeface="Georgia"/>
                <a:cs typeface="Georgia"/>
              </a:rPr>
              <a:t>O</a:t>
            </a:r>
            <a:r>
              <a:rPr sz="1400" spc="355" dirty="0">
                <a:solidFill>
                  <a:srgbClr val="1A2051"/>
                </a:solidFill>
                <a:latin typeface="Georgia"/>
                <a:cs typeface="Georgia"/>
              </a:rPr>
              <a:t> </a:t>
            </a:r>
            <a:r>
              <a:rPr sz="1400" dirty="0">
                <a:solidFill>
                  <a:srgbClr val="1A2051"/>
                </a:solidFill>
                <a:latin typeface="Georgia"/>
                <a:cs typeface="Georgia"/>
              </a:rPr>
              <a:t>F</a:t>
            </a:r>
            <a:r>
              <a:rPr sz="1400" spc="360" dirty="0">
                <a:solidFill>
                  <a:srgbClr val="1A2051"/>
                </a:solidFill>
                <a:latin typeface="Georgia"/>
                <a:cs typeface="Georgia"/>
              </a:rPr>
              <a:t> </a:t>
            </a:r>
            <a:r>
              <a:rPr sz="1400" dirty="0">
                <a:solidFill>
                  <a:srgbClr val="1A2051"/>
                </a:solidFill>
                <a:latin typeface="Georgia"/>
                <a:cs typeface="Georgia"/>
              </a:rPr>
              <a:t>F</a:t>
            </a:r>
            <a:r>
              <a:rPr sz="1400" spc="355" dirty="0">
                <a:solidFill>
                  <a:srgbClr val="1A2051"/>
                </a:solidFill>
                <a:latin typeface="Georgia"/>
                <a:cs typeface="Georgia"/>
              </a:rPr>
              <a:t> </a:t>
            </a:r>
            <a:r>
              <a:rPr sz="1400" dirty="0">
                <a:solidFill>
                  <a:srgbClr val="1A2051"/>
                </a:solidFill>
                <a:latin typeface="Georgia"/>
                <a:cs typeface="Georgia"/>
              </a:rPr>
              <a:t>I</a:t>
            </a:r>
            <a:r>
              <a:rPr sz="1400" spc="360" dirty="0">
                <a:solidFill>
                  <a:srgbClr val="1A2051"/>
                </a:solidFill>
                <a:latin typeface="Georgia"/>
                <a:cs typeface="Georgia"/>
              </a:rPr>
              <a:t> </a:t>
            </a:r>
            <a:r>
              <a:rPr sz="1400" dirty="0">
                <a:solidFill>
                  <a:srgbClr val="1A2051"/>
                </a:solidFill>
                <a:latin typeface="Georgia"/>
                <a:cs typeface="Georgia"/>
              </a:rPr>
              <a:t>C</a:t>
            </a:r>
            <a:r>
              <a:rPr sz="1400" spc="355" dirty="0">
                <a:solidFill>
                  <a:srgbClr val="1A2051"/>
                </a:solidFill>
                <a:latin typeface="Georgia"/>
                <a:cs typeface="Georgia"/>
              </a:rPr>
              <a:t> </a:t>
            </a:r>
            <a:r>
              <a:rPr sz="1400" dirty="0">
                <a:solidFill>
                  <a:srgbClr val="1A2051"/>
                </a:solidFill>
                <a:latin typeface="Georgia"/>
                <a:cs typeface="Georgia"/>
              </a:rPr>
              <a:t>E	O</a:t>
            </a:r>
            <a:r>
              <a:rPr sz="1400" spc="360" dirty="0">
                <a:solidFill>
                  <a:srgbClr val="1A2051"/>
                </a:solidFill>
                <a:latin typeface="Georgia"/>
                <a:cs typeface="Georgia"/>
              </a:rPr>
              <a:t> </a:t>
            </a:r>
            <a:r>
              <a:rPr sz="1400" dirty="0">
                <a:solidFill>
                  <a:srgbClr val="1A2051"/>
                </a:solidFill>
                <a:latin typeface="Georgia"/>
                <a:cs typeface="Georgia"/>
              </a:rPr>
              <a:t>F	T</a:t>
            </a:r>
            <a:r>
              <a:rPr sz="1400" spc="360" dirty="0">
                <a:solidFill>
                  <a:srgbClr val="1A2051"/>
                </a:solidFill>
                <a:latin typeface="Georgia"/>
                <a:cs typeface="Georgia"/>
              </a:rPr>
              <a:t> </a:t>
            </a:r>
            <a:r>
              <a:rPr sz="1400" dirty="0">
                <a:solidFill>
                  <a:srgbClr val="1A2051"/>
                </a:solidFill>
                <a:latin typeface="Georgia"/>
                <a:cs typeface="Georgia"/>
              </a:rPr>
              <a:t>H</a:t>
            </a:r>
            <a:r>
              <a:rPr sz="1400" spc="365" dirty="0">
                <a:solidFill>
                  <a:srgbClr val="1A2051"/>
                </a:solidFill>
                <a:latin typeface="Georgia"/>
                <a:cs typeface="Georgia"/>
              </a:rPr>
              <a:t> </a:t>
            </a:r>
            <a:r>
              <a:rPr sz="1400" dirty="0">
                <a:solidFill>
                  <a:srgbClr val="1A2051"/>
                </a:solidFill>
                <a:latin typeface="Georgia"/>
                <a:cs typeface="Georgia"/>
              </a:rPr>
              <a:t>E	D</a:t>
            </a:r>
            <a:r>
              <a:rPr sz="1400" spc="355" dirty="0">
                <a:solidFill>
                  <a:srgbClr val="1A2051"/>
                </a:solidFill>
                <a:latin typeface="Georgia"/>
                <a:cs typeface="Georgia"/>
              </a:rPr>
              <a:t> </a:t>
            </a:r>
            <a:r>
              <a:rPr sz="1400" dirty="0">
                <a:solidFill>
                  <a:srgbClr val="1A2051"/>
                </a:solidFill>
                <a:latin typeface="Georgia"/>
                <a:cs typeface="Georgia"/>
              </a:rPr>
              <a:t>I</a:t>
            </a:r>
            <a:r>
              <a:rPr sz="1400" spc="360" dirty="0">
                <a:solidFill>
                  <a:srgbClr val="1A2051"/>
                </a:solidFill>
                <a:latin typeface="Georgia"/>
                <a:cs typeface="Georgia"/>
              </a:rPr>
              <a:t> </a:t>
            </a:r>
            <a:r>
              <a:rPr sz="1400" dirty="0">
                <a:solidFill>
                  <a:srgbClr val="1A2051"/>
                </a:solidFill>
                <a:latin typeface="Georgia"/>
                <a:cs typeface="Georgia"/>
              </a:rPr>
              <a:t>R</a:t>
            </a:r>
            <a:r>
              <a:rPr sz="1400" spc="355" dirty="0">
                <a:solidFill>
                  <a:srgbClr val="1A2051"/>
                </a:solidFill>
                <a:latin typeface="Georgia"/>
                <a:cs typeface="Georgia"/>
              </a:rPr>
              <a:t> </a:t>
            </a:r>
            <a:r>
              <a:rPr sz="1400" dirty="0">
                <a:solidFill>
                  <a:srgbClr val="1A2051"/>
                </a:solidFill>
                <a:latin typeface="Georgia"/>
                <a:cs typeface="Georgia"/>
              </a:rPr>
              <a:t>E</a:t>
            </a:r>
            <a:r>
              <a:rPr sz="1400" spc="360" dirty="0">
                <a:solidFill>
                  <a:srgbClr val="1A2051"/>
                </a:solidFill>
                <a:latin typeface="Georgia"/>
                <a:cs typeface="Georgia"/>
              </a:rPr>
              <a:t> </a:t>
            </a:r>
            <a:r>
              <a:rPr sz="1400" dirty="0">
                <a:solidFill>
                  <a:srgbClr val="1A2051"/>
                </a:solidFill>
                <a:latin typeface="Georgia"/>
                <a:cs typeface="Georgia"/>
              </a:rPr>
              <a:t>C</a:t>
            </a:r>
            <a:r>
              <a:rPr sz="1400" spc="360" dirty="0">
                <a:solidFill>
                  <a:srgbClr val="1A2051"/>
                </a:solidFill>
                <a:latin typeface="Georgia"/>
                <a:cs typeface="Georgia"/>
              </a:rPr>
              <a:t> </a:t>
            </a:r>
            <a:r>
              <a:rPr sz="1400" dirty="0">
                <a:solidFill>
                  <a:srgbClr val="1A2051"/>
                </a:solidFill>
                <a:latin typeface="Georgia"/>
                <a:cs typeface="Georgia"/>
              </a:rPr>
              <a:t>T</a:t>
            </a:r>
            <a:r>
              <a:rPr sz="1400" spc="355" dirty="0">
                <a:solidFill>
                  <a:srgbClr val="1A2051"/>
                </a:solidFill>
                <a:latin typeface="Georgia"/>
                <a:cs typeface="Georgia"/>
              </a:rPr>
              <a:t> </a:t>
            </a:r>
            <a:r>
              <a:rPr sz="1400" dirty="0">
                <a:solidFill>
                  <a:srgbClr val="1A2051"/>
                </a:solidFill>
                <a:latin typeface="Georgia"/>
                <a:cs typeface="Georgia"/>
              </a:rPr>
              <a:t>O</a:t>
            </a:r>
            <a:r>
              <a:rPr sz="1400" spc="360" dirty="0">
                <a:solidFill>
                  <a:srgbClr val="1A2051"/>
                </a:solidFill>
                <a:latin typeface="Georgia"/>
                <a:cs typeface="Georgia"/>
              </a:rPr>
              <a:t> </a:t>
            </a:r>
            <a:r>
              <a:rPr sz="1400" dirty="0">
                <a:solidFill>
                  <a:srgbClr val="1A2051"/>
                </a:solidFill>
                <a:latin typeface="Georgia"/>
                <a:cs typeface="Georgia"/>
              </a:rPr>
              <a:t>R	O</a:t>
            </a:r>
            <a:r>
              <a:rPr sz="1400" spc="355" dirty="0">
                <a:solidFill>
                  <a:srgbClr val="1A2051"/>
                </a:solidFill>
                <a:latin typeface="Georgia"/>
                <a:cs typeface="Georgia"/>
              </a:rPr>
              <a:t> </a:t>
            </a:r>
            <a:r>
              <a:rPr sz="1400" dirty="0">
                <a:solidFill>
                  <a:srgbClr val="1A2051"/>
                </a:solidFill>
                <a:latin typeface="Georgia"/>
                <a:cs typeface="Georgia"/>
              </a:rPr>
              <a:t>F	P</a:t>
            </a:r>
            <a:r>
              <a:rPr sz="1400" spc="365" dirty="0">
                <a:solidFill>
                  <a:srgbClr val="1A2051"/>
                </a:solidFill>
                <a:latin typeface="Georgia"/>
                <a:cs typeface="Georgia"/>
              </a:rPr>
              <a:t> </a:t>
            </a:r>
            <a:r>
              <a:rPr sz="1400" dirty="0">
                <a:solidFill>
                  <a:srgbClr val="1A2051"/>
                </a:solidFill>
                <a:latin typeface="Georgia"/>
                <a:cs typeface="Georgia"/>
              </a:rPr>
              <a:t>U</a:t>
            </a:r>
            <a:r>
              <a:rPr sz="1400" spc="360" dirty="0">
                <a:solidFill>
                  <a:srgbClr val="1A2051"/>
                </a:solidFill>
                <a:latin typeface="Georgia"/>
                <a:cs typeface="Georgia"/>
              </a:rPr>
              <a:t> </a:t>
            </a:r>
            <a:r>
              <a:rPr sz="1400" dirty="0">
                <a:solidFill>
                  <a:srgbClr val="1A2051"/>
                </a:solidFill>
                <a:latin typeface="Georgia"/>
                <a:cs typeface="Georgia"/>
              </a:rPr>
              <a:t>B</a:t>
            </a:r>
            <a:r>
              <a:rPr sz="1400" spc="365" dirty="0">
                <a:solidFill>
                  <a:srgbClr val="1A2051"/>
                </a:solidFill>
                <a:latin typeface="Georgia"/>
                <a:cs typeface="Georgia"/>
              </a:rPr>
              <a:t> </a:t>
            </a:r>
            <a:r>
              <a:rPr sz="1400" dirty="0">
                <a:solidFill>
                  <a:srgbClr val="1A2051"/>
                </a:solidFill>
                <a:latin typeface="Georgia"/>
                <a:cs typeface="Georgia"/>
              </a:rPr>
              <a:t>L</a:t>
            </a:r>
            <a:r>
              <a:rPr sz="1400" spc="360" dirty="0">
                <a:solidFill>
                  <a:srgbClr val="1A2051"/>
                </a:solidFill>
                <a:latin typeface="Georgia"/>
                <a:cs typeface="Georgia"/>
              </a:rPr>
              <a:t> </a:t>
            </a:r>
            <a:r>
              <a:rPr sz="1400" dirty="0">
                <a:solidFill>
                  <a:srgbClr val="1A2051"/>
                </a:solidFill>
                <a:latin typeface="Georgia"/>
                <a:cs typeface="Georgia"/>
              </a:rPr>
              <a:t>I</a:t>
            </a:r>
            <a:r>
              <a:rPr sz="1400" spc="365" dirty="0">
                <a:solidFill>
                  <a:srgbClr val="1A2051"/>
                </a:solidFill>
                <a:latin typeface="Georgia"/>
                <a:cs typeface="Georgia"/>
              </a:rPr>
              <a:t> </a:t>
            </a:r>
            <a:r>
              <a:rPr sz="1400" dirty="0">
                <a:solidFill>
                  <a:srgbClr val="1A2051"/>
                </a:solidFill>
                <a:latin typeface="Georgia"/>
                <a:cs typeface="Georgia"/>
              </a:rPr>
              <a:t>C	P</a:t>
            </a:r>
            <a:r>
              <a:rPr sz="1400" spc="360" dirty="0">
                <a:solidFill>
                  <a:srgbClr val="1A2051"/>
                </a:solidFill>
                <a:latin typeface="Georgia"/>
                <a:cs typeface="Georgia"/>
              </a:rPr>
              <a:t> </a:t>
            </a:r>
            <a:r>
              <a:rPr sz="1400" dirty="0">
                <a:solidFill>
                  <a:srgbClr val="1A2051"/>
                </a:solidFill>
                <a:latin typeface="Georgia"/>
                <a:cs typeface="Georgia"/>
              </a:rPr>
              <a:t>R</a:t>
            </a:r>
            <a:r>
              <a:rPr sz="1400" spc="365" dirty="0">
                <a:solidFill>
                  <a:srgbClr val="1A2051"/>
                </a:solidFill>
                <a:latin typeface="Georgia"/>
                <a:cs typeface="Georgia"/>
              </a:rPr>
              <a:t> </a:t>
            </a:r>
            <a:r>
              <a:rPr sz="1400" dirty="0">
                <a:solidFill>
                  <a:srgbClr val="1A2051"/>
                </a:solidFill>
                <a:latin typeface="Georgia"/>
                <a:cs typeface="Georgia"/>
              </a:rPr>
              <a:t>O</a:t>
            </a:r>
            <a:r>
              <a:rPr sz="1400" spc="360" dirty="0">
                <a:solidFill>
                  <a:srgbClr val="1A2051"/>
                </a:solidFill>
                <a:latin typeface="Georgia"/>
                <a:cs typeface="Georgia"/>
              </a:rPr>
              <a:t> </a:t>
            </a:r>
            <a:r>
              <a:rPr sz="1400" dirty="0">
                <a:solidFill>
                  <a:srgbClr val="1A2051"/>
                </a:solidFill>
                <a:latin typeface="Georgia"/>
                <a:cs typeface="Georgia"/>
              </a:rPr>
              <a:t>S</a:t>
            </a:r>
            <a:r>
              <a:rPr sz="1400" spc="365" dirty="0">
                <a:solidFill>
                  <a:srgbClr val="1A2051"/>
                </a:solidFill>
                <a:latin typeface="Georgia"/>
                <a:cs typeface="Georgia"/>
              </a:rPr>
              <a:t> </a:t>
            </a:r>
            <a:r>
              <a:rPr sz="1400" dirty="0">
                <a:solidFill>
                  <a:srgbClr val="1A2051"/>
                </a:solidFill>
                <a:latin typeface="Georgia"/>
                <a:cs typeface="Georgia"/>
              </a:rPr>
              <a:t>E</a:t>
            </a:r>
            <a:r>
              <a:rPr sz="1400" spc="365" dirty="0">
                <a:solidFill>
                  <a:srgbClr val="1A2051"/>
                </a:solidFill>
                <a:latin typeface="Georgia"/>
                <a:cs typeface="Georgia"/>
              </a:rPr>
              <a:t> </a:t>
            </a:r>
            <a:r>
              <a:rPr sz="1400" dirty="0">
                <a:solidFill>
                  <a:srgbClr val="1A2051"/>
                </a:solidFill>
                <a:latin typeface="Georgia"/>
                <a:cs typeface="Georgia"/>
              </a:rPr>
              <a:t>C</a:t>
            </a:r>
            <a:r>
              <a:rPr sz="1400" spc="360" dirty="0">
                <a:solidFill>
                  <a:srgbClr val="1A2051"/>
                </a:solidFill>
                <a:latin typeface="Georgia"/>
                <a:cs typeface="Georgia"/>
              </a:rPr>
              <a:t> </a:t>
            </a:r>
            <a:r>
              <a:rPr sz="1400" dirty="0">
                <a:solidFill>
                  <a:srgbClr val="1A2051"/>
                </a:solidFill>
                <a:latin typeface="Georgia"/>
                <a:cs typeface="Georgia"/>
              </a:rPr>
              <a:t>U</a:t>
            </a:r>
            <a:r>
              <a:rPr sz="1400" spc="365" dirty="0">
                <a:solidFill>
                  <a:srgbClr val="1A2051"/>
                </a:solidFill>
                <a:latin typeface="Georgia"/>
                <a:cs typeface="Georgia"/>
              </a:rPr>
              <a:t> </a:t>
            </a:r>
            <a:r>
              <a:rPr sz="1400" dirty="0">
                <a:solidFill>
                  <a:srgbClr val="1A2051"/>
                </a:solidFill>
                <a:latin typeface="Georgia"/>
                <a:cs typeface="Georgia"/>
              </a:rPr>
              <a:t>T</a:t>
            </a:r>
            <a:r>
              <a:rPr sz="1400" spc="360" dirty="0">
                <a:solidFill>
                  <a:srgbClr val="1A2051"/>
                </a:solidFill>
                <a:latin typeface="Georgia"/>
                <a:cs typeface="Georgia"/>
              </a:rPr>
              <a:t> </a:t>
            </a:r>
            <a:r>
              <a:rPr sz="1400" dirty="0">
                <a:solidFill>
                  <a:srgbClr val="1A2051"/>
                </a:solidFill>
                <a:latin typeface="Georgia"/>
                <a:cs typeface="Georgia"/>
              </a:rPr>
              <a:t>I</a:t>
            </a:r>
            <a:r>
              <a:rPr sz="1400" spc="365" dirty="0">
                <a:solidFill>
                  <a:srgbClr val="1A2051"/>
                </a:solidFill>
                <a:latin typeface="Georgia"/>
                <a:cs typeface="Georgia"/>
              </a:rPr>
              <a:t> </a:t>
            </a:r>
            <a:r>
              <a:rPr sz="1400" dirty="0">
                <a:solidFill>
                  <a:srgbClr val="1A2051"/>
                </a:solidFill>
                <a:latin typeface="Georgia"/>
                <a:cs typeface="Georgia"/>
              </a:rPr>
              <a:t>O</a:t>
            </a:r>
            <a:r>
              <a:rPr sz="1400" spc="360" dirty="0">
                <a:solidFill>
                  <a:srgbClr val="1A2051"/>
                </a:solidFill>
                <a:latin typeface="Georgia"/>
                <a:cs typeface="Georgia"/>
              </a:rPr>
              <a:t> </a:t>
            </a:r>
            <a:r>
              <a:rPr sz="1400" dirty="0">
                <a:solidFill>
                  <a:srgbClr val="1A2051"/>
                </a:solidFill>
                <a:latin typeface="Georgia"/>
                <a:cs typeface="Georgia"/>
              </a:rPr>
              <a:t>N</a:t>
            </a:r>
            <a:r>
              <a:rPr sz="1400" spc="365" dirty="0">
                <a:solidFill>
                  <a:srgbClr val="1A2051"/>
                </a:solidFill>
                <a:latin typeface="Georgia"/>
                <a:cs typeface="Georgia"/>
              </a:rPr>
              <a:t> </a:t>
            </a:r>
            <a:r>
              <a:rPr sz="1400" dirty="0">
                <a:solidFill>
                  <a:srgbClr val="1A2051"/>
                </a:solidFill>
                <a:latin typeface="Georgia"/>
                <a:cs typeface="Georgia"/>
              </a:rPr>
              <a:t>S	(</a:t>
            </a:r>
            <a:r>
              <a:rPr sz="1400" spc="335" dirty="0">
                <a:solidFill>
                  <a:srgbClr val="1A2051"/>
                </a:solidFill>
                <a:latin typeface="Georgia"/>
                <a:cs typeface="Georgia"/>
              </a:rPr>
              <a:t> </a:t>
            </a:r>
            <a:r>
              <a:rPr sz="1400" dirty="0">
                <a:solidFill>
                  <a:srgbClr val="1A2051"/>
                </a:solidFill>
                <a:latin typeface="Georgia"/>
                <a:cs typeface="Georgia"/>
              </a:rPr>
              <a:t>O</a:t>
            </a:r>
            <a:r>
              <a:rPr sz="1400" spc="340" dirty="0">
                <a:solidFill>
                  <a:srgbClr val="1A2051"/>
                </a:solidFill>
                <a:latin typeface="Georgia"/>
                <a:cs typeface="Georgia"/>
              </a:rPr>
              <a:t> </a:t>
            </a:r>
            <a:r>
              <a:rPr sz="1400" dirty="0">
                <a:solidFill>
                  <a:srgbClr val="1A2051"/>
                </a:solidFill>
                <a:latin typeface="Georgia"/>
                <a:cs typeface="Georgia"/>
              </a:rPr>
              <a:t>D</a:t>
            </a:r>
            <a:r>
              <a:rPr sz="1400" spc="340" dirty="0">
                <a:solidFill>
                  <a:srgbClr val="1A2051"/>
                </a:solidFill>
                <a:latin typeface="Georgia"/>
                <a:cs typeface="Georgia"/>
              </a:rPr>
              <a:t> </a:t>
            </a:r>
            <a:r>
              <a:rPr sz="1400" dirty="0">
                <a:solidFill>
                  <a:srgbClr val="1A2051"/>
                </a:solidFill>
                <a:latin typeface="Georgia"/>
                <a:cs typeface="Georgia"/>
              </a:rPr>
              <a:t>P</a:t>
            </a:r>
            <a:r>
              <a:rPr sz="1400" spc="335" dirty="0">
                <a:solidFill>
                  <a:srgbClr val="1A2051"/>
                </a:solidFill>
                <a:latin typeface="Georgia"/>
                <a:cs typeface="Georgia"/>
              </a:rPr>
              <a:t> </a:t>
            </a:r>
            <a:r>
              <a:rPr sz="1400" dirty="0">
                <a:solidFill>
                  <a:srgbClr val="1A2051"/>
                </a:solidFill>
                <a:latin typeface="Georgia"/>
                <a:cs typeface="Georgia"/>
              </a:rPr>
              <a:t>P</a:t>
            </a:r>
            <a:r>
              <a:rPr sz="1400" spc="340" dirty="0">
                <a:solidFill>
                  <a:srgbClr val="1A2051"/>
                </a:solidFill>
                <a:latin typeface="Georgia"/>
                <a:cs typeface="Georgia"/>
              </a:rPr>
              <a:t> </a:t>
            </a:r>
            <a:r>
              <a:rPr sz="1400" dirty="0">
                <a:solidFill>
                  <a:srgbClr val="1A2051"/>
                </a:solidFill>
                <a:latin typeface="Georgia"/>
                <a:cs typeface="Georgia"/>
              </a:rPr>
              <a:t>)</a:t>
            </a:r>
            <a:endParaRPr sz="1400" dirty="0">
              <a:latin typeface="Georgia"/>
              <a:cs typeface="Georgia"/>
            </a:endParaRPr>
          </a:p>
        </p:txBody>
      </p:sp>
      <p:sp>
        <p:nvSpPr>
          <p:cNvPr id="9" name="Rectangle 8">
            <a:extLst>
              <a:ext uri="{FF2B5EF4-FFF2-40B4-BE49-F238E27FC236}">
                <a16:creationId xmlns="" xmlns:a16="http://schemas.microsoft.com/office/drawing/2014/main" id="{D46AA630-635C-A7E5-60CB-2D79D63586ED}"/>
              </a:ext>
            </a:extLst>
          </p:cNvPr>
          <p:cNvSpPr/>
          <p:nvPr/>
        </p:nvSpPr>
        <p:spPr>
          <a:xfrm>
            <a:off x="8763000" y="533400"/>
            <a:ext cx="2590800" cy="6324600"/>
          </a:xfrm>
          <a:prstGeom prst="rect">
            <a:avLst/>
          </a:prstGeom>
          <a:solidFill>
            <a:srgbClr val="0018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dirty="0">
              <a:solidFill>
                <a:sysClr val="windowText" lastClr="000000"/>
              </a:solidFill>
            </a:endParaRPr>
          </a:p>
        </p:txBody>
      </p:sp>
      <p:pic>
        <p:nvPicPr>
          <p:cNvPr id="11" name="Picture 10" descr="A book with blank pages&#10;&#10;AI-generated content may be incorrect.">
            <a:extLst>
              <a:ext uri="{FF2B5EF4-FFF2-40B4-BE49-F238E27FC236}">
                <a16:creationId xmlns="" xmlns:a16="http://schemas.microsoft.com/office/drawing/2014/main" id="{609B4E98-18D9-2E79-0DE5-E75E50E88A2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7600" y="990600"/>
            <a:ext cx="5105400" cy="5105400"/>
          </a:xfrm>
          <a:prstGeom prst="rect">
            <a:avLst/>
          </a:prstGeom>
        </p:spPr>
      </p:pic>
      <p:cxnSp>
        <p:nvCxnSpPr>
          <p:cNvPr id="7" name="Straight Connector 6">
            <a:extLst>
              <a:ext uri="{FF2B5EF4-FFF2-40B4-BE49-F238E27FC236}">
                <a16:creationId xmlns="" xmlns:a16="http://schemas.microsoft.com/office/drawing/2014/main" id="{4B9AF5C3-8C32-53FF-3582-EC05AC21D8ED}"/>
              </a:ext>
            </a:extLst>
          </p:cNvPr>
          <p:cNvCxnSpPr/>
          <p:nvPr/>
        </p:nvCxnSpPr>
        <p:spPr>
          <a:xfrm>
            <a:off x="0" y="2133600"/>
            <a:ext cx="7848600"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 xmlns:a16="http://schemas.microsoft.com/office/drawing/2014/main" id="{CFBFE9F1-2661-BAA1-7754-E5F0921A863D}"/>
              </a:ext>
            </a:extLst>
          </p:cNvPr>
          <p:cNvCxnSpPr/>
          <p:nvPr/>
        </p:nvCxnSpPr>
        <p:spPr>
          <a:xfrm>
            <a:off x="0" y="3163614"/>
            <a:ext cx="7848600"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 xmlns:a16="http://schemas.microsoft.com/office/drawing/2014/main" id="{64A2F9D0-12E1-872A-FA51-0D975DB42BFF}"/>
              </a:ext>
            </a:extLst>
          </p:cNvPr>
          <p:cNvCxnSpPr/>
          <p:nvPr/>
        </p:nvCxnSpPr>
        <p:spPr>
          <a:xfrm>
            <a:off x="0" y="3878317"/>
            <a:ext cx="7848600"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 xmlns:a16="http://schemas.microsoft.com/office/drawing/2014/main" id="{A5FAF992-22E9-8B02-6534-75B17CCBC5BD}"/>
              </a:ext>
            </a:extLst>
          </p:cNvPr>
          <p:cNvCxnSpPr/>
          <p:nvPr/>
        </p:nvCxnSpPr>
        <p:spPr>
          <a:xfrm>
            <a:off x="0" y="6053958"/>
            <a:ext cx="7848600"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038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5E06FB6-7C8F-EBCD-F6EE-0ECEDE91B3B9}"/>
              </a:ext>
            </a:extLst>
          </p:cNvPr>
          <p:cNvSpPr>
            <a:spLocks noGrp="1"/>
          </p:cNvSpPr>
          <p:nvPr>
            <p:ph type="title"/>
          </p:nvPr>
        </p:nvSpPr>
        <p:spPr>
          <a:xfrm>
            <a:off x="5457664" y="685800"/>
            <a:ext cx="4448336" cy="369332"/>
          </a:xfrm>
        </p:spPr>
        <p:txBody>
          <a:bodyPr/>
          <a:lstStyle/>
          <a:p>
            <a:r>
              <a:rPr lang="en-GB" sz="2400" kern="100" dirty="0">
                <a:latin typeface="Century Gothic" panose="020B0502020202020204" pitchFamily="34" charset="0"/>
                <a:ea typeface="Calibri" panose="020F0502020204030204" pitchFamily="34" charset="0"/>
                <a:cs typeface="Times New Roman" panose="02020603050405020304" pitchFamily="18" charset="0"/>
              </a:rPr>
              <a:t>How are CUC’s established? </a:t>
            </a:r>
            <a:endParaRPr lang="en-US" sz="2400" dirty="0">
              <a:latin typeface="Century Gothic" panose="020B0502020202020204" pitchFamily="34" charset="0"/>
            </a:endParaRPr>
          </a:p>
        </p:txBody>
      </p:sp>
      <p:sp>
        <p:nvSpPr>
          <p:cNvPr id="3" name="Text Placeholder 2">
            <a:extLst>
              <a:ext uri="{FF2B5EF4-FFF2-40B4-BE49-F238E27FC236}">
                <a16:creationId xmlns="" xmlns:a16="http://schemas.microsoft.com/office/drawing/2014/main" id="{A1A22F58-CE95-4866-2EEA-61403E0AA824}"/>
              </a:ext>
            </a:extLst>
          </p:cNvPr>
          <p:cNvSpPr>
            <a:spLocks noGrp="1"/>
          </p:cNvSpPr>
          <p:nvPr>
            <p:ph type="body" idx="1"/>
          </p:nvPr>
        </p:nvSpPr>
        <p:spPr>
          <a:xfrm>
            <a:off x="3810001" y="1219200"/>
            <a:ext cx="7924800" cy="5847755"/>
          </a:xfrm>
        </p:spPr>
        <p:txBody>
          <a:bodyPr/>
          <a:lstStyle/>
          <a:p>
            <a:pPr marL="342900" indent="-342900" algn="just">
              <a:buClr>
                <a:srgbClr val="FFC000"/>
              </a:buClr>
              <a:buFont typeface="Wingdings" pitchFamily="2" charset="2"/>
              <a:buChar char="Ø"/>
            </a:pPr>
            <a:r>
              <a:rPr lang="en-US" sz="2000" b="0" dirty="0"/>
              <a:t>CUC’s are a grassroot level representation of the National Council on Administration of Justice (NCAJ).</a:t>
            </a:r>
          </a:p>
          <a:p>
            <a:pPr algn="just">
              <a:buClr>
                <a:srgbClr val="FFC000"/>
              </a:buClr>
            </a:pPr>
            <a:r>
              <a:rPr lang="en-US" sz="2000" b="0" dirty="0"/>
              <a:t> </a:t>
            </a:r>
          </a:p>
          <a:p>
            <a:pPr marL="342900" indent="-342900" algn="just">
              <a:buClr>
                <a:srgbClr val="FFC000"/>
              </a:buClr>
              <a:buFont typeface="Wingdings" pitchFamily="2" charset="2"/>
              <a:buChar char="Ø"/>
            </a:pPr>
            <a:r>
              <a:rPr lang="en-US" sz="2000" b="0" dirty="0"/>
              <a:t>The National Council on the Administration of Justice (NCAJ) is established under Section </a:t>
            </a:r>
            <a:r>
              <a:rPr lang="en-US" sz="2000" b="0" dirty="0" smtClean="0"/>
              <a:t>34 </a:t>
            </a:r>
            <a:r>
              <a:rPr lang="en-US" sz="2000" b="0" dirty="0"/>
              <a:t>of the Judicial Service Act</a:t>
            </a:r>
            <a:r>
              <a:rPr lang="en-US" sz="2000" b="0" dirty="0" smtClean="0"/>
              <a:t>.</a:t>
            </a:r>
          </a:p>
          <a:p>
            <a:pPr marL="342900" indent="-342900" algn="just">
              <a:buClr>
                <a:srgbClr val="FFC000"/>
              </a:buClr>
              <a:buFont typeface="Wingdings" pitchFamily="2" charset="2"/>
              <a:buChar char="Ø"/>
            </a:pPr>
            <a:endParaRPr lang="en-US" sz="2000" b="0" dirty="0"/>
          </a:p>
          <a:p>
            <a:pPr marL="342900" indent="-342900" algn="just">
              <a:buClr>
                <a:srgbClr val="FFC000"/>
              </a:buClr>
              <a:buFont typeface="Wingdings" pitchFamily="2" charset="2"/>
              <a:buChar char="Ø"/>
            </a:pPr>
            <a:r>
              <a:rPr lang="en-US" sz="2000" b="0" dirty="0" smtClean="0"/>
              <a:t> </a:t>
            </a:r>
            <a:r>
              <a:rPr lang="en-US" sz="2000" b="0" dirty="0"/>
              <a:t>It is a high-level policymaking, implementation and oversight body composed of State and Non-State Actors from the justice sector. </a:t>
            </a:r>
          </a:p>
          <a:p>
            <a:pPr algn="just">
              <a:buClr>
                <a:srgbClr val="FFC000"/>
              </a:buClr>
            </a:pPr>
            <a:endParaRPr lang="en-US" sz="2000" b="0" dirty="0"/>
          </a:p>
          <a:p>
            <a:pPr marL="342900" indent="-342900" algn="just">
              <a:buClr>
                <a:srgbClr val="FFC000"/>
              </a:buClr>
              <a:buFont typeface="Wingdings" pitchFamily="2" charset="2"/>
              <a:buChar char="Ø"/>
            </a:pPr>
            <a:r>
              <a:rPr lang="en-US" sz="2000" b="0" dirty="0"/>
              <a:t>The mandate as stipulated in the Act is to ensure a coordinated, efficient, effective and consultative approach in the administration of justice and reform of the justice system.</a:t>
            </a:r>
          </a:p>
          <a:p>
            <a:pPr algn="just">
              <a:buClr>
                <a:srgbClr val="FFC000"/>
              </a:buClr>
            </a:pPr>
            <a:endParaRPr lang="en-US" sz="2000" b="0" dirty="0"/>
          </a:p>
          <a:p>
            <a:pPr marL="342900" indent="-342900" algn="just">
              <a:buClr>
                <a:srgbClr val="FFC000"/>
              </a:buClr>
              <a:buFont typeface="Wingdings" pitchFamily="2" charset="2"/>
              <a:buChar char="Ø"/>
            </a:pPr>
            <a:r>
              <a:rPr lang="en-US" sz="2000" b="0" dirty="0"/>
              <a:t>The membership of the CUC’s is a reflection of the NCAJ Membership. </a:t>
            </a:r>
          </a:p>
          <a:p>
            <a:pPr algn="just">
              <a:buClr>
                <a:srgbClr val="FFC000"/>
              </a:buClr>
            </a:pPr>
            <a:endParaRPr lang="en-US" sz="2000" b="0" dirty="0"/>
          </a:p>
          <a:p>
            <a:pPr marL="342900" indent="-342900" algn="just">
              <a:buClr>
                <a:srgbClr val="FFC000"/>
              </a:buClr>
              <a:buFont typeface="Wingdings" pitchFamily="2" charset="2"/>
              <a:buChar char="Ø"/>
            </a:pPr>
            <a:r>
              <a:rPr lang="en-US" sz="2000" b="0" dirty="0"/>
              <a:t>Thus, the CUC’s establishment and mandate is pursuant to legislation. Individual Court Users Committees report to the NCAJ, which also exercises oversight for the CUC.   </a:t>
            </a:r>
          </a:p>
        </p:txBody>
      </p:sp>
      <p:sp>
        <p:nvSpPr>
          <p:cNvPr id="4" name="object 2">
            <a:extLst>
              <a:ext uri="{FF2B5EF4-FFF2-40B4-BE49-F238E27FC236}">
                <a16:creationId xmlns="" xmlns:a16="http://schemas.microsoft.com/office/drawing/2014/main" id="{DAD58420-CC2C-9592-B97A-A131AD2DE20D}"/>
              </a:ext>
            </a:extLst>
          </p:cNvPr>
          <p:cNvSpPr txBox="1"/>
          <p:nvPr/>
        </p:nvSpPr>
        <p:spPr>
          <a:xfrm>
            <a:off x="1135415" y="197979"/>
            <a:ext cx="9921875" cy="238760"/>
          </a:xfrm>
          <a:prstGeom prst="rect">
            <a:avLst/>
          </a:prstGeom>
        </p:spPr>
        <p:txBody>
          <a:bodyPr vert="horz" wrap="square" lIns="0" tIns="12700" rIns="0" bIns="0" rtlCol="0">
            <a:spAutoFit/>
          </a:bodyPr>
          <a:lstStyle/>
          <a:p>
            <a:pPr marL="12700">
              <a:lnSpc>
                <a:spcPct val="100000"/>
              </a:lnSpc>
              <a:spcBef>
                <a:spcPts val="100"/>
              </a:spcBef>
              <a:tabLst>
                <a:tab pos="1322070" algn="l"/>
                <a:tab pos="1870710" algn="l"/>
                <a:tab pos="2640330" algn="l"/>
                <a:tab pos="4407535" algn="l"/>
                <a:tab pos="4956175" algn="l"/>
                <a:tab pos="6271260" algn="l"/>
                <a:tab pos="8848090" algn="l"/>
              </a:tabLst>
            </a:pPr>
            <a:r>
              <a:rPr sz="1400" dirty="0">
                <a:solidFill>
                  <a:srgbClr val="1A2051"/>
                </a:solidFill>
                <a:latin typeface="Georgia"/>
                <a:cs typeface="Georgia"/>
              </a:rPr>
              <a:t>O</a:t>
            </a:r>
            <a:r>
              <a:rPr sz="1400" spc="355" dirty="0">
                <a:solidFill>
                  <a:srgbClr val="1A2051"/>
                </a:solidFill>
                <a:latin typeface="Georgia"/>
                <a:cs typeface="Georgia"/>
              </a:rPr>
              <a:t> </a:t>
            </a:r>
            <a:r>
              <a:rPr sz="1400" dirty="0">
                <a:solidFill>
                  <a:srgbClr val="1A2051"/>
                </a:solidFill>
                <a:latin typeface="Georgia"/>
                <a:cs typeface="Georgia"/>
              </a:rPr>
              <a:t>F</a:t>
            </a:r>
            <a:r>
              <a:rPr sz="1400" spc="360" dirty="0">
                <a:solidFill>
                  <a:srgbClr val="1A2051"/>
                </a:solidFill>
                <a:latin typeface="Georgia"/>
                <a:cs typeface="Georgia"/>
              </a:rPr>
              <a:t> </a:t>
            </a:r>
            <a:r>
              <a:rPr sz="1400" dirty="0">
                <a:solidFill>
                  <a:srgbClr val="1A2051"/>
                </a:solidFill>
                <a:latin typeface="Georgia"/>
                <a:cs typeface="Georgia"/>
              </a:rPr>
              <a:t>F</a:t>
            </a:r>
            <a:r>
              <a:rPr sz="1400" spc="355" dirty="0">
                <a:solidFill>
                  <a:srgbClr val="1A2051"/>
                </a:solidFill>
                <a:latin typeface="Georgia"/>
                <a:cs typeface="Georgia"/>
              </a:rPr>
              <a:t> </a:t>
            </a:r>
            <a:r>
              <a:rPr sz="1400" dirty="0">
                <a:solidFill>
                  <a:srgbClr val="1A2051"/>
                </a:solidFill>
                <a:latin typeface="Georgia"/>
                <a:cs typeface="Georgia"/>
              </a:rPr>
              <a:t>I</a:t>
            </a:r>
            <a:r>
              <a:rPr sz="1400" spc="360" dirty="0">
                <a:solidFill>
                  <a:srgbClr val="1A2051"/>
                </a:solidFill>
                <a:latin typeface="Georgia"/>
                <a:cs typeface="Georgia"/>
              </a:rPr>
              <a:t> </a:t>
            </a:r>
            <a:r>
              <a:rPr sz="1400" dirty="0">
                <a:solidFill>
                  <a:srgbClr val="1A2051"/>
                </a:solidFill>
                <a:latin typeface="Georgia"/>
                <a:cs typeface="Georgia"/>
              </a:rPr>
              <a:t>C</a:t>
            </a:r>
            <a:r>
              <a:rPr sz="1400" spc="355" dirty="0">
                <a:solidFill>
                  <a:srgbClr val="1A2051"/>
                </a:solidFill>
                <a:latin typeface="Georgia"/>
                <a:cs typeface="Georgia"/>
              </a:rPr>
              <a:t> </a:t>
            </a:r>
            <a:r>
              <a:rPr sz="1400" dirty="0">
                <a:solidFill>
                  <a:srgbClr val="1A2051"/>
                </a:solidFill>
                <a:latin typeface="Georgia"/>
                <a:cs typeface="Georgia"/>
              </a:rPr>
              <a:t>E	O</a:t>
            </a:r>
            <a:r>
              <a:rPr sz="1400" spc="360" dirty="0">
                <a:solidFill>
                  <a:srgbClr val="1A2051"/>
                </a:solidFill>
                <a:latin typeface="Georgia"/>
                <a:cs typeface="Georgia"/>
              </a:rPr>
              <a:t> </a:t>
            </a:r>
            <a:r>
              <a:rPr sz="1400" dirty="0">
                <a:solidFill>
                  <a:srgbClr val="1A2051"/>
                </a:solidFill>
                <a:latin typeface="Georgia"/>
                <a:cs typeface="Georgia"/>
              </a:rPr>
              <a:t>F	T</a:t>
            </a:r>
            <a:r>
              <a:rPr sz="1400" spc="360" dirty="0">
                <a:solidFill>
                  <a:srgbClr val="1A2051"/>
                </a:solidFill>
                <a:latin typeface="Georgia"/>
                <a:cs typeface="Georgia"/>
              </a:rPr>
              <a:t> </a:t>
            </a:r>
            <a:r>
              <a:rPr sz="1400" dirty="0">
                <a:solidFill>
                  <a:srgbClr val="1A2051"/>
                </a:solidFill>
                <a:latin typeface="Georgia"/>
                <a:cs typeface="Georgia"/>
              </a:rPr>
              <a:t>H</a:t>
            </a:r>
            <a:r>
              <a:rPr sz="1400" spc="365" dirty="0">
                <a:solidFill>
                  <a:srgbClr val="1A2051"/>
                </a:solidFill>
                <a:latin typeface="Georgia"/>
                <a:cs typeface="Georgia"/>
              </a:rPr>
              <a:t> </a:t>
            </a:r>
            <a:r>
              <a:rPr sz="1400" dirty="0">
                <a:solidFill>
                  <a:srgbClr val="1A2051"/>
                </a:solidFill>
                <a:latin typeface="Georgia"/>
                <a:cs typeface="Georgia"/>
              </a:rPr>
              <a:t>E	D</a:t>
            </a:r>
            <a:r>
              <a:rPr sz="1400" spc="355" dirty="0">
                <a:solidFill>
                  <a:srgbClr val="1A2051"/>
                </a:solidFill>
                <a:latin typeface="Georgia"/>
                <a:cs typeface="Georgia"/>
              </a:rPr>
              <a:t> </a:t>
            </a:r>
            <a:r>
              <a:rPr sz="1400" dirty="0">
                <a:solidFill>
                  <a:srgbClr val="1A2051"/>
                </a:solidFill>
                <a:latin typeface="Georgia"/>
                <a:cs typeface="Georgia"/>
              </a:rPr>
              <a:t>I</a:t>
            </a:r>
            <a:r>
              <a:rPr sz="1400" spc="360" dirty="0">
                <a:solidFill>
                  <a:srgbClr val="1A2051"/>
                </a:solidFill>
                <a:latin typeface="Georgia"/>
                <a:cs typeface="Georgia"/>
              </a:rPr>
              <a:t> </a:t>
            </a:r>
            <a:r>
              <a:rPr sz="1400" dirty="0">
                <a:solidFill>
                  <a:srgbClr val="1A2051"/>
                </a:solidFill>
                <a:latin typeface="Georgia"/>
                <a:cs typeface="Georgia"/>
              </a:rPr>
              <a:t>R</a:t>
            </a:r>
            <a:r>
              <a:rPr sz="1400" spc="355" dirty="0">
                <a:solidFill>
                  <a:srgbClr val="1A2051"/>
                </a:solidFill>
                <a:latin typeface="Georgia"/>
                <a:cs typeface="Georgia"/>
              </a:rPr>
              <a:t> </a:t>
            </a:r>
            <a:r>
              <a:rPr sz="1400" dirty="0">
                <a:solidFill>
                  <a:srgbClr val="1A2051"/>
                </a:solidFill>
                <a:latin typeface="Georgia"/>
                <a:cs typeface="Georgia"/>
              </a:rPr>
              <a:t>E</a:t>
            </a:r>
            <a:r>
              <a:rPr sz="1400" spc="360" dirty="0">
                <a:solidFill>
                  <a:srgbClr val="1A2051"/>
                </a:solidFill>
                <a:latin typeface="Georgia"/>
                <a:cs typeface="Georgia"/>
              </a:rPr>
              <a:t> </a:t>
            </a:r>
            <a:r>
              <a:rPr sz="1400" dirty="0">
                <a:solidFill>
                  <a:srgbClr val="1A2051"/>
                </a:solidFill>
                <a:latin typeface="Georgia"/>
                <a:cs typeface="Georgia"/>
              </a:rPr>
              <a:t>C</a:t>
            </a:r>
            <a:r>
              <a:rPr sz="1400" spc="360" dirty="0">
                <a:solidFill>
                  <a:srgbClr val="1A2051"/>
                </a:solidFill>
                <a:latin typeface="Georgia"/>
                <a:cs typeface="Georgia"/>
              </a:rPr>
              <a:t> </a:t>
            </a:r>
            <a:r>
              <a:rPr sz="1400" dirty="0">
                <a:solidFill>
                  <a:srgbClr val="1A2051"/>
                </a:solidFill>
                <a:latin typeface="Georgia"/>
                <a:cs typeface="Georgia"/>
              </a:rPr>
              <a:t>T</a:t>
            </a:r>
            <a:r>
              <a:rPr sz="1400" spc="355" dirty="0">
                <a:solidFill>
                  <a:srgbClr val="1A2051"/>
                </a:solidFill>
                <a:latin typeface="Georgia"/>
                <a:cs typeface="Georgia"/>
              </a:rPr>
              <a:t> </a:t>
            </a:r>
            <a:r>
              <a:rPr sz="1400" dirty="0">
                <a:solidFill>
                  <a:srgbClr val="1A2051"/>
                </a:solidFill>
                <a:latin typeface="Georgia"/>
                <a:cs typeface="Georgia"/>
              </a:rPr>
              <a:t>O</a:t>
            </a:r>
            <a:r>
              <a:rPr sz="1400" spc="360" dirty="0">
                <a:solidFill>
                  <a:srgbClr val="1A2051"/>
                </a:solidFill>
                <a:latin typeface="Georgia"/>
                <a:cs typeface="Georgia"/>
              </a:rPr>
              <a:t> </a:t>
            </a:r>
            <a:r>
              <a:rPr sz="1400" dirty="0">
                <a:solidFill>
                  <a:srgbClr val="1A2051"/>
                </a:solidFill>
                <a:latin typeface="Georgia"/>
                <a:cs typeface="Georgia"/>
              </a:rPr>
              <a:t>R	O</a:t>
            </a:r>
            <a:r>
              <a:rPr sz="1400" spc="355" dirty="0">
                <a:solidFill>
                  <a:srgbClr val="1A2051"/>
                </a:solidFill>
                <a:latin typeface="Georgia"/>
                <a:cs typeface="Georgia"/>
              </a:rPr>
              <a:t> </a:t>
            </a:r>
            <a:r>
              <a:rPr sz="1400" dirty="0">
                <a:solidFill>
                  <a:srgbClr val="1A2051"/>
                </a:solidFill>
                <a:latin typeface="Georgia"/>
                <a:cs typeface="Georgia"/>
              </a:rPr>
              <a:t>F	P</a:t>
            </a:r>
            <a:r>
              <a:rPr sz="1400" spc="365" dirty="0">
                <a:solidFill>
                  <a:srgbClr val="1A2051"/>
                </a:solidFill>
                <a:latin typeface="Georgia"/>
                <a:cs typeface="Georgia"/>
              </a:rPr>
              <a:t> </a:t>
            </a:r>
            <a:r>
              <a:rPr sz="1400" dirty="0">
                <a:solidFill>
                  <a:srgbClr val="1A2051"/>
                </a:solidFill>
                <a:latin typeface="Georgia"/>
                <a:cs typeface="Georgia"/>
              </a:rPr>
              <a:t>U</a:t>
            </a:r>
            <a:r>
              <a:rPr sz="1400" spc="360" dirty="0">
                <a:solidFill>
                  <a:srgbClr val="1A2051"/>
                </a:solidFill>
                <a:latin typeface="Georgia"/>
                <a:cs typeface="Georgia"/>
              </a:rPr>
              <a:t> </a:t>
            </a:r>
            <a:r>
              <a:rPr sz="1400" dirty="0">
                <a:solidFill>
                  <a:srgbClr val="1A2051"/>
                </a:solidFill>
                <a:latin typeface="Georgia"/>
                <a:cs typeface="Georgia"/>
              </a:rPr>
              <a:t>B</a:t>
            </a:r>
            <a:r>
              <a:rPr sz="1400" spc="365" dirty="0">
                <a:solidFill>
                  <a:srgbClr val="1A2051"/>
                </a:solidFill>
                <a:latin typeface="Georgia"/>
                <a:cs typeface="Georgia"/>
              </a:rPr>
              <a:t> </a:t>
            </a:r>
            <a:r>
              <a:rPr sz="1400" dirty="0">
                <a:solidFill>
                  <a:srgbClr val="1A2051"/>
                </a:solidFill>
                <a:latin typeface="Georgia"/>
                <a:cs typeface="Georgia"/>
              </a:rPr>
              <a:t>L</a:t>
            </a:r>
            <a:r>
              <a:rPr sz="1400" spc="360" dirty="0">
                <a:solidFill>
                  <a:srgbClr val="1A2051"/>
                </a:solidFill>
                <a:latin typeface="Georgia"/>
                <a:cs typeface="Georgia"/>
              </a:rPr>
              <a:t> </a:t>
            </a:r>
            <a:r>
              <a:rPr sz="1400" dirty="0">
                <a:solidFill>
                  <a:srgbClr val="1A2051"/>
                </a:solidFill>
                <a:latin typeface="Georgia"/>
                <a:cs typeface="Georgia"/>
              </a:rPr>
              <a:t>I</a:t>
            </a:r>
            <a:r>
              <a:rPr sz="1400" spc="365" dirty="0">
                <a:solidFill>
                  <a:srgbClr val="1A2051"/>
                </a:solidFill>
                <a:latin typeface="Georgia"/>
                <a:cs typeface="Georgia"/>
              </a:rPr>
              <a:t> </a:t>
            </a:r>
            <a:r>
              <a:rPr sz="1400" dirty="0">
                <a:solidFill>
                  <a:srgbClr val="1A2051"/>
                </a:solidFill>
                <a:latin typeface="Georgia"/>
                <a:cs typeface="Georgia"/>
              </a:rPr>
              <a:t>C	P</a:t>
            </a:r>
            <a:r>
              <a:rPr sz="1400" spc="360" dirty="0">
                <a:solidFill>
                  <a:srgbClr val="1A2051"/>
                </a:solidFill>
                <a:latin typeface="Georgia"/>
                <a:cs typeface="Georgia"/>
              </a:rPr>
              <a:t> </a:t>
            </a:r>
            <a:r>
              <a:rPr sz="1400" dirty="0">
                <a:solidFill>
                  <a:srgbClr val="1A2051"/>
                </a:solidFill>
                <a:latin typeface="Georgia"/>
                <a:cs typeface="Georgia"/>
              </a:rPr>
              <a:t>R</a:t>
            </a:r>
            <a:r>
              <a:rPr sz="1400" spc="365" dirty="0">
                <a:solidFill>
                  <a:srgbClr val="1A2051"/>
                </a:solidFill>
                <a:latin typeface="Georgia"/>
                <a:cs typeface="Georgia"/>
              </a:rPr>
              <a:t> </a:t>
            </a:r>
            <a:r>
              <a:rPr sz="1400" dirty="0">
                <a:solidFill>
                  <a:srgbClr val="1A2051"/>
                </a:solidFill>
                <a:latin typeface="Georgia"/>
                <a:cs typeface="Georgia"/>
              </a:rPr>
              <a:t>O</a:t>
            </a:r>
            <a:r>
              <a:rPr sz="1400" spc="360" dirty="0">
                <a:solidFill>
                  <a:srgbClr val="1A2051"/>
                </a:solidFill>
                <a:latin typeface="Georgia"/>
                <a:cs typeface="Georgia"/>
              </a:rPr>
              <a:t> </a:t>
            </a:r>
            <a:r>
              <a:rPr sz="1400" dirty="0">
                <a:solidFill>
                  <a:srgbClr val="1A2051"/>
                </a:solidFill>
                <a:latin typeface="Georgia"/>
                <a:cs typeface="Georgia"/>
              </a:rPr>
              <a:t>S</a:t>
            </a:r>
            <a:r>
              <a:rPr sz="1400" spc="365" dirty="0">
                <a:solidFill>
                  <a:srgbClr val="1A2051"/>
                </a:solidFill>
                <a:latin typeface="Georgia"/>
                <a:cs typeface="Georgia"/>
              </a:rPr>
              <a:t> </a:t>
            </a:r>
            <a:r>
              <a:rPr sz="1400" dirty="0">
                <a:solidFill>
                  <a:srgbClr val="1A2051"/>
                </a:solidFill>
                <a:latin typeface="Georgia"/>
                <a:cs typeface="Georgia"/>
              </a:rPr>
              <a:t>E</a:t>
            </a:r>
            <a:r>
              <a:rPr sz="1400" spc="365" dirty="0">
                <a:solidFill>
                  <a:srgbClr val="1A2051"/>
                </a:solidFill>
                <a:latin typeface="Georgia"/>
                <a:cs typeface="Georgia"/>
              </a:rPr>
              <a:t> </a:t>
            </a:r>
            <a:r>
              <a:rPr sz="1400" dirty="0">
                <a:solidFill>
                  <a:srgbClr val="1A2051"/>
                </a:solidFill>
                <a:latin typeface="Georgia"/>
                <a:cs typeface="Georgia"/>
              </a:rPr>
              <a:t>C</a:t>
            </a:r>
            <a:r>
              <a:rPr sz="1400" spc="360" dirty="0">
                <a:solidFill>
                  <a:srgbClr val="1A2051"/>
                </a:solidFill>
                <a:latin typeface="Georgia"/>
                <a:cs typeface="Georgia"/>
              </a:rPr>
              <a:t> </a:t>
            </a:r>
            <a:r>
              <a:rPr sz="1400" dirty="0">
                <a:solidFill>
                  <a:srgbClr val="1A2051"/>
                </a:solidFill>
                <a:latin typeface="Georgia"/>
                <a:cs typeface="Georgia"/>
              </a:rPr>
              <a:t>U</a:t>
            </a:r>
            <a:r>
              <a:rPr sz="1400" spc="365" dirty="0">
                <a:solidFill>
                  <a:srgbClr val="1A2051"/>
                </a:solidFill>
                <a:latin typeface="Georgia"/>
                <a:cs typeface="Georgia"/>
              </a:rPr>
              <a:t> </a:t>
            </a:r>
            <a:r>
              <a:rPr sz="1400" dirty="0">
                <a:solidFill>
                  <a:srgbClr val="1A2051"/>
                </a:solidFill>
                <a:latin typeface="Georgia"/>
                <a:cs typeface="Georgia"/>
              </a:rPr>
              <a:t>T</a:t>
            </a:r>
            <a:r>
              <a:rPr sz="1400" spc="360" dirty="0">
                <a:solidFill>
                  <a:srgbClr val="1A2051"/>
                </a:solidFill>
                <a:latin typeface="Georgia"/>
                <a:cs typeface="Georgia"/>
              </a:rPr>
              <a:t> </a:t>
            </a:r>
            <a:r>
              <a:rPr sz="1400" dirty="0">
                <a:solidFill>
                  <a:srgbClr val="1A2051"/>
                </a:solidFill>
                <a:latin typeface="Georgia"/>
                <a:cs typeface="Georgia"/>
              </a:rPr>
              <a:t>I</a:t>
            </a:r>
            <a:r>
              <a:rPr sz="1400" spc="365" dirty="0">
                <a:solidFill>
                  <a:srgbClr val="1A2051"/>
                </a:solidFill>
                <a:latin typeface="Georgia"/>
                <a:cs typeface="Georgia"/>
              </a:rPr>
              <a:t> </a:t>
            </a:r>
            <a:r>
              <a:rPr sz="1400" dirty="0">
                <a:solidFill>
                  <a:srgbClr val="1A2051"/>
                </a:solidFill>
                <a:latin typeface="Georgia"/>
                <a:cs typeface="Georgia"/>
              </a:rPr>
              <a:t>O</a:t>
            </a:r>
            <a:r>
              <a:rPr sz="1400" spc="360" dirty="0">
                <a:solidFill>
                  <a:srgbClr val="1A2051"/>
                </a:solidFill>
                <a:latin typeface="Georgia"/>
                <a:cs typeface="Georgia"/>
              </a:rPr>
              <a:t> </a:t>
            </a:r>
            <a:r>
              <a:rPr sz="1400" dirty="0">
                <a:solidFill>
                  <a:srgbClr val="1A2051"/>
                </a:solidFill>
                <a:latin typeface="Georgia"/>
                <a:cs typeface="Georgia"/>
              </a:rPr>
              <a:t>N</a:t>
            </a:r>
            <a:r>
              <a:rPr sz="1400" spc="365" dirty="0">
                <a:solidFill>
                  <a:srgbClr val="1A2051"/>
                </a:solidFill>
                <a:latin typeface="Georgia"/>
                <a:cs typeface="Georgia"/>
              </a:rPr>
              <a:t> </a:t>
            </a:r>
            <a:r>
              <a:rPr sz="1400" dirty="0">
                <a:solidFill>
                  <a:srgbClr val="1A2051"/>
                </a:solidFill>
                <a:latin typeface="Georgia"/>
                <a:cs typeface="Georgia"/>
              </a:rPr>
              <a:t>S	(</a:t>
            </a:r>
            <a:r>
              <a:rPr sz="1400" spc="335" dirty="0">
                <a:solidFill>
                  <a:srgbClr val="1A2051"/>
                </a:solidFill>
                <a:latin typeface="Georgia"/>
                <a:cs typeface="Georgia"/>
              </a:rPr>
              <a:t> </a:t>
            </a:r>
            <a:r>
              <a:rPr sz="1400" dirty="0">
                <a:solidFill>
                  <a:srgbClr val="1A2051"/>
                </a:solidFill>
                <a:latin typeface="Georgia"/>
                <a:cs typeface="Georgia"/>
              </a:rPr>
              <a:t>O</a:t>
            </a:r>
            <a:r>
              <a:rPr sz="1400" spc="340" dirty="0">
                <a:solidFill>
                  <a:srgbClr val="1A2051"/>
                </a:solidFill>
                <a:latin typeface="Georgia"/>
                <a:cs typeface="Georgia"/>
              </a:rPr>
              <a:t> </a:t>
            </a:r>
            <a:r>
              <a:rPr sz="1400" dirty="0">
                <a:solidFill>
                  <a:srgbClr val="1A2051"/>
                </a:solidFill>
                <a:latin typeface="Georgia"/>
                <a:cs typeface="Georgia"/>
              </a:rPr>
              <a:t>D</a:t>
            </a:r>
            <a:r>
              <a:rPr sz="1400" spc="340" dirty="0">
                <a:solidFill>
                  <a:srgbClr val="1A2051"/>
                </a:solidFill>
                <a:latin typeface="Georgia"/>
                <a:cs typeface="Georgia"/>
              </a:rPr>
              <a:t> </a:t>
            </a:r>
            <a:r>
              <a:rPr sz="1400" dirty="0">
                <a:solidFill>
                  <a:srgbClr val="1A2051"/>
                </a:solidFill>
                <a:latin typeface="Georgia"/>
                <a:cs typeface="Georgia"/>
              </a:rPr>
              <a:t>P</a:t>
            </a:r>
            <a:r>
              <a:rPr sz="1400" spc="335" dirty="0">
                <a:solidFill>
                  <a:srgbClr val="1A2051"/>
                </a:solidFill>
                <a:latin typeface="Georgia"/>
                <a:cs typeface="Georgia"/>
              </a:rPr>
              <a:t> </a:t>
            </a:r>
            <a:r>
              <a:rPr sz="1400" dirty="0">
                <a:solidFill>
                  <a:srgbClr val="1A2051"/>
                </a:solidFill>
                <a:latin typeface="Georgia"/>
                <a:cs typeface="Georgia"/>
              </a:rPr>
              <a:t>P</a:t>
            </a:r>
            <a:r>
              <a:rPr sz="1400" spc="340" dirty="0">
                <a:solidFill>
                  <a:srgbClr val="1A2051"/>
                </a:solidFill>
                <a:latin typeface="Georgia"/>
                <a:cs typeface="Georgia"/>
              </a:rPr>
              <a:t> </a:t>
            </a:r>
            <a:r>
              <a:rPr sz="1400" dirty="0">
                <a:solidFill>
                  <a:srgbClr val="1A2051"/>
                </a:solidFill>
                <a:latin typeface="Georgia"/>
                <a:cs typeface="Georgia"/>
              </a:rPr>
              <a:t>)</a:t>
            </a:r>
            <a:endParaRPr sz="1400" dirty="0">
              <a:latin typeface="Georgia"/>
              <a:cs typeface="Georgia"/>
            </a:endParaRPr>
          </a:p>
        </p:txBody>
      </p:sp>
      <p:sp>
        <p:nvSpPr>
          <p:cNvPr id="5" name="Rectangle 4">
            <a:extLst>
              <a:ext uri="{FF2B5EF4-FFF2-40B4-BE49-F238E27FC236}">
                <a16:creationId xmlns="" xmlns:a16="http://schemas.microsoft.com/office/drawing/2014/main" id="{F64C96FF-CE51-B2A5-CD05-7520FD9FF50C}"/>
              </a:ext>
            </a:extLst>
          </p:cNvPr>
          <p:cNvSpPr/>
          <p:nvPr/>
        </p:nvSpPr>
        <p:spPr>
          <a:xfrm>
            <a:off x="457198" y="533400"/>
            <a:ext cx="3048001" cy="6324600"/>
          </a:xfrm>
          <a:prstGeom prst="rect">
            <a:avLst/>
          </a:prstGeom>
          <a:solidFill>
            <a:srgbClr val="0018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dirty="0">
              <a:solidFill>
                <a:sysClr val="windowText" lastClr="000000"/>
              </a:solidFill>
            </a:endParaRPr>
          </a:p>
        </p:txBody>
      </p:sp>
      <p:pic>
        <p:nvPicPr>
          <p:cNvPr id="7" name="Picture 6" descr="A church with a row of benches&#10;&#10;AI-generated content may be incorrect.">
            <a:extLst>
              <a:ext uri="{FF2B5EF4-FFF2-40B4-BE49-F238E27FC236}">
                <a16:creationId xmlns="" xmlns:a16="http://schemas.microsoft.com/office/drawing/2014/main" id="{4132FDF3-3C43-BC1E-A03D-A3525B742B1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2599" y="2590800"/>
            <a:ext cx="3022599" cy="2001421"/>
          </a:xfrm>
          <a:prstGeom prst="rect">
            <a:avLst/>
          </a:prstGeom>
        </p:spPr>
      </p:pic>
      <p:sp>
        <p:nvSpPr>
          <p:cNvPr id="8" name="Rectangle 7">
            <a:extLst>
              <a:ext uri="{FF2B5EF4-FFF2-40B4-BE49-F238E27FC236}">
                <a16:creationId xmlns="" xmlns:a16="http://schemas.microsoft.com/office/drawing/2014/main" id="{BC685807-DA0D-6B93-5BA0-DE978FCCB2E8}"/>
              </a:ext>
            </a:extLst>
          </p:cNvPr>
          <p:cNvSpPr/>
          <p:nvPr/>
        </p:nvSpPr>
        <p:spPr>
          <a:xfrm>
            <a:off x="457197" y="2437258"/>
            <a:ext cx="3048001" cy="153542"/>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9" name="Rectangle 8">
            <a:extLst>
              <a:ext uri="{FF2B5EF4-FFF2-40B4-BE49-F238E27FC236}">
                <a16:creationId xmlns="" xmlns:a16="http://schemas.microsoft.com/office/drawing/2014/main" id="{A75FC8F9-6729-07EC-F9C8-B0F59607BC8D}"/>
              </a:ext>
            </a:extLst>
          </p:cNvPr>
          <p:cNvSpPr/>
          <p:nvPr/>
        </p:nvSpPr>
        <p:spPr>
          <a:xfrm>
            <a:off x="457197" y="4591319"/>
            <a:ext cx="3048001" cy="153542"/>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val="39817837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room with tables and chairs&#10;&#10;AI-generated content may be incorrect.">
            <a:extLst>
              <a:ext uri="{FF2B5EF4-FFF2-40B4-BE49-F238E27FC236}">
                <a16:creationId xmlns="" xmlns:a16="http://schemas.microsoft.com/office/drawing/2014/main" id="{84E6DE83-006E-E290-268D-34FB879D03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29308" y="3288268"/>
            <a:ext cx="5062692" cy="3371753"/>
          </a:xfrm>
          <a:prstGeom prst="rect">
            <a:avLst/>
          </a:prstGeom>
        </p:spPr>
      </p:pic>
      <p:sp>
        <p:nvSpPr>
          <p:cNvPr id="6" name="Rectangle 5">
            <a:extLst>
              <a:ext uri="{FF2B5EF4-FFF2-40B4-BE49-F238E27FC236}">
                <a16:creationId xmlns="" xmlns:a16="http://schemas.microsoft.com/office/drawing/2014/main" id="{A6B4F617-A2A0-2948-4800-424C3E993050}"/>
              </a:ext>
            </a:extLst>
          </p:cNvPr>
          <p:cNvSpPr/>
          <p:nvPr/>
        </p:nvSpPr>
        <p:spPr>
          <a:xfrm>
            <a:off x="0" y="3276600"/>
            <a:ext cx="8686800" cy="3383421"/>
          </a:xfrm>
          <a:prstGeom prst="rect">
            <a:avLst/>
          </a:prstGeom>
          <a:solidFill>
            <a:srgbClr val="0018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 name="Title 1">
            <a:extLst>
              <a:ext uri="{FF2B5EF4-FFF2-40B4-BE49-F238E27FC236}">
                <a16:creationId xmlns="" xmlns:a16="http://schemas.microsoft.com/office/drawing/2014/main" id="{D4F9B43E-48C2-3B04-BADE-189A992D52BB}"/>
              </a:ext>
            </a:extLst>
          </p:cNvPr>
          <p:cNvSpPr>
            <a:spLocks noGrp="1"/>
          </p:cNvSpPr>
          <p:nvPr>
            <p:ph type="title"/>
          </p:nvPr>
        </p:nvSpPr>
        <p:spPr>
          <a:xfrm>
            <a:off x="836909" y="762000"/>
            <a:ext cx="9221491" cy="369332"/>
          </a:xfrm>
        </p:spPr>
        <p:txBody>
          <a:bodyPr/>
          <a:lstStyle/>
          <a:p>
            <a:r>
              <a:rPr lang="en-GB" sz="2400" dirty="0">
                <a:latin typeface="Century Gothic" panose="020B0502020202020204" pitchFamily="34" charset="0"/>
              </a:rPr>
              <a:t>Membership of the Court Users Committees </a:t>
            </a:r>
            <a:endParaRPr lang="en-US" sz="2400" dirty="0">
              <a:latin typeface="Century Gothic" panose="020B0502020202020204" pitchFamily="34" charset="0"/>
            </a:endParaRPr>
          </a:p>
        </p:txBody>
      </p:sp>
      <p:sp>
        <p:nvSpPr>
          <p:cNvPr id="3" name="Text Placeholder 2">
            <a:extLst>
              <a:ext uri="{FF2B5EF4-FFF2-40B4-BE49-F238E27FC236}">
                <a16:creationId xmlns="" xmlns:a16="http://schemas.microsoft.com/office/drawing/2014/main" id="{EAE9BF5C-0B8D-4B4C-FB62-FF175324A6B7}"/>
              </a:ext>
            </a:extLst>
          </p:cNvPr>
          <p:cNvSpPr>
            <a:spLocks noGrp="1"/>
          </p:cNvSpPr>
          <p:nvPr>
            <p:ph type="body" idx="1"/>
          </p:nvPr>
        </p:nvSpPr>
        <p:spPr>
          <a:xfrm>
            <a:off x="836909" y="1295400"/>
            <a:ext cx="10516891" cy="1828800"/>
          </a:xfrm>
        </p:spPr>
        <p:txBody>
          <a:bodyPr/>
          <a:lstStyle/>
          <a:p>
            <a:pPr fontAlgn="base"/>
            <a:r>
              <a:rPr lang="en-US" sz="2000" b="0" dirty="0"/>
              <a:t>The membership of the CUC reflects that of the NCAJ. However, a CUC is at liberty to co-opt members on an </a:t>
            </a:r>
            <a:r>
              <a:rPr lang="en-US" sz="2000" b="0" i="1" dirty="0"/>
              <a:t>ad hoc </a:t>
            </a:r>
            <a:r>
              <a:rPr lang="en-US" sz="2000" b="0" dirty="0"/>
              <a:t>or permanent basis according to its needs and relevance to the purpose.</a:t>
            </a:r>
          </a:p>
          <a:p>
            <a:pPr fontAlgn="base"/>
            <a:endParaRPr lang="en-US" sz="2000" b="0" dirty="0"/>
          </a:p>
          <a:p>
            <a:pPr fontAlgn="base"/>
            <a:r>
              <a:rPr lang="en-US" sz="2000" b="0" dirty="0"/>
              <a:t>While the membership of CUCs is highly variegated, certain institutions are constant. These include: </a:t>
            </a:r>
          </a:p>
        </p:txBody>
      </p:sp>
      <p:sp>
        <p:nvSpPr>
          <p:cNvPr id="4" name="object 2">
            <a:extLst>
              <a:ext uri="{FF2B5EF4-FFF2-40B4-BE49-F238E27FC236}">
                <a16:creationId xmlns="" xmlns:a16="http://schemas.microsoft.com/office/drawing/2014/main" id="{18374BA7-4DFD-680F-4A1C-F3ABBE63BCA0}"/>
              </a:ext>
            </a:extLst>
          </p:cNvPr>
          <p:cNvSpPr txBox="1"/>
          <p:nvPr/>
        </p:nvSpPr>
        <p:spPr>
          <a:xfrm>
            <a:off x="1135415" y="197979"/>
            <a:ext cx="9921875" cy="238760"/>
          </a:xfrm>
          <a:prstGeom prst="rect">
            <a:avLst/>
          </a:prstGeom>
        </p:spPr>
        <p:txBody>
          <a:bodyPr vert="horz" wrap="square" lIns="0" tIns="12700" rIns="0" bIns="0" rtlCol="0">
            <a:spAutoFit/>
          </a:bodyPr>
          <a:lstStyle/>
          <a:p>
            <a:pPr marL="12700">
              <a:lnSpc>
                <a:spcPct val="100000"/>
              </a:lnSpc>
              <a:spcBef>
                <a:spcPts val="100"/>
              </a:spcBef>
              <a:tabLst>
                <a:tab pos="1322070" algn="l"/>
                <a:tab pos="1870710" algn="l"/>
                <a:tab pos="2640330" algn="l"/>
                <a:tab pos="4407535" algn="l"/>
                <a:tab pos="4956175" algn="l"/>
                <a:tab pos="6271260" algn="l"/>
                <a:tab pos="8848090" algn="l"/>
              </a:tabLst>
            </a:pPr>
            <a:r>
              <a:rPr sz="1400" dirty="0">
                <a:solidFill>
                  <a:srgbClr val="1A2051"/>
                </a:solidFill>
                <a:latin typeface="Georgia"/>
                <a:cs typeface="Georgia"/>
              </a:rPr>
              <a:t>O</a:t>
            </a:r>
            <a:r>
              <a:rPr sz="1400" spc="355" dirty="0">
                <a:solidFill>
                  <a:srgbClr val="1A2051"/>
                </a:solidFill>
                <a:latin typeface="Georgia"/>
                <a:cs typeface="Georgia"/>
              </a:rPr>
              <a:t> </a:t>
            </a:r>
            <a:r>
              <a:rPr sz="1400" dirty="0">
                <a:solidFill>
                  <a:srgbClr val="1A2051"/>
                </a:solidFill>
                <a:latin typeface="Georgia"/>
                <a:cs typeface="Georgia"/>
              </a:rPr>
              <a:t>F</a:t>
            </a:r>
            <a:r>
              <a:rPr sz="1400" spc="360" dirty="0">
                <a:solidFill>
                  <a:srgbClr val="1A2051"/>
                </a:solidFill>
                <a:latin typeface="Georgia"/>
                <a:cs typeface="Georgia"/>
              </a:rPr>
              <a:t> </a:t>
            </a:r>
            <a:r>
              <a:rPr sz="1400" dirty="0">
                <a:solidFill>
                  <a:srgbClr val="1A2051"/>
                </a:solidFill>
                <a:latin typeface="Georgia"/>
                <a:cs typeface="Georgia"/>
              </a:rPr>
              <a:t>F</a:t>
            </a:r>
            <a:r>
              <a:rPr sz="1400" spc="355" dirty="0">
                <a:solidFill>
                  <a:srgbClr val="1A2051"/>
                </a:solidFill>
                <a:latin typeface="Georgia"/>
                <a:cs typeface="Georgia"/>
              </a:rPr>
              <a:t> </a:t>
            </a:r>
            <a:r>
              <a:rPr sz="1400" dirty="0">
                <a:solidFill>
                  <a:srgbClr val="1A2051"/>
                </a:solidFill>
                <a:latin typeface="Georgia"/>
                <a:cs typeface="Georgia"/>
              </a:rPr>
              <a:t>I</a:t>
            </a:r>
            <a:r>
              <a:rPr sz="1400" spc="360" dirty="0">
                <a:solidFill>
                  <a:srgbClr val="1A2051"/>
                </a:solidFill>
                <a:latin typeface="Georgia"/>
                <a:cs typeface="Georgia"/>
              </a:rPr>
              <a:t> </a:t>
            </a:r>
            <a:r>
              <a:rPr sz="1400" dirty="0">
                <a:solidFill>
                  <a:srgbClr val="1A2051"/>
                </a:solidFill>
                <a:latin typeface="Georgia"/>
                <a:cs typeface="Georgia"/>
              </a:rPr>
              <a:t>C</a:t>
            </a:r>
            <a:r>
              <a:rPr sz="1400" spc="355" dirty="0">
                <a:solidFill>
                  <a:srgbClr val="1A2051"/>
                </a:solidFill>
                <a:latin typeface="Georgia"/>
                <a:cs typeface="Georgia"/>
              </a:rPr>
              <a:t> </a:t>
            </a:r>
            <a:r>
              <a:rPr sz="1400" dirty="0">
                <a:solidFill>
                  <a:srgbClr val="1A2051"/>
                </a:solidFill>
                <a:latin typeface="Georgia"/>
                <a:cs typeface="Georgia"/>
              </a:rPr>
              <a:t>E	O</a:t>
            </a:r>
            <a:r>
              <a:rPr sz="1400" spc="360" dirty="0">
                <a:solidFill>
                  <a:srgbClr val="1A2051"/>
                </a:solidFill>
                <a:latin typeface="Georgia"/>
                <a:cs typeface="Georgia"/>
              </a:rPr>
              <a:t> </a:t>
            </a:r>
            <a:r>
              <a:rPr sz="1400" dirty="0">
                <a:solidFill>
                  <a:srgbClr val="1A2051"/>
                </a:solidFill>
                <a:latin typeface="Georgia"/>
                <a:cs typeface="Georgia"/>
              </a:rPr>
              <a:t>F	T</a:t>
            </a:r>
            <a:r>
              <a:rPr sz="1400" spc="360" dirty="0">
                <a:solidFill>
                  <a:srgbClr val="1A2051"/>
                </a:solidFill>
                <a:latin typeface="Georgia"/>
                <a:cs typeface="Georgia"/>
              </a:rPr>
              <a:t> </a:t>
            </a:r>
            <a:r>
              <a:rPr sz="1400" dirty="0">
                <a:solidFill>
                  <a:srgbClr val="1A2051"/>
                </a:solidFill>
                <a:latin typeface="Georgia"/>
                <a:cs typeface="Georgia"/>
              </a:rPr>
              <a:t>H</a:t>
            </a:r>
            <a:r>
              <a:rPr sz="1400" spc="365" dirty="0">
                <a:solidFill>
                  <a:srgbClr val="1A2051"/>
                </a:solidFill>
                <a:latin typeface="Georgia"/>
                <a:cs typeface="Georgia"/>
              </a:rPr>
              <a:t> </a:t>
            </a:r>
            <a:r>
              <a:rPr sz="1400" dirty="0">
                <a:solidFill>
                  <a:srgbClr val="1A2051"/>
                </a:solidFill>
                <a:latin typeface="Georgia"/>
                <a:cs typeface="Georgia"/>
              </a:rPr>
              <a:t>E	D</a:t>
            </a:r>
            <a:r>
              <a:rPr sz="1400" spc="355" dirty="0">
                <a:solidFill>
                  <a:srgbClr val="1A2051"/>
                </a:solidFill>
                <a:latin typeface="Georgia"/>
                <a:cs typeface="Georgia"/>
              </a:rPr>
              <a:t> </a:t>
            </a:r>
            <a:r>
              <a:rPr sz="1400" dirty="0">
                <a:solidFill>
                  <a:srgbClr val="1A2051"/>
                </a:solidFill>
                <a:latin typeface="Georgia"/>
                <a:cs typeface="Georgia"/>
              </a:rPr>
              <a:t>I</a:t>
            </a:r>
            <a:r>
              <a:rPr sz="1400" spc="360" dirty="0">
                <a:solidFill>
                  <a:srgbClr val="1A2051"/>
                </a:solidFill>
                <a:latin typeface="Georgia"/>
                <a:cs typeface="Georgia"/>
              </a:rPr>
              <a:t> </a:t>
            </a:r>
            <a:r>
              <a:rPr sz="1400" dirty="0">
                <a:solidFill>
                  <a:srgbClr val="1A2051"/>
                </a:solidFill>
                <a:latin typeface="Georgia"/>
                <a:cs typeface="Georgia"/>
              </a:rPr>
              <a:t>R</a:t>
            </a:r>
            <a:r>
              <a:rPr sz="1400" spc="355" dirty="0">
                <a:solidFill>
                  <a:srgbClr val="1A2051"/>
                </a:solidFill>
                <a:latin typeface="Georgia"/>
                <a:cs typeface="Georgia"/>
              </a:rPr>
              <a:t> </a:t>
            </a:r>
            <a:r>
              <a:rPr sz="1400" dirty="0">
                <a:solidFill>
                  <a:srgbClr val="1A2051"/>
                </a:solidFill>
                <a:latin typeface="Georgia"/>
                <a:cs typeface="Georgia"/>
              </a:rPr>
              <a:t>E</a:t>
            </a:r>
            <a:r>
              <a:rPr sz="1400" spc="360" dirty="0">
                <a:solidFill>
                  <a:srgbClr val="1A2051"/>
                </a:solidFill>
                <a:latin typeface="Georgia"/>
                <a:cs typeface="Georgia"/>
              </a:rPr>
              <a:t> </a:t>
            </a:r>
            <a:r>
              <a:rPr sz="1400" dirty="0">
                <a:solidFill>
                  <a:srgbClr val="1A2051"/>
                </a:solidFill>
                <a:latin typeface="Georgia"/>
                <a:cs typeface="Georgia"/>
              </a:rPr>
              <a:t>C</a:t>
            </a:r>
            <a:r>
              <a:rPr sz="1400" spc="360" dirty="0">
                <a:solidFill>
                  <a:srgbClr val="1A2051"/>
                </a:solidFill>
                <a:latin typeface="Georgia"/>
                <a:cs typeface="Georgia"/>
              </a:rPr>
              <a:t> </a:t>
            </a:r>
            <a:r>
              <a:rPr sz="1400" dirty="0">
                <a:solidFill>
                  <a:srgbClr val="1A2051"/>
                </a:solidFill>
                <a:latin typeface="Georgia"/>
                <a:cs typeface="Georgia"/>
              </a:rPr>
              <a:t>T</a:t>
            </a:r>
            <a:r>
              <a:rPr sz="1400" spc="355" dirty="0">
                <a:solidFill>
                  <a:srgbClr val="1A2051"/>
                </a:solidFill>
                <a:latin typeface="Georgia"/>
                <a:cs typeface="Georgia"/>
              </a:rPr>
              <a:t> </a:t>
            </a:r>
            <a:r>
              <a:rPr sz="1400" dirty="0">
                <a:solidFill>
                  <a:srgbClr val="1A2051"/>
                </a:solidFill>
                <a:latin typeface="Georgia"/>
                <a:cs typeface="Georgia"/>
              </a:rPr>
              <a:t>O</a:t>
            </a:r>
            <a:r>
              <a:rPr sz="1400" spc="360" dirty="0">
                <a:solidFill>
                  <a:srgbClr val="1A2051"/>
                </a:solidFill>
                <a:latin typeface="Georgia"/>
                <a:cs typeface="Georgia"/>
              </a:rPr>
              <a:t> </a:t>
            </a:r>
            <a:r>
              <a:rPr sz="1400" dirty="0">
                <a:solidFill>
                  <a:srgbClr val="1A2051"/>
                </a:solidFill>
                <a:latin typeface="Georgia"/>
                <a:cs typeface="Georgia"/>
              </a:rPr>
              <a:t>R	O</a:t>
            </a:r>
            <a:r>
              <a:rPr sz="1400" spc="355" dirty="0">
                <a:solidFill>
                  <a:srgbClr val="1A2051"/>
                </a:solidFill>
                <a:latin typeface="Georgia"/>
                <a:cs typeface="Georgia"/>
              </a:rPr>
              <a:t> </a:t>
            </a:r>
            <a:r>
              <a:rPr sz="1400" dirty="0">
                <a:solidFill>
                  <a:srgbClr val="1A2051"/>
                </a:solidFill>
                <a:latin typeface="Georgia"/>
                <a:cs typeface="Georgia"/>
              </a:rPr>
              <a:t>F	P</a:t>
            </a:r>
            <a:r>
              <a:rPr sz="1400" spc="365" dirty="0">
                <a:solidFill>
                  <a:srgbClr val="1A2051"/>
                </a:solidFill>
                <a:latin typeface="Georgia"/>
                <a:cs typeface="Georgia"/>
              </a:rPr>
              <a:t> </a:t>
            </a:r>
            <a:r>
              <a:rPr sz="1400" dirty="0">
                <a:solidFill>
                  <a:srgbClr val="1A2051"/>
                </a:solidFill>
                <a:latin typeface="Georgia"/>
                <a:cs typeface="Georgia"/>
              </a:rPr>
              <a:t>U</a:t>
            </a:r>
            <a:r>
              <a:rPr sz="1400" spc="360" dirty="0">
                <a:solidFill>
                  <a:srgbClr val="1A2051"/>
                </a:solidFill>
                <a:latin typeface="Georgia"/>
                <a:cs typeface="Georgia"/>
              </a:rPr>
              <a:t> </a:t>
            </a:r>
            <a:r>
              <a:rPr sz="1400" dirty="0">
                <a:solidFill>
                  <a:srgbClr val="1A2051"/>
                </a:solidFill>
                <a:latin typeface="Georgia"/>
                <a:cs typeface="Georgia"/>
              </a:rPr>
              <a:t>B</a:t>
            </a:r>
            <a:r>
              <a:rPr sz="1400" spc="365" dirty="0">
                <a:solidFill>
                  <a:srgbClr val="1A2051"/>
                </a:solidFill>
                <a:latin typeface="Georgia"/>
                <a:cs typeface="Georgia"/>
              </a:rPr>
              <a:t> </a:t>
            </a:r>
            <a:r>
              <a:rPr sz="1400" dirty="0">
                <a:solidFill>
                  <a:srgbClr val="1A2051"/>
                </a:solidFill>
                <a:latin typeface="Georgia"/>
                <a:cs typeface="Georgia"/>
              </a:rPr>
              <a:t>L</a:t>
            </a:r>
            <a:r>
              <a:rPr sz="1400" spc="360" dirty="0">
                <a:solidFill>
                  <a:srgbClr val="1A2051"/>
                </a:solidFill>
                <a:latin typeface="Georgia"/>
                <a:cs typeface="Georgia"/>
              </a:rPr>
              <a:t> </a:t>
            </a:r>
            <a:r>
              <a:rPr sz="1400" dirty="0">
                <a:solidFill>
                  <a:srgbClr val="1A2051"/>
                </a:solidFill>
                <a:latin typeface="Georgia"/>
                <a:cs typeface="Georgia"/>
              </a:rPr>
              <a:t>I</a:t>
            </a:r>
            <a:r>
              <a:rPr sz="1400" spc="365" dirty="0">
                <a:solidFill>
                  <a:srgbClr val="1A2051"/>
                </a:solidFill>
                <a:latin typeface="Georgia"/>
                <a:cs typeface="Georgia"/>
              </a:rPr>
              <a:t> </a:t>
            </a:r>
            <a:r>
              <a:rPr sz="1400" dirty="0">
                <a:solidFill>
                  <a:srgbClr val="1A2051"/>
                </a:solidFill>
                <a:latin typeface="Georgia"/>
                <a:cs typeface="Georgia"/>
              </a:rPr>
              <a:t>C	P</a:t>
            </a:r>
            <a:r>
              <a:rPr sz="1400" spc="360" dirty="0">
                <a:solidFill>
                  <a:srgbClr val="1A2051"/>
                </a:solidFill>
                <a:latin typeface="Georgia"/>
                <a:cs typeface="Georgia"/>
              </a:rPr>
              <a:t> </a:t>
            </a:r>
            <a:r>
              <a:rPr sz="1400" dirty="0">
                <a:solidFill>
                  <a:srgbClr val="1A2051"/>
                </a:solidFill>
                <a:latin typeface="Georgia"/>
                <a:cs typeface="Georgia"/>
              </a:rPr>
              <a:t>R</a:t>
            </a:r>
            <a:r>
              <a:rPr sz="1400" spc="365" dirty="0">
                <a:solidFill>
                  <a:srgbClr val="1A2051"/>
                </a:solidFill>
                <a:latin typeface="Georgia"/>
                <a:cs typeface="Georgia"/>
              </a:rPr>
              <a:t> </a:t>
            </a:r>
            <a:r>
              <a:rPr sz="1400" dirty="0">
                <a:solidFill>
                  <a:srgbClr val="1A2051"/>
                </a:solidFill>
                <a:latin typeface="Georgia"/>
                <a:cs typeface="Georgia"/>
              </a:rPr>
              <a:t>O</a:t>
            </a:r>
            <a:r>
              <a:rPr sz="1400" spc="360" dirty="0">
                <a:solidFill>
                  <a:srgbClr val="1A2051"/>
                </a:solidFill>
                <a:latin typeface="Georgia"/>
                <a:cs typeface="Georgia"/>
              </a:rPr>
              <a:t> </a:t>
            </a:r>
            <a:r>
              <a:rPr sz="1400" dirty="0">
                <a:solidFill>
                  <a:srgbClr val="1A2051"/>
                </a:solidFill>
                <a:latin typeface="Georgia"/>
                <a:cs typeface="Georgia"/>
              </a:rPr>
              <a:t>S</a:t>
            </a:r>
            <a:r>
              <a:rPr sz="1400" spc="365" dirty="0">
                <a:solidFill>
                  <a:srgbClr val="1A2051"/>
                </a:solidFill>
                <a:latin typeface="Georgia"/>
                <a:cs typeface="Georgia"/>
              </a:rPr>
              <a:t> </a:t>
            </a:r>
            <a:r>
              <a:rPr sz="1400" dirty="0">
                <a:solidFill>
                  <a:srgbClr val="1A2051"/>
                </a:solidFill>
                <a:latin typeface="Georgia"/>
                <a:cs typeface="Georgia"/>
              </a:rPr>
              <a:t>E</a:t>
            </a:r>
            <a:r>
              <a:rPr sz="1400" spc="365" dirty="0">
                <a:solidFill>
                  <a:srgbClr val="1A2051"/>
                </a:solidFill>
                <a:latin typeface="Georgia"/>
                <a:cs typeface="Georgia"/>
              </a:rPr>
              <a:t> </a:t>
            </a:r>
            <a:r>
              <a:rPr sz="1400" dirty="0">
                <a:solidFill>
                  <a:srgbClr val="1A2051"/>
                </a:solidFill>
                <a:latin typeface="Georgia"/>
                <a:cs typeface="Georgia"/>
              </a:rPr>
              <a:t>C</a:t>
            </a:r>
            <a:r>
              <a:rPr sz="1400" spc="360" dirty="0">
                <a:solidFill>
                  <a:srgbClr val="1A2051"/>
                </a:solidFill>
                <a:latin typeface="Georgia"/>
                <a:cs typeface="Georgia"/>
              </a:rPr>
              <a:t> </a:t>
            </a:r>
            <a:r>
              <a:rPr sz="1400" dirty="0">
                <a:solidFill>
                  <a:srgbClr val="1A2051"/>
                </a:solidFill>
                <a:latin typeface="Georgia"/>
                <a:cs typeface="Georgia"/>
              </a:rPr>
              <a:t>U</a:t>
            </a:r>
            <a:r>
              <a:rPr sz="1400" spc="365" dirty="0">
                <a:solidFill>
                  <a:srgbClr val="1A2051"/>
                </a:solidFill>
                <a:latin typeface="Georgia"/>
                <a:cs typeface="Georgia"/>
              </a:rPr>
              <a:t> </a:t>
            </a:r>
            <a:r>
              <a:rPr sz="1400" dirty="0">
                <a:solidFill>
                  <a:srgbClr val="1A2051"/>
                </a:solidFill>
                <a:latin typeface="Georgia"/>
                <a:cs typeface="Georgia"/>
              </a:rPr>
              <a:t>T</a:t>
            </a:r>
            <a:r>
              <a:rPr sz="1400" spc="360" dirty="0">
                <a:solidFill>
                  <a:srgbClr val="1A2051"/>
                </a:solidFill>
                <a:latin typeface="Georgia"/>
                <a:cs typeface="Georgia"/>
              </a:rPr>
              <a:t> </a:t>
            </a:r>
            <a:r>
              <a:rPr sz="1400" dirty="0">
                <a:solidFill>
                  <a:srgbClr val="1A2051"/>
                </a:solidFill>
                <a:latin typeface="Georgia"/>
                <a:cs typeface="Georgia"/>
              </a:rPr>
              <a:t>I</a:t>
            </a:r>
            <a:r>
              <a:rPr sz="1400" spc="365" dirty="0">
                <a:solidFill>
                  <a:srgbClr val="1A2051"/>
                </a:solidFill>
                <a:latin typeface="Georgia"/>
                <a:cs typeface="Georgia"/>
              </a:rPr>
              <a:t> </a:t>
            </a:r>
            <a:r>
              <a:rPr sz="1400" dirty="0">
                <a:solidFill>
                  <a:srgbClr val="1A2051"/>
                </a:solidFill>
                <a:latin typeface="Georgia"/>
                <a:cs typeface="Georgia"/>
              </a:rPr>
              <a:t>O</a:t>
            </a:r>
            <a:r>
              <a:rPr sz="1400" spc="360" dirty="0">
                <a:solidFill>
                  <a:srgbClr val="1A2051"/>
                </a:solidFill>
                <a:latin typeface="Georgia"/>
                <a:cs typeface="Georgia"/>
              </a:rPr>
              <a:t> </a:t>
            </a:r>
            <a:r>
              <a:rPr sz="1400" dirty="0">
                <a:solidFill>
                  <a:srgbClr val="1A2051"/>
                </a:solidFill>
                <a:latin typeface="Georgia"/>
                <a:cs typeface="Georgia"/>
              </a:rPr>
              <a:t>N</a:t>
            </a:r>
            <a:r>
              <a:rPr sz="1400" spc="365" dirty="0">
                <a:solidFill>
                  <a:srgbClr val="1A2051"/>
                </a:solidFill>
                <a:latin typeface="Georgia"/>
                <a:cs typeface="Georgia"/>
              </a:rPr>
              <a:t> </a:t>
            </a:r>
            <a:r>
              <a:rPr sz="1400" dirty="0">
                <a:solidFill>
                  <a:srgbClr val="1A2051"/>
                </a:solidFill>
                <a:latin typeface="Georgia"/>
                <a:cs typeface="Georgia"/>
              </a:rPr>
              <a:t>S	(</a:t>
            </a:r>
            <a:r>
              <a:rPr sz="1400" spc="335" dirty="0">
                <a:solidFill>
                  <a:srgbClr val="1A2051"/>
                </a:solidFill>
                <a:latin typeface="Georgia"/>
                <a:cs typeface="Georgia"/>
              </a:rPr>
              <a:t> </a:t>
            </a:r>
            <a:r>
              <a:rPr sz="1400" dirty="0">
                <a:solidFill>
                  <a:srgbClr val="1A2051"/>
                </a:solidFill>
                <a:latin typeface="Georgia"/>
                <a:cs typeface="Georgia"/>
              </a:rPr>
              <a:t>O</a:t>
            </a:r>
            <a:r>
              <a:rPr sz="1400" spc="340" dirty="0">
                <a:solidFill>
                  <a:srgbClr val="1A2051"/>
                </a:solidFill>
                <a:latin typeface="Georgia"/>
                <a:cs typeface="Georgia"/>
              </a:rPr>
              <a:t> </a:t>
            </a:r>
            <a:r>
              <a:rPr sz="1400" dirty="0">
                <a:solidFill>
                  <a:srgbClr val="1A2051"/>
                </a:solidFill>
                <a:latin typeface="Georgia"/>
                <a:cs typeface="Georgia"/>
              </a:rPr>
              <a:t>D</a:t>
            </a:r>
            <a:r>
              <a:rPr sz="1400" spc="340" dirty="0">
                <a:solidFill>
                  <a:srgbClr val="1A2051"/>
                </a:solidFill>
                <a:latin typeface="Georgia"/>
                <a:cs typeface="Georgia"/>
              </a:rPr>
              <a:t> </a:t>
            </a:r>
            <a:r>
              <a:rPr sz="1400" dirty="0">
                <a:solidFill>
                  <a:srgbClr val="1A2051"/>
                </a:solidFill>
                <a:latin typeface="Georgia"/>
                <a:cs typeface="Georgia"/>
              </a:rPr>
              <a:t>P</a:t>
            </a:r>
            <a:r>
              <a:rPr sz="1400" spc="335" dirty="0">
                <a:solidFill>
                  <a:srgbClr val="1A2051"/>
                </a:solidFill>
                <a:latin typeface="Georgia"/>
                <a:cs typeface="Georgia"/>
              </a:rPr>
              <a:t> </a:t>
            </a:r>
            <a:r>
              <a:rPr sz="1400" dirty="0">
                <a:solidFill>
                  <a:srgbClr val="1A2051"/>
                </a:solidFill>
                <a:latin typeface="Georgia"/>
                <a:cs typeface="Georgia"/>
              </a:rPr>
              <a:t>P</a:t>
            </a:r>
            <a:r>
              <a:rPr sz="1400" spc="340" dirty="0">
                <a:solidFill>
                  <a:srgbClr val="1A2051"/>
                </a:solidFill>
                <a:latin typeface="Georgia"/>
                <a:cs typeface="Georgia"/>
              </a:rPr>
              <a:t> </a:t>
            </a:r>
            <a:r>
              <a:rPr sz="1400" dirty="0">
                <a:solidFill>
                  <a:srgbClr val="1A2051"/>
                </a:solidFill>
                <a:latin typeface="Georgia"/>
                <a:cs typeface="Georgia"/>
              </a:rPr>
              <a:t>)</a:t>
            </a:r>
            <a:endParaRPr sz="1400" dirty="0">
              <a:latin typeface="Georgia"/>
              <a:cs typeface="Georgia"/>
            </a:endParaRPr>
          </a:p>
        </p:txBody>
      </p:sp>
      <p:sp>
        <p:nvSpPr>
          <p:cNvPr id="5" name="Text Placeholder 2">
            <a:extLst>
              <a:ext uri="{FF2B5EF4-FFF2-40B4-BE49-F238E27FC236}">
                <a16:creationId xmlns="" xmlns:a16="http://schemas.microsoft.com/office/drawing/2014/main" id="{C0AF7D56-4A28-DA84-B9F0-F50CBAE6FCED}"/>
              </a:ext>
            </a:extLst>
          </p:cNvPr>
          <p:cNvSpPr txBox="1">
            <a:spLocks/>
          </p:cNvSpPr>
          <p:nvPr/>
        </p:nvSpPr>
        <p:spPr>
          <a:xfrm>
            <a:off x="836909" y="3429000"/>
            <a:ext cx="8230891" cy="3077766"/>
          </a:xfrm>
          <a:prstGeom prst="rect">
            <a:avLst/>
          </a:prstGeom>
        </p:spPr>
        <p:txBody>
          <a:bodyPr wrap="square" lIns="0" tIns="0" rIns="0" bIns="0">
            <a:spAutoFit/>
          </a:bodyPr>
          <a:lstStyle>
            <a:lvl1pPr marL="0">
              <a:defRPr sz="1400" b="1" i="0">
                <a:solidFill>
                  <a:srgbClr val="1A2051"/>
                </a:solidFill>
                <a:latin typeface="Georgia"/>
                <a:ea typeface="+mn-ea"/>
                <a:cs typeface="Georgia"/>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42900" indent="-342900" fontAlgn="base">
              <a:buClr>
                <a:srgbClr val="FFC000"/>
              </a:buClr>
              <a:buFont typeface="Wingdings" pitchFamily="2" charset="2"/>
              <a:buChar char="Ø"/>
            </a:pPr>
            <a:r>
              <a:rPr lang="en-US" sz="2000" b="0" dirty="0">
                <a:solidFill>
                  <a:schemeClr val="bg1"/>
                </a:solidFill>
              </a:rPr>
              <a:t>Judiciary ; </a:t>
            </a:r>
          </a:p>
          <a:p>
            <a:pPr marL="342900" indent="-342900" fontAlgn="base">
              <a:buClr>
                <a:srgbClr val="FFC000"/>
              </a:buClr>
              <a:buFont typeface="Wingdings" pitchFamily="2" charset="2"/>
              <a:buChar char="Ø"/>
            </a:pPr>
            <a:r>
              <a:rPr lang="en-US" sz="2000" b="0" dirty="0">
                <a:solidFill>
                  <a:schemeClr val="bg1"/>
                </a:solidFill>
              </a:rPr>
              <a:t>Office of the Director of Public Prosecutions ;</a:t>
            </a:r>
          </a:p>
          <a:p>
            <a:pPr marL="342900" indent="-342900" fontAlgn="base">
              <a:buClr>
                <a:srgbClr val="FFC000"/>
              </a:buClr>
              <a:buFont typeface="Wingdings" pitchFamily="2" charset="2"/>
              <a:buChar char="Ø"/>
            </a:pPr>
            <a:r>
              <a:rPr lang="en-US" sz="2000" b="0" dirty="0">
                <a:solidFill>
                  <a:schemeClr val="bg1"/>
                </a:solidFill>
              </a:rPr>
              <a:t>National Police Service ;</a:t>
            </a:r>
          </a:p>
          <a:p>
            <a:pPr marL="342900" indent="-342900" fontAlgn="base">
              <a:buClr>
                <a:srgbClr val="FFC000"/>
              </a:buClr>
              <a:buFont typeface="Wingdings" pitchFamily="2" charset="2"/>
              <a:buChar char="Ø"/>
            </a:pPr>
            <a:r>
              <a:rPr lang="en-US" sz="2000" b="0" dirty="0">
                <a:solidFill>
                  <a:schemeClr val="bg1"/>
                </a:solidFill>
              </a:rPr>
              <a:t>Probation and Aftercare Services ;</a:t>
            </a:r>
          </a:p>
          <a:p>
            <a:pPr marL="342900" indent="-342900" fontAlgn="base">
              <a:buClr>
                <a:srgbClr val="FFC000"/>
              </a:buClr>
              <a:buFont typeface="Wingdings" pitchFamily="2" charset="2"/>
              <a:buChar char="Ø"/>
            </a:pPr>
            <a:r>
              <a:rPr lang="en-US" sz="2000" b="0" dirty="0">
                <a:solidFill>
                  <a:schemeClr val="bg1"/>
                </a:solidFill>
              </a:rPr>
              <a:t> Prisons Services ;</a:t>
            </a:r>
          </a:p>
          <a:p>
            <a:pPr marL="342900" indent="-342900" fontAlgn="base">
              <a:buClr>
                <a:srgbClr val="FFC000"/>
              </a:buClr>
              <a:buFont typeface="Wingdings" pitchFamily="2" charset="2"/>
              <a:buChar char="Ø"/>
            </a:pPr>
            <a:r>
              <a:rPr lang="en-US" sz="2000" b="0" dirty="0">
                <a:solidFill>
                  <a:schemeClr val="bg1"/>
                </a:solidFill>
              </a:rPr>
              <a:t>Law Society of Kenya ; </a:t>
            </a:r>
          </a:p>
          <a:p>
            <a:pPr marL="342900" indent="-342900" fontAlgn="base">
              <a:buClr>
                <a:srgbClr val="FFC000"/>
              </a:buClr>
              <a:buFont typeface="Wingdings" pitchFamily="2" charset="2"/>
              <a:buChar char="Ø"/>
            </a:pPr>
            <a:r>
              <a:rPr lang="en-US" sz="2000" b="0" dirty="0">
                <a:solidFill>
                  <a:schemeClr val="bg1"/>
                </a:solidFill>
              </a:rPr>
              <a:t>Provincial Administration (National Government Administration Officers – these are chiefs, county commissioners) ; </a:t>
            </a:r>
          </a:p>
          <a:p>
            <a:pPr marL="342900" indent="-342900" fontAlgn="base">
              <a:buClr>
                <a:srgbClr val="FFC000"/>
              </a:buClr>
              <a:buFont typeface="Wingdings" pitchFamily="2" charset="2"/>
              <a:buChar char="Ø"/>
            </a:pPr>
            <a:r>
              <a:rPr lang="en-US" sz="2000" b="0" dirty="0">
                <a:solidFill>
                  <a:schemeClr val="bg1"/>
                </a:solidFill>
              </a:rPr>
              <a:t>Kenya National Commission on Human Rights;</a:t>
            </a:r>
          </a:p>
          <a:p>
            <a:pPr marL="342900" indent="-342900" fontAlgn="base">
              <a:buClr>
                <a:srgbClr val="FFC000"/>
              </a:buClr>
              <a:buFont typeface="Wingdings" pitchFamily="2" charset="2"/>
              <a:buChar char="Ø"/>
            </a:pPr>
            <a:r>
              <a:rPr lang="en-US" sz="2000" b="0" dirty="0">
                <a:solidFill>
                  <a:schemeClr val="bg1"/>
                </a:solidFill>
              </a:rPr>
              <a:t>Children’s Officers ; </a:t>
            </a:r>
          </a:p>
        </p:txBody>
      </p:sp>
      <p:sp>
        <p:nvSpPr>
          <p:cNvPr id="9" name="Rectangle 8">
            <a:extLst>
              <a:ext uri="{FF2B5EF4-FFF2-40B4-BE49-F238E27FC236}">
                <a16:creationId xmlns="" xmlns:a16="http://schemas.microsoft.com/office/drawing/2014/main" id="{FE7F4B0A-E112-9D4D-5B3B-53E608E6B4D0}"/>
              </a:ext>
            </a:extLst>
          </p:cNvPr>
          <p:cNvSpPr/>
          <p:nvPr/>
        </p:nvSpPr>
        <p:spPr>
          <a:xfrm>
            <a:off x="8686799" y="3276600"/>
            <a:ext cx="228601" cy="3383421"/>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val="38149210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D263FEC-9A87-0679-74C2-9C06A337DBA8}"/>
              </a:ext>
            </a:extLst>
          </p:cNvPr>
          <p:cNvSpPr>
            <a:spLocks noGrp="1"/>
          </p:cNvSpPr>
          <p:nvPr>
            <p:ph type="title"/>
          </p:nvPr>
        </p:nvSpPr>
        <p:spPr>
          <a:xfrm>
            <a:off x="1353369" y="849868"/>
            <a:ext cx="3142431" cy="369332"/>
          </a:xfrm>
        </p:spPr>
        <p:txBody>
          <a:bodyPr/>
          <a:lstStyle/>
          <a:p>
            <a:r>
              <a:rPr lang="en-GB" sz="2400" dirty="0">
                <a:solidFill>
                  <a:srgbClr val="001854"/>
                </a:solidFill>
                <a:latin typeface="Century Gothic" panose="020B0502020202020204" pitchFamily="34" charset="0"/>
              </a:rPr>
              <a:t>Categories of CUC’s </a:t>
            </a:r>
            <a:endParaRPr lang="en-US" sz="2400" dirty="0">
              <a:solidFill>
                <a:srgbClr val="001854"/>
              </a:solidFill>
              <a:latin typeface="Century Gothic" panose="020B0502020202020204" pitchFamily="34" charset="0"/>
            </a:endParaRPr>
          </a:p>
        </p:txBody>
      </p:sp>
      <p:sp>
        <p:nvSpPr>
          <p:cNvPr id="3" name="Text Placeholder 2">
            <a:extLst>
              <a:ext uri="{FF2B5EF4-FFF2-40B4-BE49-F238E27FC236}">
                <a16:creationId xmlns="" xmlns:a16="http://schemas.microsoft.com/office/drawing/2014/main" id="{4D35297A-A826-D78D-5B8F-BBE617F8E65E}"/>
              </a:ext>
            </a:extLst>
          </p:cNvPr>
          <p:cNvSpPr>
            <a:spLocks noGrp="1"/>
          </p:cNvSpPr>
          <p:nvPr>
            <p:ph type="body" idx="1"/>
          </p:nvPr>
        </p:nvSpPr>
        <p:spPr>
          <a:xfrm>
            <a:off x="6173491" y="1524000"/>
            <a:ext cx="5565098" cy="3077766"/>
          </a:xfrm>
        </p:spPr>
        <p:txBody>
          <a:bodyPr/>
          <a:lstStyle/>
          <a:p>
            <a:pPr marL="342900" indent="-342900" algn="just">
              <a:buClr>
                <a:srgbClr val="FFC000"/>
              </a:buClr>
              <a:buFont typeface="Wingdings" pitchFamily="2" charset="2"/>
              <a:buChar char="Ø"/>
            </a:pPr>
            <a:r>
              <a:rPr lang="en-GB" sz="2000" b="0" dirty="0"/>
              <a:t>Every CUC falls under either of these categories. </a:t>
            </a:r>
          </a:p>
          <a:p>
            <a:pPr marL="342900" indent="-342900" algn="just">
              <a:buClr>
                <a:srgbClr val="FFC000"/>
              </a:buClr>
              <a:buFont typeface="Wingdings" pitchFamily="2" charset="2"/>
              <a:buChar char="Ø"/>
            </a:pPr>
            <a:endParaRPr lang="en-GB" sz="2000" b="0" dirty="0"/>
          </a:p>
          <a:p>
            <a:pPr marL="342900" indent="-342900" algn="just">
              <a:buClr>
                <a:srgbClr val="FFC000"/>
              </a:buClr>
              <a:buFont typeface="Wingdings" pitchFamily="2" charset="2"/>
              <a:buChar char="Ø"/>
            </a:pPr>
            <a:r>
              <a:rPr lang="en-GB" sz="2000" b="0" dirty="0"/>
              <a:t>Where special magistrates are appointed for a period to hear specific matters, </a:t>
            </a:r>
            <a:r>
              <a:rPr lang="en-GB" sz="2000" b="0" i="1" dirty="0"/>
              <a:t>ad hoc </a:t>
            </a:r>
            <a:r>
              <a:rPr lang="en-GB" sz="2000" b="0" dirty="0"/>
              <a:t>CUC’s may be established for that particular purpose.</a:t>
            </a:r>
          </a:p>
          <a:p>
            <a:pPr marL="342900" indent="-342900" algn="just">
              <a:buClr>
                <a:srgbClr val="FFC000"/>
              </a:buClr>
              <a:buFont typeface="Wingdings" pitchFamily="2" charset="2"/>
              <a:buChar char="Ø"/>
            </a:pPr>
            <a:endParaRPr lang="en-GB" sz="2000" b="0" dirty="0"/>
          </a:p>
          <a:p>
            <a:pPr marL="342900" indent="-342900" algn="just">
              <a:buClr>
                <a:srgbClr val="FFC000"/>
              </a:buClr>
              <a:buFont typeface="Wingdings" pitchFamily="2" charset="2"/>
              <a:buChar char="Ø"/>
            </a:pPr>
            <a:r>
              <a:rPr lang="en-GB" sz="2000" b="0" dirty="0"/>
              <a:t>A CUC may co opt members on an </a:t>
            </a:r>
            <a:r>
              <a:rPr lang="en-GB" sz="2000" b="0" i="1" dirty="0"/>
              <a:t>ad hoc </a:t>
            </a:r>
            <a:r>
              <a:rPr lang="en-GB" sz="2000" b="0" dirty="0"/>
              <a:t>basis depending on the prevailing need.</a:t>
            </a:r>
          </a:p>
        </p:txBody>
      </p:sp>
      <p:graphicFrame>
        <p:nvGraphicFramePr>
          <p:cNvPr id="4" name="Table 3">
            <a:extLst>
              <a:ext uri="{FF2B5EF4-FFF2-40B4-BE49-F238E27FC236}">
                <a16:creationId xmlns="" xmlns:a16="http://schemas.microsoft.com/office/drawing/2014/main" id="{0D6A0522-39F6-225C-5008-3EC70FEFAEA6}"/>
              </a:ext>
            </a:extLst>
          </p:cNvPr>
          <p:cNvGraphicFramePr>
            <a:graphicFrameLocks noGrp="1"/>
          </p:cNvGraphicFramePr>
          <p:nvPr>
            <p:extLst>
              <p:ext uri="{D42A27DB-BD31-4B8C-83A1-F6EECF244321}">
                <p14:modId xmlns:p14="http://schemas.microsoft.com/office/powerpoint/2010/main" val="2045629547"/>
              </p:ext>
            </p:extLst>
          </p:nvPr>
        </p:nvGraphicFramePr>
        <p:xfrm>
          <a:off x="453411" y="1531898"/>
          <a:ext cx="5032989" cy="4716502"/>
        </p:xfrm>
        <a:graphic>
          <a:graphicData uri="http://schemas.openxmlformats.org/drawingml/2006/table">
            <a:tbl>
              <a:tblPr/>
              <a:tblGrid>
                <a:gridCol w="5032989">
                  <a:extLst>
                    <a:ext uri="{9D8B030D-6E8A-4147-A177-3AD203B41FA5}">
                      <a16:colId xmlns="" xmlns:a16="http://schemas.microsoft.com/office/drawing/2014/main" val="3717896383"/>
                    </a:ext>
                  </a:extLst>
                </a:gridCol>
              </a:tblGrid>
              <a:tr h="554105">
                <a:tc>
                  <a:txBody>
                    <a:bodyPr/>
                    <a:lstStyle/>
                    <a:p>
                      <a:pPr algn="ctr" fontAlgn="ctr">
                        <a:buNone/>
                      </a:pPr>
                      <a:r>
                        <a:rPr lang="en-US" sz="2000" dirty="0">
                          <a:solidFill>
                            <a:schemeClr val="bg1"/>
                          </a:solidFill>
                          <a:effectLst/>
                          <a:latin typeface="Georgia" panose="02040502050405020303" pitchFamily="18" charset="0"/>
                        </a:rPr>
                        <a:t>Court Users Committees at High Court</a:t>
                      </a:r>
                    </a:p>
                  </a:txBody>
                  <a:tcPr marL="57905" marR="57905" marT="57905" marB="579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1854"/>
                    </a:solidFill>
                  </a:tcPr>
                </a:tc>
                <a:extLst>
                  <a:ext uri="{0D108BD9-81ED-4DB2-BD59-A6C34878D82A}">
                    <a16:rowId xmlns="" xmlns:a16="http://schemas.microsoft.com/office/drawing/2014/main" val="1257461028"/>
                  </a:ext>
                </a:extLst>
              </a:tr>
              <a:tr h="554105">
                <a:tc>
                  <a:txBody>
                    <a:bodyPr/>
                    <a:lstStyle/>
                    <a:p>
                      <a:pPr algn="ctr" fontAlgn="ctr">
                        <a:buNone/>
                      </a:pPr>
                      <a:r>
                        <a:rPr lang="en-US" sz="2000" dirty="0">
                          <a:effectLst/>
                          <a:latin typeface="Georgia" panose="02040502050405020303" pitchFamily="18" charset="0"/>
                        </a:rPr>
                        <a:t>Employment and </a:t>
                      </a:r>
                      <a:r>
                        <a:rPr lang="en-US" sz="2000" dirty="0" err="1">
                          <a:effectLst/>
                          <a:latin typeface="Georgia" panose="02040502050405020303" pitchFamily="18" charset="0"/>
                        </a:rPr>
                        <a:t>Labour</a:t>
                      </a:r>
                      <a:r>
                        <a:rPr lang="en-US" sz="2000" dirty="0">
                          <a:effectLst/>
                          <a:latin typeface="Georgia" panose="02040502050405020303" pitchFamily="18" charset="0"/>
                        </a:rPr>
                        <a:t> Justice CUCs</a:t>
                      </a:r>
                    </a:p>
                  </a:txBody>
                  <a:tcPr marL="57905" marR="57905" marT="57905" marB="57905" anchor="ctr">
                    <a:lnL w="12700" cap="flat" cmpd="sng" algn="ctr">
                      <a:solidFill>
                        <a:srgbClr val="40437E"/>
                      </a:solidFill>
                      <a:prstDash val="solid"/>
                      <a:round/>
                      <a:headEnd type="none" w="med" len="med"/>
                      <a:tailEnd type="none" w="med" len="med"/>
                    </a:lnL>
                    <a:lnR w="12700" cap="flat" cmpd="sng" algn="ctr">
                      <a:solidFill>
                        <a:srgbClr val="A0467E"/>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40497E"/>
                      </a:solidFill>
                      <a:prstDash val="solid"/>
                      <a:round/>
                      <a:headEnd type="none" w="med" len="med"/>
                      <a:tailEnd type="none" w="med" len="med"/>
                    </a:lnB>
                    <a:solidFill>
                      <a:srgbClr val="F5F5F5"/>
                    </a:solidFill>
                  </a:tcPr>
                </a:tc>
                <a:extLst>
                  <a:ext uri="{0D108BD9-81ED-4DB2-BD59-A6C34878D82A}">
                    <a16:rowId xmlns="" xmlns:a16="http://schemas.microsoft.com/office/drawing/2014/main" val="3428062735"/>
                  </a:ext>
                </a:extLst>
              </a:tr>
              <a:tr h="554105">
                <a:tc>
                  <a:txBody>
                    <a:bodyPr/>
                    <a:lstStyle/>
                    <a:p>
                      <a:pPr algn="ctr" fontAlgn="ctr">
                        <a:buNone/>
                      </a:pPr>
                      <a:r>
                        <a:rPr lang="en-US" sz="2000" dirty="0">
                          <a:solidFill>
                            <a:schemeClr val="bg1"/>
                          </a:solidFill>
                          <a:effectLst/>
                          <a:latin typeface="Georgia" panose="02040502050405020303" pitchFamily="18" charset="0"/>
                        </a:rPr>
                        <a:t>Environment and Land Justice CUCs</a:t>
                      </a:r>
                    </a:p>
                  </a:txBody>
                  <a:tcPr marL="57905" marR="57905" marT="57905" marB="57905" anchor="ctr">
                    <a:lnL w="12700" cap="flat" cmpd="sng" algn="ctr">
                      <a:solidFill>
                        <a:srgbClr val="40497E"/>
                      </a:solidFill>
                      <a:prstDash val="solid"/>
                      <a:round/>
                      <a:headEnd type="none" w="med" len="med"/>
                      <a:tailEnd type="none" w="med" len="med"/>
                    </a:lnL>
                    <a:lnR w="12700" cap="flat" cmpd="sng" algn="ctr">
                      <a:solidFill>
                        <a:srgbClr val="E04B7E"/>
                      </a:solidFill>
                      <a:prstDash val="solid"/>
                      <a:round/>
                      <a:headEnd type="none" w="med" len="med"/>
                      <a:tailEnd type="none" w="med" len="med"/>
                    </a:lnR>
                    <a:lnT w="12700" cap="flat" cmpd="sng" algn="ctr">
                      <a:solidFill>
                        <a:srgbClr val="40497E"/>
                      </a:solidFill>
                      <a:prstDash val="solid"/>
                      <a:round/>
                      <a:headEnd type="none" w="med" len="med"/>
                      <a:tailEnd type="none" w="med" len="med"/>
                    </a:lnT>
                    <a:lnB w="12700" cap="flat" cmpd="sng" algn="ctr">
                      <a:solidFill>
                        <a:srgbClr val="60427D"/>
                      </a:solidFill>
                      <a:prstDash val="solid"/>
                      <a:round/>
                      <a:headEnd type="none" w="med" len="med"/>
                      <a:tailEnd type="none" w="med" len="med"/>
                    </a:lnB>
                    <a:solidFill>
                      <a:srgbClr val="001854"/>
                    </a:solidFill>
                  </a:tcPr>
                </a:tc>
                <a:extLst>
                  <a:ext uri="{0D108BD9-81ED-4DB2-BD59-A6C34878D82A}">
                    <a16:rowId xmlns="" xmlns:a16="http://schemas.microsoft.com/office/drawing/2014/main" val="47012037"/>
                  </a:ext>
                </a:extLst>
              </a:tr>
              <a:tr h="837767">
                <a:tc>
                  <a:txBody>
                    <a:bodyPr/>
                    <a:lstStyle/>
                    <a:p>
                      <a:pPr algn="ctr" fontAlgn="ctr">
                        <a:buNone/>
                      </a:pPr>
                      <a:r>
                        <a:rPr lang="en-US" sz="2000" dirty="0">
                          <a:effectLst/>
                          <a:latin typeface="Georgia" panose="02040502050405020303" pitchFamily="18" charset="0"/>
                        </a:rPr>
                        <a:t>Court Users Committees at Magistrates’ Court</a:t>
                      </a:r>
                    </a:p>
                  </a:txBody>
                  <a:tcPr marL="57905" marR="57905" marT="57905" marB="57905" anchor="ctr">
                    <a:lnL w="12700" cap="flat" cmpd="sng" algn="ctr">
                      <a:solidFill>
                        <a:srgbClr val="60427D"/>
                      </a:solidFill>
                      <a:prstDash val="solid"/>
                      <a:round/>
                      <a:headEnd type="none" w="med" len="med"/>
                      <a:tailEnd type="none" w="med" len="med"/>
                    </a:lnL>
                    <a:lnR w="12700" cap="flat" cmpd="sng" algn="ctr">
                      <a:solidFill>
                        <a:srgbClr val="40447D"/>
                      </a:solidFill>
                      <a:prstDash val="solid"/>
                      <a:round/>
                      <a:headEnd type="none" w="med" len="med"/>
                      <a:tailEnd type="none" w="med" len="med"/>
                    </a:lnR>
                    <a:lnT w="12700" cap="flat" cmpd="sng" algn="ctr">
                      <a:solidFill>
                        <a:srgbClr val="60427D"/>
                      </a:solidFill>
                      <a:prstDash val="solid"/>
                      <a:round/>
                      <a:headEnd type="none" w="med" len="med"/>
                      <a:tailEnd type="none" w="med" len="med"/>
                    </a:lnT>
                    <a:lnB w="12700" cap="flat" cmpd="sng" algn="ctr">
                      <a:solidFill>
                        <a:srgbClr val="404D7D"/>
                      </a:solidFill>
                      <a:prstDash val="solid"/>
                      <a:round/>
                      <a:headEnd type="none" w="med" len="med"/>
                      <a:tailEnd type="none" w="med" len="med"/>
                    </a:lnB>
                    <a:solidFill>
                      <a:srgbClr val="F5F5F5"/>
                    </a:solidFill>
                  </a:tcPr>
                </a:tc>
                <a:extLst>
                  <a:ext uri="{0D108BD9-81ED-4DB2-BD59-A6C34878D82A}">
                    <a16:rowId xmlns="" xmlns:a16="http://schemas.microsoft.com/office/drawing/2014/main" val="923379197"/>
                  </a:ext>
                </a:extLst>
              </a:tr>
              <a:tr h="554105">
                <a:tc>
                  <a:txBody>
                    <a:bodyPr/>
                    <a:lstStyle/>
                    <a:p>
                      <a:pPr algn="ctr" fontAlgn="ctr">
                        <a:buNone/>
                      </a:pPr>
                      <a:r>
                        <a:rPr lang="en-US" sz="2000" dirty="0">
                          <a:solidFill>
                            <a:schemeClr val="bg1"/>
                          </a:solidFill>
                          <a:effectLst/>
                          <a:latin typeface="Georgia" panose="02040502050405020303" pitchFamily="18" charset="0"/>
                        </a:rPr>
                        <a:t>Children CUCs</a:t>
                      </a:r>
                    </a:p>
                  </a:txBody>
                  <a:tcPr marL="57905" marR="57905" marT="57905" marB="57905" anchor="ctr">
                    <a:lnL w="12700" cap="flat" cmpd="sng" algn="ctr">
                      <a:solidFill>
                        <a:srgbClr val="404D7D"/>
                      </a:solidFill>
                      <a:prstDash val="solid"/>
                      <a:round/>
                      <a:headEnd type="none" w="med" len="med"/>
                      <a:tailEnd type="none" w="med" len="med"/>
                    </a:lnL>
                    <a:lnR w="12700" cap="flat" cmpd="sng" algn="ctr">
                      <a:solidFill>
                        <a:srgbClr val="D0567D"/>
                      </a:solidFill>
                      <a:prstDash val="solid"/>
                      <a:round/>
                      <a:headEnd type="none" w="med" len="med"/>
                      <a:tailEnd type="none" w="med" len="med"/>
                    </a:lnR>
                    <a:lnT w="12700" cap="flat" cmpd="sng" algn="ctr">
                      <a:solidFill>
                        <a:srgbClr val="404D7D"/>
                      </a:solidFill>
                      <a:prstDash val="solid"/>
                      <a:round/>
                      <a:headEnd type="none" w="med" len="med"/>
                      <a:tailEnd type="none" w="med" len="med"/>
                    </a:lnT>
                    <a:lnB w="12700" cap="flat" cmpd="sng" algn="ctr">
                      <a:solidFill>
                        <a:srgbClr val="604E7D"/>
                      </a:solidFill>
                      <a:prstDash val="solid"/>
                      <a:round/>
                      <a:headEnd type="none" w="med" len="med"/>
                      <a:tailEnd type="none" w="med" len="med"/>
                    </a:lnB>
                    <a:solidFill>
                      <a:srgbClr val="001854"/>
                    </a:solidFill>
                  </a:tcPr>
                </a:tc>
                <a:extLst>
                  <a:ext uri="{0D108BD9-81ED-4DB2-BD59-A6C34878D82A}">
                    <a16:rowId xmlns="" xmlns:a16="http://schemas.microsoft.com/office/drawing/2014/main" val="3160280328"/>
                  </a:ext>
                </a:extLst>
              </a:tr>
              <a:tr h="554105">
                <a:tc>
                  <a:txBody>
                    <a:bodyPr/>
                    <a:lstStyle/>
                    <a:p>
                      <a:pPr algn="ctr" fontAlgn="ctr">
                        <a:buNone/>
                      </a:pPr>
                      <a:r>
                        <a:rPr lang="en-US" sz="2000" dirty="0">
                          <a:effectLst/>
                          <a:latin typeface="Georgia" panose="02040502050405020303" pitchFamily="18" charset="0"/>
                        </a:rPr>
                        <a:t>Commercial Justice CUCs</a:t>
                      </a:r>
                    </a:p>
                  </a:txBody>
                  <a:tcPr marL="57905" marR="57905" marT="57905" marB="57905" anchor="ctr">
                    <a:lnL w="12700" cap="flat" cmpd="sng" algn="ctr">
                      <a:solidFill>
                        <a:srgbClr val="604E7D"/>
                      </a:solidFill>
                      <a:prstDash val="solid"/>
                      <a:round/>
                      <a:headEnd type="none" w="med" len="med"/>
                      <a:tailEnd type="none" w="med" len="med"/>
                    </a:lnL>
                    <a:lnR w="12700" cap="flat" cmpd="sng" algn="ctr">
                      <a:solidFill>
                        <a:srgbClr val="604E7D"/>
                      </a:solidFill>
                      <a:prstDash val="solid"/>
                      <a:round/>
                      <a:headEnd type="none" w="med" len="med"/>
                      <a:tailEnd type="none" w="med" len="med"/>
                    </a:lnR>
                    <a:lnT w="12700" cap="flat" cmpd="sng" algn="ctr">
                      <a:solidFill>
                        <a:srgbClr val="604E7D"/>
                      </a:solidFill>
                      <a:prstDash val="solid"/>
                      <a:round/>
                      <a:headEnd type="none" w="med" len="med"/>
                      <a:tailEnd type="none" w="med" len="med"/>
                    </a:lnT>
                    <a:lnB w="12700" cap="flat" cmpd="sng" algn="ctr">
                      <a:solidFill>
                        <a:srgbClr val="C0637D"/>
                      </a:solidFill>
                      <a:prstDash val="solid"/>
                      <a:round/>
                      <a:headEnd type="none" w="med" len="med"/>
                      <a:tailEnd type="none" w="med" len="med"/>
                    </a:lnB>
                    <a:solidFill>
                      <a:srgbClr val="F5F5F5"/>
                    </a:solidFill>
                  </a:tcPr>
                </a:tc>
                <a:extLst>
                  <a:ext uri="{0D108BD9-81ED-4DB2-BD59-A6C34878D82A}">
                    <a16:rowId xmlns="" xmlns:a16="http://schemas.microsoft.com/office/drawing/2014/main" val="4037427938"/>
                  </a:ext>
                </a:extLst>
              </a:tr>
              <a:tr h="554105">
                <a:tc>
                  <a:txBody>
                    <a:bodyPr/>
                    <a:lstStyle/>
                    <a:p>
                      <a:pPr algn="ctr" fontAlgn="ctr">
                        <a:buNone/>
                      </a:pPr>
                      <a:r>
                        <a:rPr lang="en-US" sz="2000" dirty="0">
                          <a:solidFill>
                            <a:schemeClr val="bg1"/>
                          </a:solidFill>
                          <a:effectLst/>
                          <a:latin typeface="Georgia" panose="02040502050405020303" pitchFamily="18" charset="0"/>
                        </a:rPr>
                        <a:t>Court Users Committees at </a:t>
                      </a:r>
                      <a:r>
                        <a:rPr lang="en-US" sz="2000" dirty="0" err="1">
                          <a:solidFill>
                            <a:schemeClr val="bg1"/>
                          </a:solidFill>
                          <a:effectLst/>
                          <a:latin typeface="Georgia" panose="02040502050405020303" pitchFamily="18" charset="0"/>
                        </a:rPr>
                        <a:t>Kadhis</a:t>
                      </a:r>
                      <a:r>
                        <a:rPr lang="en-US" sz="2000" dirty="0">
                          <a:solidFill>
                            <a:schemeClr val="bg1"/>
                          </a:solidFill>
                          <a:effectLst/>
                          <a:latin typeface="Georgia" panose="02040502050405020303" pitchFamily="18" charset="0"/>
                        </a:rPr>
                        <a:t> Court</a:t>
                      </a:r>
                    </a:p>
                  </a:txBody>
                  <a:tcPr marL="57905" marR="57905" marT="57905" marB="57905" anchor="ctr">
                    <a:lnL w="12700" cap="flat" cmpd="sng" algn="ctr">
                      <a:solidFill>
                        <a:srgbClr val="C0637D"/>
                      </a:solidFill>
                      <a:prstDash val="solid"/>
                      <a:round/>
                      <a:headEnd type="none" w="med" len="med"/>
                      <a:tailEnd type="none" w="med" len="med"/>
                    </a:lnL>
                    <a:lnR w="12700" cap="flat" cmpd="sng" algn="ctr">
                      <a:solidFill>
                        <a:srgbClr val="A05F7D"/>
                      </a:solidFill>
                      <a:prstDash val="solid"/>
                      <a:round/>
                      <a:headEnd type="none" w="med" len="med"/>
                      <a:tailEnd type="none" w="med" len="med"/>
                    </a:lnR>
                    <a:lnT w="12700" cap="flat" cmpd="sng" algn="ctr">
                      <a:solidFill>
                        <a:srgbClr val="C0637D"/>
                      </a:solidFill>
                      <a:prstDash val="solid"/>
                      <a:round/>
                      <a:headEnd type="none" w="med" len="med"/>
                      <a:tailEnd type="none" w="med" len="med"/>
                    </a:lnT>
                    <a:lnB w="12700" cap="flat" cmpd="sng" algn="ctr">
                      <a:solidFill>
                        <a:srgbClr val="F0697D"/>
                      </a:solidFill>
                      <a:prstDash val="solid"/>
                      <a:round/>
                      <a:headEnd type="none" w="med" len="med"/>
                      <a:tailEnd type="none" w="med" len="med"/>
                    </a:lnB>
                    <a:solidFill>
                      <a:srgbClr val="001854"/>
                    </a:solidFill>
                  </a:tcPr>
                </a:tc>
                <a:extLst>
                  <a:ext uri="{0D108BD9-81ED-4DB2-BD59-A6C34878D82A}">
                    <a16:rowId xmlns="" xmlns:a16="http://schemas.microsoft.com/office/drawing/2014/main" val="3288213290"/>
                  </a:ext>
                </a:extLst>
              </a:tr>
              <a:tr h="554105">
                <a:tc>
                  <a:txBody>
                    <a:bodyPr/>
                    <a:lstStyle/>
                    <a:p>
                      <a:pPr algn="ctr" fontAlgn="ctr">
                        <a:buNone/>
                      </a:pPr>
                      <a:r>
                        <a:rPr lang="en-US" sz="2000" dirty="0">
                          <a:effectLst/>
                          <a:latin typeface="Georgia" panose="02040502050405020303" pitchFamily="18" charset="0"/>
                        </a:rPr>
                        <a:t>Court Users Committees at Tribunals</a:t>
                      </a:r>
                    </a:p>
                  </a:txBody>
                  <a:tcPr marL="57905" marR="57905" marT="57905" marB="57905" anchor="ctr">
                    <a:lnL w="12700" cap="flat" cmpd="sng" algn="ctr">
                      <a:solidFill>
                        <a:srgbClr val="F0697D"/>
                      </a:solidFill>
                      <a:prstDash val="solid"/>
                      <a:round/>
                      <a:headEnd type="none" w="med" len="med"/>
                      <a:tailEnd type="none" w="med" len="med"/>
                    </a:lnL>
                    <a:lnR w="9525" cap="flat" cmpd="sng" algn="ctr">
                      <a:solidFill>
                        <a:srgbClr val="F0697D"/>
                      </a:solidFill>
                      <a:prstDash val="solid"/>
                      <a:round/>
                      <a:headEnd type="none" w="med" len="med"/>
                      <a:tailEnd type="none" w="med" len="med"/>
                    </a:lnR>
                    <a:lnT w="12700" cap="flat" cmpd="sng" algn="ctr">
                      <a:solidFill>
                        <a:srgbClr val="F0697D"/>
                      </a:solidFill>
                      <a:prstDash val="solid"/>
                      <a:round/>
                      <a:headEnd type="none" w="med" len="med"/>
                      <a:tailEnd type="none" w="med" len="med"/>
                    </a:lnT>
                    <a:lnB w="9525" cap="flat" cmpd="sng" algn="ctr">
                      <a:solidFill>
                        <a:srgbClr val="F0697D"/>
                      </a:solidFill>
                      <a:prstDash val="solid"/>
                      <a:round/>
                      <a:headEnd type="none" w="med" len="med"/>
                      <a:tailEnd type="none" w="med" len="med"/>
                    </a:lnB>
                    <a:solidFill>
                      <a:srgbClr val="F5F5F5"/>
                    </a:solidFill>
                  </a:tcPr>
                </a:tc>
                <a:extLst>
                  <a:ext uri="{0D108BD9-81ED-4DB2-BD59-A6C34878D82A}">
                    <a16:rowId xmlns="" xmlns:a16="http://schemas.microsoft.com/office/drawing/2014/main" val="1104219831"/>
                  </a:ext>
                </a:extLst>
              </a:tr>
            </a:tbl>
          </a:graphicData>
        </a:graphic>
      </p:graphicFrame>
      <p:sp>
        <p:nvSpPr>
          <p:cNvPr id="5" name="object 2">
            <a:extLst>
              <a:ext uri="{FF2B5EF4-FFF2-40B4-BE49-F238E27FC236}">
                <a16:creationId xmlns="" xmlns:a16="http://schemas.microsoft.com/office/drawing/2014/main" id="{36467081-526C-22E5-DCB7-D95310B7639B}"/>
              </a:ext>
            </a:extLst>
          </p:cNvPr>
          <p:cNvSpPr txBox="1"/>
          <p:nvPr/>
        </p:nvSpPr>
        <p:spPr>
          <a:xfrm>
            <a:off x="1135415" y="197979"/>
            <a:ext cx="9921875" cy="238760"/>
          </a:xfrm>
          <a:prstGeom prst="rect">
            <a:avLst/>
          </a:prstGeom>
        </p:spPr>
        <p:txBody>
          <a:bodyPr vert="horz" wrap="square" lIns="0" tIns="12700" rIns="0" bIns="0" rtlCol="0">
            <a:spAutoFit/>
          </a:bodyPr>
          <a:lstStyle/>
          <a:p>
            <a:pPr marL="12700">
              <a:lnSpc>
                <a:spcPct val="100000"/>
              </a:lnSpc>
              <a:spcBef>
                <a:spcPts val="100"/>
              </a:spcBef>
              <a:tabLst>
                <a:tab pos="1322070" algn="l"/>
                <a:tab pos="1870710" algn="l"/>
                <a:tab pos="2640330" algn="l"/>
                <a:tab pos="4407535" algn="l"/>
                <a:tab pos="4956175" algn="l"/>
                <a:tab pos="6271260" algn="l"/>
                <a:tab pos="8848090" algn="l"/>
              </a:tabLst>
            </a:pPr>
            <a:r>
              <a:rPr sz="1400" dirty="0">
                <a:solidFill>
                  <a:srgbClr val="1A2051"/>
                </a:solidFill>
                <a:latin typeface="Georgia"/>
                <a:cs typeface="Georgia"/>
              </a:rPr>
              <a:t>O</a:t>
            </a:r>
            <a:r>
              <a:rPr sz="1400" spc="355" dirty="0">
                <a:solidFill>
                  <a:srgbClr val="1A2051"/>
                </a:solidFill>
                <a:latin typeface="Georgia"/>
                <a:cs typeface="Georgia"/>
              </a:rPr>
              <a:t> </a:t>
            </a:r>
            <a:r>
              <a:rPr sz="1400" dirty="0">
                <a:solidFill>
                  <a:srgbClr val="1A2051"/>
                </a:solidFill>
                <a:latin typeface="Georgia"/>
                <a:cs typeface="Georgia"/>
              </a:rPr>
              <a:t>F</a:t>
            </a:r>
            <a:r>
              <a:rPr sz="1400" spc="360" dirty="0">
                <a:solidFill>
                  <a:srgbClr val="1A2051"/>
                </a:solidFill>
                <a:latin typeface="Georgia"/>
                <a:cs typeface="Georgia"/>
              </a:rPr>
              <a:t> </a:t>
            </a:r>
            <a:r>
              <a:rPr sz="1400" dirty="0">
                <a:solidFill>
                  <a:srgbClr val="1A2051"/>
                </a:solidFill>
                <a:latin typeface="Georgia"/>
                <a:cs typeface="Georgia"/>
              </a:rPr>
              <a:t>F</a:t>
            </a:r>
            <a:r>
              <a:rPr sz="1400" spc="355" dirty="0">
                <a:solidFill>
                  <a:srgbClr val="1A2051"/>
                </a:solidFill>
                <a:latin typeface="Georgia"/>
                <a:cs typeface="Georgia"/>
              </a:rPr>
              <a:t> </a:t>
            </a:r>
            <a:r>
              <a:rPr sz="1400" dirty="0">
                <a:solidFill>
                  <a:srgbClr val="1A2051"/>
                </a:solidFill>
                <a:latin typeface="Georgia"/>
                <a:cs typeface="Georgia"/>
              </a:rPr>
              <a:t>I</a:t>
            </a:r>
            <a:r>
              <a:rPr sz="1400" spc="360" dirty="0">
                <a:solidFill>
                  <a:srgbClr val="1A2051"/>
                </a:solidFill>
                <a:latin typeface="Georgia"/>
                <a:cs typeface="Georgia"/>
              </a:rPr>
              <a:t> </a:t>
            </a:r>
            <a:r>
              <a:rPr sz="1400" dirty="0">
                <a:solidFill>
                  <a:srgbClr val="1A2051"/>
                </a:solidFill>
                <a:latin typeface="Georgia"/>
                <a:cs typeface="Georgia"/>
              </a:rPr>
              <a:t>C</a:t>
            </a:r>
            <a:r>
              <a:rPr sz="1400" spc="355" dirty="0">
                <a:solidFill>
                  <a:srgbClr val="1A2051"/>
                </a:solidFill>
                <a:latin typeface="Georgia"/>
                <a:cs typeface="Georgia"/>
              </a:rPr>
              <a:t> </a:t>
            </a:r>
            <a:r>
              <a:rPr sz="1400" dirty="0">
                <a:solidFill>
                  <a:srgbClr val="1A2051"/>
                </a:solidFill>
                <a:latin typeface="Georgia"/>
                <a:cs typeface="Georgia"/>
              </a:rPr>
              <a:t>E	O</a:t>
            </a:r>
            <a:r>
              <a:rPr sz="1400" spc="360" dirty="0">
                <a:solidFill>
                  <a:srgbClr val="1A2051"/>
                </a:solidFill>
                <a:latin typeface="Georgia"/>
                <a:cs typeface="Georgia"/>
              </a:rPr>
              <a:t> </a:t>
            </a:r>
            <a:r>
              <a:rPr sz="1400" dirty="0">
                <a:solidFill>
                  <a:srgbClr val="1A2051"/>
                </a:solidFill>
                <a:latin typeface="Georgia"/>
                <a:cs typeface="Georgia"/>
              </a:rPr>
              <a:t>F	T</a:t>
            </a:r>
            <a:r>
              <a:rPr sz="1400" spc="360" dirty="0">
                <a:solidFill>
                  <a:srgbClr val="1A2051"/>
                </a:solidFill>
                <a:latin typeface="Georgia"/>
                <a:cs typeface="Georgia"/>
              </a:rPr>
              <a:t> </a:t>
            </a:r>
            <a:r>
              <a:rPr sz="1400" dirty="0">
                <a:solidFill>
                  <a:srgbClr val="1A2051"/>
                </a:solidFill>
                <a:latin typeface="Georgia"/>
                <a:cs typeface="Georgia"/>
              </a:rPr>
              <a:t>H</a:t>
            </a:r>
            <a:r>
              <a:rPr sz="1400" spc="365" dirty="0">
                <a:solidFill>
                  <a:srgbClr val="1A2051"/>
                </a:solidFill>
                <a:latin typeface="Georgia"/>
                <a:cs typeface="Georgia"/>
              </a:rPr>
              <a:t> </a:t>
            </a:r>
            <a:r>
              <a:rPr sz="1400" dirty="0">
                <a:solidFill>
                  <a:srgbClr val="1A2051"/>
                </a:solidFill>
                <a:latin typeface="Georgia"/>
                <a:cs typeface="Georgia"/>
              </a:rPr>
              <a:t>E	D</a:t>
            </a:r>
            <a:r>
              <a:rPr sz="1400" spc="355" dirty="0">
                <a:solidFill>
                  <a:srgbClr val="1A2051"/>
                </a:solidFill>
                <a:latin typeface="Georgia"/>
                <a:cs typeface="Georgia"/>
              </a:rPr>
              <a:t> </a:t>
            </a:r>
            <a:r>
              <a:rPr sz="1400" dirty="0">
                <a:solidFill>
                  <a:srgbClr val="1A2051"/>
                </a:solidFill>
                <a:latin typeface="Georgia"/>
                <a:cs typeface="Georgia"/>
              </a:rPr>
              <a:t>I</a:t>
            </a:r>
            <a:r>
              <a:rPr sz="1400" spc="360" dirty="0">
                <a:solidFill>
                  <a:srgbClr val="1A2051"/>
                </a:solidFill>
                <a:latin typeface="Georgia"/>
                <a:cs typeface="Georgia"/>
              </a:rPr>
              <a:t> </a:t>
            </a:r>
            <a:r>
              <a:rPr sz="1400" dirty="0">
                <a:solidFill>
                  <a:srgbClr val="1A2051"/>
                </a:solidFill>
                <a:latin typeface="Georgia"/>
                <a:cs typeface="Georgia"/>
              </a:rPr>
              <a:t>R</a:t>
            </a:r>
            <a:r>
              <a:rPr sz="1400" spc="355" dirty="0">
                <a:solidFill>
                  <a:srgbClr val="1A2051"/>
                </a:solidFill>
                <a:latin typeface="Georgia"/>
                <a:cs typeface="Georgia"/>
              </a:rPr>
              <a:t> </a:t>
            </a:r>
            <a:r>
              <a:rPr sz="1400" dirty="0">
                <a:solidFill>
                  <a:srgbClr val="1A2051"/>
                </a:solidFill>
                <a:latin typeface="Georgia"/>
                <a:cs typeface="Georgia"/>
              </a:rPr>
              <a:t>E</a:t>
            </a:r>
            <a:r>
              <a:rPr sz="1400" spc="360" dirty="0">
                <a:solidFill>
                  <a:srgbClr val="1A2051"/>
                </a:solidFill>
                <a:latin typeface="Georgia"/>
                <a:cs typeface="Georgia"/>
              </a:rPr>
              <a:t> </a:t>
            </a:r>
            <a:r>
              <a:rPr sz="1400" dirty="0">
                <a:solidFill>
                  <a:srgbClr val="1A2051"/>
                </a:solidFill>
                <a:latin typeface="Georgia"/>
                <a:cs typeface="Georgia"/>
              </a:rPr>
              <a:t>C</a:t>
            </a:r>
            <a:r>
              <a:rPr sz="1400" spc="360" dirty="0">
                <a:solidFill>
                  <a:srgbClr val="1A2051"/>
                </a:solidFill>
                <a:latin typeface="Georgia"/>
                <a:cs typeface="Georgia"/>
              </a:rPr>
              <a:t> </a:t>
            </a:r>
            <a:r>
              <a:rPr sz="1400" dirty="0">
                <a:solidFill>
                  <a:srgbClr val="1A2051"/>
                </a:solidFill>
                <a:latin typeface="Georgia"/>
                <a:cs typeface="Georgia"/>
              </a:rPr>
              <a:t>T</a:t>
            </a:r>
            <a:r>
              <a:rPr sz="1400" spc="355" dirty="0">
                <a:solidFill>
                  <a:srgbClr val="1A2051"/>
                </a:solidFill>
                <a:latin typeface="Georgia"/>
                <a:cs typeface="Georgia"/>
              </a:rPr>
              <a:t> </a:t>
            </a:r>
            <a:r>
              <a:rPr sz="1400" dirty="0">
                <a:solidFill>
                  <a:srgbClr val="1A2051"/>
                </a:solidFill>
                <a:latin typeface="Georgia"/>
                <a:cs typeface="Georgia"/>
              </a:rPr>
              <a:t>O</a:t>
            </a:r>
            <a:r>
              <a:rPr sz="1400" spc="360" dirty="0">
                <a:solidFill>
                  <a:srgbClr val="1A2051"/>
                </a:solidFill>
                <a:latin typeface="Georgia"/>
                <a:cs typeface="Georgia"/>
              </a:rPr>
              <a:t> </a:t>
            </a:r>
            <a:r>
              <a:rPr sz="1400" dirty="0">
                <a:solidFill>
                  <a:srgbClr val="1A2051"/>
                </a:solidFill>
                <a:latin typeface="Georgia"/>
                <a:cs typeface="Georgia"/>
              </a:rPr>
              <a:t>R	O</a:t>
            </a:r>
            <a:r>
              <a:rPr sz="1400" spc="355" dirty="0">
                <a:solidFill>
                  <a:srgbClr val="1A2051"/>
                </a:solidFill>
                <a:latin typeface="Georgia"/>
                <a:cs typeface="Georgia"/>
              </a:rPr>
              <a:t> </a:t>
            </a:r>
            <a:r>
              <a:rPr sz="1400" dirty="0">
                <a:solidFill>
                  <a:srgbClr val="1A2051"/>
                </a:solidFill>
                <a:latin typeface="Georgia"/>
                <a:cs typeface="Georgia"/>
              </a:rPr>
              <a:t>F	P</a:t>
            </a:r>
            <a:r>
              <a:rPr sz="1400" spc="365" dirty="0">
                <a:solidFill>
                  <a:srgbClr val="1A2051"/>
                </a:solidFill>
                <a:latin typeface="Georgia"/>
                <a:cs typeface="Georgia"/>
              </a:rPr>
              <a:t> </a:t>
            </a:r>
            <a:r>
              <a:rPr sz="1400" dirty="0">
                <a:solidFill>
                  <a:srgbClr val="1A2051"/>
                </a:solidFill>
                <a:latin typeface="Georgia"/>
                <a:cs typeface="Georgia"/>
              </a:rPr>
              <a:t>U</a:t>
            </a:r>
            <a:r>
              <a:rPr sz="1400" spc="360" dirty="0">
                <a:solidFill>
                  <a:srgbClr val="1A2051"/>
                </a:solidFill>
                <a:latin typeface="Georgia"/>
                <a:cs typeface="Georgia"/>
              </a:rPr>
              <a:t> </a:t>
            </a:r>
            <a:r>
              <a:rPr sz="1400" dirty="0">
                <a:solidFill>
                  <a:srgbClr val="1A2051"/>
                </a:solidFill>
                <a:latin typeface="Georgia"/>
                <a:cs typeface="Georgia"/>
              </a:rPr>
              <a:t>B</a:t>
            </a:r>
            <a:r>
              <a:rPr sz="1400" spc="365" dirty="0">
                <a:solidFill>
                  <a:srgbClr val="1A2051"/>
                </a:solidFill>
                <a:latin typeface="Georgia"/>
                <a:cs typeface="Georgia"/>
              </a:rPr>
              <a:t> </a:t>
            </a:r>
            <a:r>
              <a:rPr sz="1400" dirty="0">
                <a:solidFill>
                  <a:srgbClr val="1A2051"/>
                </a:solidFill>
                <a:latin typeface="Georgia"/>
                <a:cs typeface="Georgia"/>
              </a:rPr>
              <a:t>L</a:t>
            </a:r>
            <a:r>
              <a:rPr sz="1400" spc="360" dirty="0">
                <a:solidFill>
                  <a:srgbClr val="1A2051"/>
                </a:solidFill>
                <a:latin typeface="Georgia"/>
                <a:cs typeface="Georgia"/>
              </a:rPr>
              <a:t> </a:t>
            </a:r>
            <a:r>
              <a:rPr sz="1400" dirty="0">
                <a:solidFill>
                  <a:srgbClr val="1A2051"/>
                </a:solidFill>
                <a:latin typeface="Georgia"/>
                <a:cs typeface="Georgia"/>
              </a:rPr>
              <a:t>I</a:t>
            </a:r>
            <a:r>
              <a:rPr sz="1400" spc="365" dirty="0">
                <a:solidFill>
                  <a:srgbClr val="1A2051"/>
                </a:solidFill>
                <a:latin typeface="Georgia"/>
                <a:cs typeface="Georgia"/>
              </a:rPr>
              <a:t> </a:t>
            </a:r>
            <a:r>
              <a:rPr sz="1400" dirty="0">
                <a:solidFill>
                  <a:srgbClr val="1A2051"/>
                </a:solidFill>
                <a:latin typeface="Georgia"/>
                <a:cs typeface="Georgia"/>
              </a:rPr>
              <a:t>C	P</a:t>
            </a:r>
            <a:r>
              <a:rPr sz="1400" spc="360" dirty="0">
                <a:solidFill>
                  <a:srgbClr val="1A2051"/>
                </a:solidFill>
                <a:latin typeface="Georgia"/>
                <a:cs typeface="Georgia"/>
              </a:rPr>
              <a:t> </a:t>
            </a:r>
            <a:r>
              <a:rPr sz="1400" dirty="0">
                <a:solidFill>
                  <a:srgbClr val="1A2051"/>
                </a:solidFill>
                <a:latin typeface="Georgia"/>
                <a:cs typeface="Georgia"/>
              </a:rPr>
              <a:t>R</a:t>
            </a:r>
            <a:r>
              <a:rPr sz="1400" spc="365" dirty="0">
                <a:solidFill>
                  <a:srgbClr val="1A2051"/>
                </a:solidFill>
                <a:latin typeface="Georgia"/>
                <a:cs typeface="Georgia"/>
              </a:rPr>
              <a:t> </a:t>
            </a:r>
            <a:r>
              <a:rPr sz="1400" dirty="0">
                <a:solidFill>
                  <a:srgbClr val="1A2051"/>
                </a:solidFill>
                <a:latin typeface="Georgia"/>
                <a:cs typeface="Georgia"/>
              </a:rPr>
              <a:t>O</a:t>
            </a:r>
            <a:r>
              <a:rPr sz="1400" spc="360" dirty="0">
                <a:solidFill>
                  <a:srgbClr val="1A2051"/>
                </a:solidFill>
                <a:latin typeface="Georgia"/>
                <a:cs typeface="Georgia"/>
              </a:rPr>
              <a:t> </a:t>
            </a:r>
            <a:r>
              <a:rPr sz="1400" dirty="0">
                <a:solidFill>
                  <a:srgbClr val="1A2051"/>
                </a:solidFill>
                <a:latin typeface="Georgia"/>
                <a:cs typeface="Georgia"/>
              </a:rPr>
              <a:t>S</a:t>
            </a:r>
            <a:r>
              <a:rPr sz="1400" spc="365" dirty="0">
                <a:solidFill>
                  <a:srgbClr val="1A2051"/>
                </a:solidFill>
                <a:latin typeface="Georgia"/>
                <a:cs typeface="Georgia"/>
              </a:rPr>
              <a:t> </a:t>
            </a:r>
            <a:r>
              <a:rPr sz="1400" dirty="0">
                <a:solidFill>
                  <a:srgbClr val="1A2051"/>
                </a:solidFill>
                <a:latin typeface="Georgia"/>
                <a:cs typeface="Georgia"/>
              </a:rPr>
              <a:t>E</a:t>
            </a:r>
            <a:r>
              <a:rPr sz="1400" spc="365" dirty="0">
                <a:solidFill>
                  <a:srgbClr val="1A2051"/>
                </a:solidFill>
                <a:latin typeface="Georgia"/>
                <a:cs typeface="Georgia"/>
              </a:rPr>
              <a:t> </a:t>
            </a:r>
            <a:r>
              <a:rPr sz="1400" dirty="0">
                <a:solidFill>
                  <a:srgbClr val="1A2051"/>
                </a:solidFill>
                <a:latin typeface="Georgia"/>
                <a:cs typeface="Georgia"/>
              </a:rPr>
              <a:t>C</a:t>
            </a:r>
            <a:r>
              <a:rPr sz="1400" spc="360" dirty="0">
                <a:solidFill>
                  <a:srgbClr val="1A2051"/>
                </a:solidFill>
                <a:latin typeface="Georgia"/>
                <a:cs typeface="Georgia"/>
              </a:rPr>
              <a:t> </a:t>
            </a:r>
            <a:r>
              <a:rPr sz="1400" dirty="0">
                <a:solidFill>
                  <a:srgbClr val="1A2051"/>
                </a:solidFill>
                <a:latin typeface="Georgia"/>
                <a:cs typeface="Georgia"/>
              </a:rPr>
              <a:t>U</a:t>
            </a:r>
            <a:r>
              <a:rPr sz="1400" spc="365" dirty="0">
                <a:solidFill>
                  <a:srgbClr val="1A2051"/>
                </a:solidFill>
                <a:latin typeface="Georgia"/>
                <a:cs typeface="Georgia"/>
              </a:rPr>
              <a:t> </a:t>
            </a:r>
            <a:r>
              <a:rPr sz="1400" dirty="0">
                <a:solidFill>
                  <a:srgbClr val="1A2051"/>
                </a:solidFill>
                <a:latin typeface="Georgia"/>
                <a:cs typeface="Georgia"/>
              </a:rPr>
              <a:t>T</a:t>
            </a:r>
            <a:r>
              <a:rPr sz="1400" spc="360" dirty="0">
                <a:solidFill>
                  <a:srgbClr val="1A2051"/>
                </a:solidFill>
                <a:latin typeface="Georgia"/>
                <a:cs typeface="Georgia"/>
              </a:rPr>
              <a:t> </a:t>
            </a:r>
            <a:r>
              <a:rPr sz="1400" dirty="0">
                <a:solidFill>
                  <a:srgbClr val="1A2051"/>
                </a:solidFill>
                <a:latin typeface="Georgia"/>
                <a:cs typeface="Georgia"/>
              </a:rPr>
              <a:t>I</a:t>
            </a:r>
            <a:r>
              <a:rPr sz="1400" spc="365" dirty="0">
                <a:solidFill>
                  <a:srgbClr val="1A2051"/>
                </a:solidFill>
                <a:latin typeface="Georgia"/>
                <a:cs typeface="Georgia"/>
              </a:rPr>
              <a:t> </a:t>
            </a:r>
            <a:r>
              <a:rPr sz="1400" dirty="0">
                <a:solidFill>
                  <a:srgbClr val="1A2051"/>
                </a:solidFill>
                <a:latin typeface="Georgia"/>
                <a:cs typeface="Georgia"/>
              </a:rPr>
              <a:t>O</a:t>
            </a:r>
            <a:r>
              <a:rPr sz="1400" spc="360" dirty="0">
                <a:solidFill>
                  <a:srgbClr val="1A2051"/>
                </a:solidFill>
                <a:latin typeface="Georgia"/>
                <a:cs typeface="Georgia"/>
              </a:rPr>
              <a:t> </a:t>
            </a:r>
            <a:r>
              <a:rPr sz="1400" dirty="0">
                <a:solidFill>
                  <a:srgbClr val="1A2051"/>
                </a:solidFill>
                <a:latin typeface="Georgia"/>
                <a:cs typeface="Georgia"/>
              </a:rPr>
              <a:t>N</a:t>
            </a:r>
            <a:r>
              <a:rPr sz="1400" spc="365" dirty="0">
                <a:solidFill>
                  <a:srgbClr val="1A2051"/>
                </a:solidFill>
                <a:latin typeface="Georgia"/>
                <a:cs typeface="Georgia"/>
              </a:rPr>
              <a:t> </a:t>
            </a:r>
            <a:r>
              <a:rPr sz="1400" dirty="0">
                <a:solidFill>
                  <a:srgbClr val="1A2051"/>
                </a:solidFill>
                <a:latin typeface="Georgia"/>
                <a:cs typeface="Georgia"/>
              </a:rPr>
              <a:t>S	(</a:t>
            </a:r>
            <a:r>
              <a:rPr sz="1400" spc="335" dirty="0">
                <a:solidFill>
                  <a:srgbClr val="1A2051"/>
                </a:solidFill>
                <a:latin typeface="Georgia"/>
                <a:cs typeface="Georgia"/>
              </a:rPr>
              <a:t> </a:t>
            </a:r>
            <a:r>
              <a:rPr sz="1400" dirty="0">
                <a:solidFill>
                  <a:srgbClr val="1A2051"/>
                </a:solidFill>
                <a:latin typeface="Georgia"/>
                <a:cs typeface="Georgia"/>
              </a:rPr>
              <a:t>O</a:t>
            </a:r>
            <a:r>
              <a:rPr sz="1400" spc="340" dirty="0">
                <a:solidFill>
                  <a:srgbClr val="1A2051"/>
                </a:solidFill>
                <a:latin typeface="Georgia"/>
                <a:cs typeface="Georgia"/>
              </a:rPr>
              <a:t> </a:t>
            </a:r>
            <a:r>
              <a:rPr sz="1400" dirty="0">
                <a:solidFill>
                  <a:srgbClr val="1A2051"/>
                </a:solidFill>
                <a:latin typeface="Georgia"/>
                <a:cs typeface="Georgia"/>
              </a:rPr>
              <a:t>D</a:t>
            </a:r>
            <a:r>
              <a:rPr sz="1400" spc="340" dirty="0">
                <a:solidFill>
                  <a:srgbClr val="1A2051"/>
                </a:solidFill>
                <a:latin typeface="Georgia"/>
                <a:cs typeface="Georgia"/>
              </a:rPr>
              <a:t> </a:t>
            </a:r>
            <a:r>
              <a:rPr sz="1400" dirty="0">
                <a:solidFill>
                  <a:srgbClr val="1A2051"/>
                </a:solidFill>
                <a:latin typeface="Georgia"/>
                <a:cs typeface="Georgia"/>
              </a:rPr>
              <a:t>P</a:t>
            </a:r>
            <a:r>
              <a:rPr sz="1400" spc="335" dirty="0">
                <a:solidFill>
                  <a:srgbClr val="1A2051"/>
                </a:solidFill>
                <a:latin typeface="Georgia"/>
                <a:cs typeface="Georgia"/>
              </a:rPr>
              <a:t> </a:t>
            </a:r>
            <a:r>
              <a:rPr sz="1400" dirty="0">
                <a:solidFill>
                  <a:srgbClr val="1A2051"/>
                </a:solidFill>
                <a:latin typeface="Georgia"/>
                <a:cs typeface="Georgia"/>
              </a:rPr>
              <a:t>P</a:t>
            </a:r>
            <a:r>
              <a:rPr sz="1400" spc="340" dirty="0">
                <a:solidFill>
                  <a:srgbClr val="1A2051"/>
                </a:solidFill>
                <a:latin typeface="Georgia"/>
                <a:cs typeface="Georgia"/>
              </a:rPr>
              <a:t> </a:t>
            </a:r>
            <a:r>
              <a:rPr sz="1400" dirty="0">
                <a:solidFill>
                  <a:srgbClr val="1A2051"/>
                </a:solidFill>
                <a:latin typeface="Georgia"/>
                <a:cs typeface="Georgia"/>
              </a:rPr>
              <a:t>)</a:t>
            </a:r>
            <a:endParaRPr sz="1400" dirty="0">
              <a:latin typeface="Georgia"/>
              <a:cs typeface="Georgia"/>
            </a:endParaRPr>
          </a:p>
        </p:txBody>
      </p:sp>
      <p:pic>
        <p:nvPicPr>
          <p:cNvPr id="10" name="Picture 9" descr="A group of people sitting at a table&#10;&#10;AI-generated content may be incorrect.">
            <a:extLst>
              <a:ext uri="{FF2B5EF4-FFF2-40B4-BE49-F238E27FC236}">
                <a16:creationId xmlns="" xmlns:a16="http://schemas.microsoft.com/office/drawing/2014/main" id="{6F683717-DABC-CD48-D2FF-9F3F82FA43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5600" y="4419600"/>
            <a:ext cx="4648200" cy="2654122"/>
          </a:xfrm>
          <a:prstGeom prst="rect">
            <a:avLst/>
          </a:prstGeom>
        </p:spPr>
      </p:pic>
    </p:spTree>
    <p:extLst>
      <p:ext uri="{BB962C8B-B14F-4D97-AF65-F5344CB8AC3E}">
        <p14:creationId xmlns:p14="http://schemas.microsoft.com/office/powerpoint/2010/main" val="10584495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room with a chair and a wall&#10;&#10;AI-generated content may be incorrect.">
            <a:extLst>
              <a:ext uri="{FF2B5EF4-FFF2-40B4-BE49-F238E27FC236}">
                <a16:creationId xmlns="" xmlns:a16="http://schemas.microsoft.com/office/drawing/2014/main" id="{1E31D076-5AA5-9E9F-DBBD-DE057A813E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48602" y="660400"/>
            <a:ext cx="4343400" cy="6350000"/>
          </a:xfrm>
          <a:prstGeom prst="rect">
            <a:avLst/>
          </a:prstGeom>
        </p:spPr>
      </p:pic>
      <p:sp>
        <p:nvSpPr>
          <p:cNvPr id="5" name="Title 4">
            <a:extLst>
              <a:ext uri="{FF2B5EF4-FFF2-40B4-BE49-F238E27FC236}">
                <a16:creationId xmlns="" xmlns:a16="http://schemas.microsoft.com/office/drawing/2014/main" id="{1EE94ED1-BC68-AF39-9194-ED7370404A77}"/>
              </a:ext>
            </a:extLst>
          </p:cNvPr>
          <p:cNvSpPr>
            <a:spLocks noGrp="1"/>
          </p:cNvSpPr>
          <p:nvPr>
            <p:ph type="title"/>
          </p:nvPr>
        </p:nvSpPr>
        <p:spPr>
          <a:xfrm>
            <a:off x="836909" y="977900"/>
            <a:ext cx="1685925" cy="369332"/>
          </a:xfrm>
        </p:spPr>
        <p:txBody>
          <a:bodyPr/>
          <a:lstStyle/>
          <a:p>
            <a:r>
              <a:rPr lang="en-GB" sz="2400" dirty="0" err="1">
                <a:latin typeface="Georgia" panose="02040502050405020303" pitchFamily="18" charset="0"/>
              </a:rPr>
              <a:t>Ctd</a:t>
            </a:r>
            <a:r>
              <a:rPr lang="en-GB" sz="2400" dirty="0">
                <a:latin typeface="Georgia" panose="02040502050405020303" pitchFamily="18" charset="0"/>
              </a:rPr>
              <a:t>.</a:t>
            </a:r>
            <a:endParaRPr lang="en-US" sz="2400" dirty="0">
              <a:latin typeface="Georgia" panose="02040502050405020303" pitchFamily="18" charset="0"/>
            </a:endParaRPr>
          </a:p>
        </p:txBody>
      </p:sp>
      <p:sp>
        <p:nvSpPr>
          <p:cNvPr id="2" name="object 2">
            <a:extLst>
              <a:ext uri="{FF2B5EF4-FFF2-40B4-BE49-F238E27FC236}">
                <a16:creationId xmlns="" xmlns:a16="http://schemas.microsoft.com/office/drawing/2014/main" id="{E8B19E2E-4A25-71E2-C279-8150E97779C5}"/>
              </a:ext>
            </a:extLst>
          </p:cNvPr>
          <p:cNvSpPr txBox="1"/>
          <p:nvPr/>
        </p:nvSpPr>
        <p:spPr>
          <a:xfrm>
            <a:off x="1135415" y="197979"/>
            <a:ext cx="9921875" cy="238760"/>
          </a:xfrm>
          <a:prstGeom prst="rect">
            <a:avLst/>
          </a:prstGeom>
        </p:spPr>
        <p:txBody>
          <a:bodyPr vert="horz" wrap="square" lIns="0" tIns="12700" rIns="0" bIns="0" rtlCol="0">
            <a:spAutoFit/>
          </a:bodyPr>
          <a:lstStyle/>
          <a:p>
            <a:pPr marL="12700">
              <a:lnSpc>
                <a:spcPct val="100000"/>
              </a:lnSpc>
              <a:spcBef>
                <a:spcPts val="100"/>
              </a:spcBef>
              <a:tabLst>
                <a:tab pos="1322070" algn="l"/>
                <a:tab pos="1870710" algn="l"/>
                <a:tab pos="2640330" algn="l"/>
                <a:tab pos="4407535" algn="l"/>
                <a:tab pos="4956175" algn="l"/>
                <a:tab pos="6271260" algn="l"/>
                <a:tab pos="8848090" algn="l"/>
              </a:tabLst>
            </a:pPr>
            <a:r>
              <a:rPr sz="1400" dirty="0">
                <a:solidFill>
                  <a:srgbClr val="1A2051"/>
                </a:solidFill>
                <a:latin typeface="Georgia"/>
                <a:cs typeface="Georgia"/>
              </a:rPr>
              <a:t>O</a:t>
            </a:r>
            <a:r>
              <a:rPr sz="1400" spc="355" dirty="0">
                <a:solidFill>
                  <a:srgbClr val="1A2051"/>
                </a:solidFill>
                <a:latin typeface="Georgia"/>
                <a:cs typeface="Georgia"/>
              </a:rPr>
              <a:t> </a:t>
            </a:r>
            <a:r>
              <a:rPr sz="1400" dirty="0">
                <a:solidFill>
                  <a:srgbClr val="1A2051"/>
                </a:solidFill>
                <a:latin typeface="Georgia"/>
                <a:cs typeface="Georgia"/>
              </a:rPr>
              <a:t>F</a:t>
            </a:r>
            <a:r>
              <a:rPr sz="1400" spc="360" dirty="0">
                <a:solidFill>
                  <a:srgbClr val="1A2051"/>
                </a:solidFill>
                <a:latin typeface="Georgia"/>
                <a:cs typeface="Georgia"/>
              </a:rPr>
              <a:t> </a:t>
            </a:r>
            <a:r>
              <a:rPr sz="1400" dirty="0">
                <a:solidFill>
                  <a:srgbClr val="1A2051"/>
                </a:solidFill>
                <a:latin typeface="Georgia"/>
                <a:cs typeface="Georgia"/>
              </a:rPr>
              <a:t>F</a:t>
            </a:r>
            <a:r>
              <a:rPr sz="1400" spc="355" dirty="0">
                <a:solidFill>
                  <a:srgbClr val="1A2051"/>
                </a:solidFill>
                <a:latin typeface="Georgia"/>
                <a:cs typeface="Georgia"/>
              </a:rPr>
              <a:t> </a:t>
            </a:r>
            <a:r>
              <a:rPr sz="1400" dirty="0">
                <a:solidFill>
                  <a:srgbClr val="1A2051"/>
                </a:solidFill>
                <a:latin typeface="Georgia"/>
                <a:cs typeface="Georgia"/>
              </a:rPr>
              <a:t>I</a:t>
            </a:r>
            <a:r>
              <a:rPr sz="1400" spc="360" dirty="0">
                <a:solidFill>
                  <a:srgbClr val="1A2051"/>
                </a:solidFill>
                <a:latin typeface="Georgia"/>
                <a:cs typeface="Georgia"/>
              </a:rPr>
              <a:t> </a:t>
            </a:r>
            <a:r>
              <a:rPr sz="1400" dirty="0">
                <a:solidFill>
                  <a:srgbClr val="1A2051"/>
                </a:solidFill>
                <a:latin typeface="Georgia"/>
                <a:cs typeface="Georgia"/>
              </a:rPr>
              <a:t>C</a:t>
            </a:r>
            <a:r>
              <a:rPr sz="1400" spc="355" dirty="0">
                <a:solidFill>
                  <a:srgbClr val="1A2051"/>
                </a:solidFill>
                <a:latin typeface="Georgia"/>
                <a:cs typeface="Georgia"/>
              </a:rPr>
              <a:t> </a:t>
            </a:r>
            <a:r>
              <a:rPr sz="1400" dirty="0">
                <a:solidFill>
                  <a:srgbClr val="1A2051"/>
                </a:solidFill>
                <a:latin typeface="Georgia"/>
                <a:cs typeface="Georgia"/>
              </a:rPr>
              <a:t>E	O</a:t>
            </a:r>
            <a:r>
              <a:rPr sz="1400" spc="360" dirty="0">
                <a:solidFill>
                  <a:srgbClr val="1A2051"/>
                </a:solidFill>
                <a:latin typeface="Georgia"/>
                <a:cs typeface="Georgia"/>
              </a:rPr>
              <a:t> </a:t>
            </a:r>
            <a:r>
              <a:rPr sz="1400" dirty="0">
                <a:solidFill>
                  <a:srgbClr val="1A2051"/>
                </a:solidFill>
                <a:latin typeface="Georgia"/>
                <a:cs typeface="Georgia"/>
              </a:rPr>
              <a:t>F	T</a:t>
            </a:r>
            <a:r>
              <a:rPr sz="1400" spc="360" dirty="0">
                <a:solidFill>
                  <a:srgbClr val="1A2051"/>
                </a:solidFill>
                <a:latin typeface="Georgia"/>
                <a:cs typeface="Georgia"/>
              </a:rPr>
              <a:t> </a:t>
            </a:r>
            <a:r>
              <a:rPr sz="1400" dirty="0">
                <a:solidFill>
                  <a:srgbClr val="1A2051"/>
                </a:solidFill>
                <a:latin typeface="Georgia"/>
                <a:cs typeface="Georgia"/>
              </a:rPr>
              <a:t>H</a:t>
            </a:r>
            <a:r>
              <a:rPr sz="1400" spc="365" dirty="0">
                <a:solidFill>
                  <a:srgbClr val="1A2051"/>
                </a:solidFill>
                <a:latin typeface="Georgia"/>
                <a:cs typeface="Georgia"/>
              </a:rPr>
              <a:t> </a:t>
            </a:r>
            <a:r>
              <a:rPr sz="1400" dirty="0">
                <a:solidFill>
                  <a:srgbClr val="1A2051"/>
                </a:solidFill>
                <a:latin typeface="Georgia"/>
                <a:cs typeface="Georgia"/>
              </a:rPr>
              <a:t>E	D</a:t>
            </a:r>
            <a:r>
              <a:rPr sz="1400" spc="355" dirty="0">
                <a:solidFill>
                  <a:srgbClr val="1A2051"/>
                </a:solidFill>
                <a:latin typeface="Georgia"/>
                <a:cs typeface="Georgia"/>
              </a:rPr>
              <a:t> </a:t>
            </a:r>
            <a:r>
              <a:rPr sz="1400" dirty="0">
                <a:solidFill>
                  <a:srgbClr val="1A2051"/>
                </a:solidFill>
                <a:latin typeface="Georgia"/>
                <a:cs typeface="Georgia"/>
              </a:rPr>
              <a:t>I</a:t>
            </a:r>
            <a:r>
              <a:rPr sz="1400" spc="360" dirty="0">
                <a:solidFill>
                  <a:srgbClr val="1A2051"/>
                </a:solidFill>
                <a:latin typeface="Georgia"/>
                <a:cs typeface="Georgia"/>
              </a:rPr>
              <a:t> </a:t>
            </a:r>
            <a:r>
              <a:rPr sz="1400" dirty="0">
                <a:solidFill>
                  <a:srgbClr val="1A2051"/>
                </a:solidFill>
                <a:latin typeface="Georgia"/>
                <a:cs typeface="Georgia"/>
              </a:rPr>
              <a:t>R</a:t>
            </a:r>
            <a:r>
              <a:rPr sz="1400" spc="355" dirty="0">
                <a:solidFill>
                  <a:srgbClr val="1A2051"/>
                </a:solidFill>
                <a:latin typeface="Georgia"/>
                <a:cs typeface="Georgia"/>
              </a:rPr>
              <a:t> </a:t>
            </a:r>
            <a:r>
              <a:rPr sz="1400" dirty="0">
                <a:solidFill>
                  <a:srgbClr val="1A2051"/>
                </a:solidFill>
                <a:latin typeface="Georgia"/>
                <a:cs typeface="Georgia"/>
              </a:rPr>
              <a:t>E</a:t>
            </a:r>
            <a:r>
              <a:rPr sz="1400" spc="360" dirty="0">
                <a:solidFill>
                  <a:srgbClr val="1A2051"/>
                </a:solidFill>
                <a:latin typeface="Georgia"/>
                <a:cs typeface="Georgia"/>
              </a:rPr>
              <a:t> </a:t>
            </a:r>
            <a:r>
              <a:rPr sz="1400" dirty="0">
                <a:solidFill>
                  <a:srgbClr val="1A2051"/>
                </a:solidFill>
                <a:latin typeface="Georgia"/>
                <a:cs typeface="Georgia"/>
              </a:rPr>
              <a:t>C</a:t>
            </a:r>
            <a:r>
              <a:rPr sz="1400" spc="360" dirty="0">
                <a:solidFill>
                  <a:srgbClr val="1A2051"/>
                </a:solidFill>
                <a:latin typeface="Georgia"/>
                <a:cs typeface="Georgia"/>
              </a:rPr>
              <a:t> </a:t>
            </a:r>
            <a:r>
              <a:rPr sz="1400" dirty="0">
                <a:solidFill>
                  <a:srgbClr val="1A2051"/>
                </a:solidFill>
                <a:latin typeface="Georgia"/>
                <a:cs typeface="Georgia"/>
              </a:rPr>
              <a:t>T</a:t>
            </a:r>
            <a:r>
              <a:rPr sz="1400" spc="355" dirty="0">
                <a:solidFill>
                  <a:srgbClr val="1A2051"/>
                </a:solidFill>
                <a:latin typeface="Georgia"/>
                <a:cs typeface="Georgia"/>
              </a:rPr>
              <a:t> </a:t>
            </a:r>
            <a:r>
              <a:rPr sz="1400" dirty="0">
                <a:solidFill>
                  <a:srgbClr val="1A2051"/>
                </a:solidFill>
                <a:latin typeface="Georgia"/>
                <a:cs typeface="Georgia"/>
              </a:rPr>
              <a:t>O</a:t>
            </a:r>
            <a:r>
              <a:rPr sz="1400" spc="360" dirty="0">
                <a:solidFill>
                  <a:srgbClr val="1A2051"/>
                </a:solidFill>
                <a:latin typeface="Georgia"/>
                <a:cs typeface="Georgia"/>
              </a:rPr>
              <a:t> </a:t>
            </a:r>
            <a:r>
              <a:rPr sz="1400" dirty="0">
                <a:solidFill>
                  <a:srgbClr val="1A2051"/>
                </a:solidFill>
                <a:latin typeface="Georgia"/>
                <a:cs typeface="Georgia"/>
              </a:rPr>
              <a:t>R	O</a:t>
            </a:r>
            <a:r>
              <a:rPr sz="1400" spc="355" dirty="0">
                <a:solidFill>
                  <a:srgbClr val="1A2051"/>
                </a:solidFill>
                <a:latin typeface="Georgia"/>
                <a:cs typeface="Georgia"/>
              </a:rPr>
              <a:t> </a:t>
            </a:r>
            <a:r>
              <a:rPr sz="1400" dirty="0">
                <a:solidFill>
                  <a:srgbClr val="1A2051"/>
                </a:solidFill>
                <a:latin typeface="Georgia"/>
                <a:cs typeface="Georgia"/>
              </a:rPr>
              <a:t>F	P</a:t>
            </a:r>
            <a:r>
              <a:rPr sz="1400" spc="365" dirty="0">
                <a:solidFill>
                  <a:srgbClr val="1A2051"/>
                </a:solidFill>
                <a:latin typeface="Georgia"/>
                <a:cs typeface="Georgia"/>
              </a:rPr>
              <a:t> </a:t>
            </a:r>
            <a:r>
              <a:rPr sz="1400" dirty="0">
                <a:solidFill>
                  <a:srgbClr val="1A2051"/>
                </a:solidFill>
                <a:latin typeface="Georgia"/>
                <a:cs typeface="Georgia"/>
              </a:rPr>
              <a:t>U</a:t>
            </a:r>
            <a:r>
              <a:rPr sz="1400" spc="360" dirty="0">
                <a:solidFill>
                  <a:srgbClr val="1A2051"/>
                </a:solidFill>
                <a:latin typeface="Georgia"/>
                <a:cs typeface="Georgia"/>
              </a:rPr>
              <a:t> </a:t>
            </a:r>
            <a:r>
              <a:rPr sz="1400" dirty="0">
                <a:solidFill>
                  <a:srgbClr val="1A2051"/>
                </a:solidFill>
                <a:latin typeface="Georgia"/>
                <a:cs typeface="Georgia"/>
              </a:rPr>
              <a:t>B</a:t>
            </a:r>
            <a:r>
              <a:rPr sz="1400" spc="365" dirty="0">
                <a:solidFill>
                  <a:srgbClr val="1A2051"/>
                </a:solidFill>
                <a:latin typeface="Georgia"/>
                <a:cs typeface="Georgia"/>
              </a:rPr>
              <a:t> </a:t>
            </a:r>
            <a:r>
              <a:rPr sz="1400" dirty="0">
                <a:solidFill>
                  <a:srgbClr val="1A2051"/>
                </a:solidFill>
                <a:latin typeface="Georgia"/>
                <a:cs typeface="Georgia"/>
              </a:rPr>
              <a:t>L</a:t>
            </a:r>
            <a:r>
              <a:rPr sz="1400" spc="360" dirty="0">
                <a:solidFill>
                  <a:srgbClr val="1A2051"/>
                </a:solidFill>
                <a:latin typeface="Georgia"/>
                <a:cs typeface="Georgia"/>
              </a:rPr>
              <a:t> </a:t>
            </a:r>
            <a:r>
              <a:rPr sz="1400" dirty="0">
                <a:solidFill>
                  <a:srgbClr val="1A2051"/>
                </a:solidFill>
                <a:latin typeface="Georgia"/>
                <a:cs typeface="Georgia"/>
              </a:rPr>
              <a:t>I</a:t>
            </a:r>
            <a:r>
              <a:rPr sz="1400" spc="365" dirty="0">
                <a:solidFill>
                  <a:srgbClr val="1A2051"/>
                </a:solidFill>
                <a:latin typeface="Georgia"/>
                <a:cs typeface="Georgia"/>
              </a:rPr>
              <a:t> </a:t>
            </a:r>
            <a:r>
              <a:rPr sz="1400" dirty="0">
                <a:solidFill>
                  <a:srgbClr val="1A2051"/>
                </a:solidFill>
                <a:latin typeface="Georgia"/>
                <a:cs typeface="Georgia"/>
              </a:rPr>
              <a:t>C	P</a:t>
            </a:r>
            <a:r>
              <a:rPr sz="1400" spc="360" dirty="0">
                <a:solidFill>
                  <a:srgbClr val="1A2051"/>
                </a:solidFill>
                <a:latin typeface="Georgia"/>
                <a:cs typeface="Georgia"/>
              </a:rPr>
              <a:t> </a:t>
            </a:r>
            <a:r>
              <a:rPr sz="1400" dirty="0">
                <a:solidFill>
                  <a:srgbClr val="1A2051"/>
                </a:solidFill>
                <a:latin typeface="Georgia"/>
                <a:cs typeface="Georgia"/>
              </a:rPr>
              <a:t>R</a:t>
            </a:r>
            <a:r>
              <a:rPr sz="1400" spc="365" dirty="0">
                <a:solidFill>
                  <a:srgbClr val="1A2051"/>
                </a:solidFill>
                <a:latin typeface="Georgia"/>
                <a:cs typeface="Georgia"/>
              </a:rPr>
              <a:t> </a:t>
            </a:r>
            <a:r>
              <a:rPr sz="1400" dirty="0">
                <a:solidFill>
                  <a:srgbClr val="1A2051"/>
                </a:solidFill>
                <a:latin typeface="Georgia"/>
                <a:cs typeface="Georgia"/>
              </a:rPr>
              <a:t>O</a:t>
            </a:r>
            <a:r>
              <a:rPr sz="1400" spc="360" dirty="0">
                <a:solidFill>
                  <a:srgbClr val="1A2051"/>
                </a:solidFill>
                <a:latin typeface="Georgia"/>
                <a:cs typeface="Georgia"/>
              </a:rPr>
              <a:t> </a:t>
            </a:r>
            <a:r>
              <a:rPr sz="1400" dirty="0">
                <a:solidFill>
                  <a:srgbClr val="1A2051"/>
                </a:solidFill>
                <a:latin typeface="Georgia"/>
                <a:cs typeface="Georgia"/>
              </a:rPr>
              <a:t>S</a:t>
            </a:r>
            <a:r>
              <a:rPr sz="1400" spc="365" dirty="0">
                <a:solidFill>
                  <a:srgbClr val="1A2051"/>
                </a:solidFill>
                <a:latin typeface="Georgia"/>
                <a:cs typeface="Georgia"/>
              </a:rPr>
              <a:t> </a:t>
            </a:r>
            <a:r>
              <a:rPr sz="1400" dirty="0">
                <a:solidFill>
                  <a:srgbClr val="1A2051"/>
                </a:solidFill>
                <a:latin typeface="Georgia"/>
                <a:cs typeface="Georgia"/>
              </a:rPr>
              <a:t>E</a:t>
            </a:r>
            <a:r>
              <a:rPr sz="1400" spc="365" dirty="0">
                <a:solidFill>
                  <a:srgbClr val="1A2051"/>
                </a:solidFill>
                <a:latin typeface="Georgia"/>
                <a:cs typeface="Georgia"/>
              </a:rPr>
              <a:t> </a:t>
            </a:r>
            <a:r>
              <a:rPr sz="1400" dirty="0">
                <a:solidFill>
                  <a:srgbClr val="1A2051"/>
                </a:solidFill>
                <a:latin typeface="Georgia"/>
                <a:cs typeface="Georgia"/>
              </a:rPr>
              <a:t>C</a:t>
            </a:r>
            <a:r>
              <a:rPr sz="1400" spc="360" dirty="0">
                <a:solidFill>
                  <a:srgbClr val="1A2051"/>
                </a:solidFill>
                <a:latin typeface="Georgia"/>
                <a:cs typeface="Georgia"/>
              </a:rPr>
              <a:t> </a:t>
            </a:r>
            <a:r>
              <a:rPr sz="1400" dirty="0">
                <a:solidFill>
                  <a:srgbClr val="1A2051"/>
                </a:solidFill>
                <a:latin typeface="Georgia"/>
                <a:cs typeface="Georgia"/>
              </a:rPr>
              <a:t>U</a:t>
            </a:r>
            <a:r>
              <a:rPr sz="1400" spc="365" dirty="0">
                <a:solidFill>
                  <a:srgbClr val="1A2051"/>
                </a:solidFill>
                <a:latin typeface="Georgia"/>
                <a:cs typeface="Georgia"/>
              </a:rPr>
              <a:t> </a:t>
            </a:r>
            <a:r>
              <a:rPr sz="1400" dirty="0">
                <a:solidFill>
                  <a:srgbClr val="1A2051"/>
                </a:solidFill>
                <a:latin typeface="Georgia"/>
                <a:cs typeface="Georgia"/>
              </a:rPr>
              <a:t>T</a:t>
            </a:r>
            <a:r>
              <a:rPr sz="1400" spc="360" dirty="0">
                <a:solidFill>
                  <a:srgbClr val="1A2051"/>
                </a:solidFill>
                <a:latin typeface="Georgia"/>
                <a:cs typeface="Georgia"/>
              </a:rPr>
              <a:t> </a:t>
            </a:r>
            <a:r>
              <a:rPr sz="1400" dirty="0">
                <a:solidFill>
                  <a:srgbClr val="1A2051"/>
                </a:solidFill>
                <a:latin typeface="Georgia"/>
                <a:cs typeface="Georgia"/>
              </a:rPr>
              <a:t>I</a:t>
            </a:r>
            <a:r>
              <a:rPr sz="1400" spc="365" dirty="0">
                <a:solidFill>
                  <a:srgbClr val="1A2051"/>
                </a:solidFill>
                <a:latin typeface="Georgia"/>
                <a:cs typeface="Georgia"/>
              </a:rPr>
              <a:t> </a:t>
            </a:r>
            <a:r>
              <a:rPr sz="1400" dirty="0">
                <a:solidFill>
                  <a:srgbClr val="1A2051"/>
                </a:solidFill>
                <a:latin typeface="Georgia"/>
                <a:cs typeface="Georgia"/>
              </a:rPr>
              <a:t>O</a:t>
            </a:r>
            <a:r>
              <a:rPr sz="1400" spc="360" dirty="0">
                <a:solidFill>
                  <a:srgbClr val="1A2051"/>
                </a:solidFill>
                <a:latin typeface="Georgia"/>
                <a:cs typeface="Georgia"/>
              </a:rPr>
              <a:t> </a:t>
            </a:r>
            <a:r>
              <a:rPr sz="1400" dirty="0">
                <a:solidFill>
                  <a:srgbClr val="1A2051"/>
                </a:solidFill>
                <a:latin typeface="Georgia"/>
                <a:cs typeface="Georgia"/>
              </a:rPr>
              <a:t>N</a:t>
            </a:r>
            <a:r>
              <a:rPr sz="1400" spc="365" dirty="0">
                <a:solidFill>
                  <a:srgbClr val="1A2051"/>
                </a:solidFill>
                <a:latin typeface="Georgia"/>
                <a:cs typeface="Georgia"/>
              </a:rPr>
              <a:t> </a:t>
            </a:r>
            <a:r>
              <a:rPr sz="1400" dirty="0">
                <a:solidFill>
                  <a:srgbClr val="1A2051"/>
                </a:solidFill>
                <a:latin typeface="Georgia"/>
                <a:cs typeface="Georgia"/>
              </a:rPr>
              <a:t>S	(</a:t>
            </a:r>
            <a:r>
              <a:rPr sz="1400" spc="335" dirty="0">
                <a:solidFill>
                  <a:srgbClr val="1A2051"/>
                </a:solidFill>
                <a:latin typeface="Georgia"/>
                <a:cs typeface="Georgia"/>
              </a:rPr>
              <a:t> </a:t>
            </a:r>
            <a:r>
              <a:rPr sz="1400" dirty="0">
                <a:solidFill>
                  <a:srgbClr val="1A2051"/>
                </a:solidFill>
                <a:latin typeface="Georgia"/>
                <a:cs typeface="Georgia"/>
              </a:rPr>
              <a:t>O</a:t>
            </a:r>
            <a:r>
              <a:rPr sz="1400" spc="340" dirty="0">
                <a:solidFill>
                  <a:srgbClr val="1A2051"/>
                </a:solidFill>
                <a:latin typeface="Georgia"/>
                <a:cs typeface="Georgia"/>
              </a:rPr>
              <a:t> </a:t>
            </a:r>
            <a:r>
              <a:rPr sz="1400" dirty="0">
                <a:solidFill>
                  <a:srgbClr val="1A2051"/>
                </a:solidFill>
                <a:latin typeface="Georgia"/>
                <a:cs typeface="Georgia"/>
              </a:rPr>
              <a:t>D</a:t>
            </a:r>
            <a:r>
              <a:rPr sz="1400" spc="340" dirty="0">
                <a:solidFill>
                  <a:srgbClr val="1A2051"/>
                </a:solidFill>
                <a:latin typeface="Georgia"/>
                <a:cs typeface="Georgia"/>
              </a:rPr>
              <a:t> </a:t>
            </a:r>
            <a:r>
              <a:rPr sz="1400" dirty="0">
                <a:solidFill>
                  <a:srgbClr val="1A2051"/>
                </a:solidFill>
                <a:latin typeface="Georgia"/>
                <a:cs typeface="Georgia"/>
              </a:rPr>
              <a:t>P</a:t>
            </a:r>
            <a:r>
              <a:rPr sz="1400" spc="335" dirty="0">
                <a:solidFill>
                  <a:srgbClr val="1A2051"/>
                </a:solidFill>
                <a:latin typeface="Georgia"/>
                <a:cs typeface="Georgia"/>
              </a:rPr>
              <a:t> </a:t>
            </a:r>
            <a:r>
              <a:rPr sz="1400" dirty="0">
                <a:solidFill>
                  <a:srgbClr val="1A2051"/>
                </a:solidFill>
                <a:latin typeface="Georgia"/>
                <a:cs typeface="Georgia"/>
              </a:rPr>
              <a:t>P</a:t>
            </a:r>
            <a:r>
              <a:rPr sz="1400" spc="340" dirty="0">
                <a:solidFill>
                  <a:srgbClr val="1A2051"/>
                </a:solidFill>
                <a:latin typeface="Georgia"/>
                <a:cs typeface="Georgia"/>
              </a:rPr>
              <a:t> </a:t>
            </a:r>
            <a:r>
              <a:rPr sz="1400" dirty="0">
                <a:solidFill>
                  <a:srgbClr val="1A2051"/>
                </a:solidFill>
                <a:latin typeface="Georgia"/>
                <a:cs typeface="Georgia"/>
              </a:rPr>
              <a:t>)</a:t>
            </a:r>
            <a:endParaRPr sz="1400" dirty="0">
              <a:latin typeface="Georgia"/>
              <a:cs typeface="Georgia"/>
            </a:endParaRPr>
          </a:p>
        </p:txBody>
      </p:sp>
      <p:sp>
        <p:nvSpPr>
          <p:cNvPr id="8" name="Rectangle 7">
            <a:extLst>
              <a:ext uri="{FF2B5EF4-FFF2-40B4-BE49-F238E27FC236}">
                <a16:creationId xmlns="" xmlns:a16="http://schemas.microsoft.com/office/drawing/2014/main" id="{4A447D8B-AB33-70FD-DAF8-891AA151ECC3}"/>
              </a:ext>
            </a:extLst>
          </p:cNvPr>
          <p:cNvSpPr/>
          <p:nvPr/>
        </p:nvSpPr>
        <p:spPr>
          <a:xfrm>
            <a:off x="0" y="2133600"/>
            <a:ext cx="9829800" cy="3581400"/>
          </a:xfrm>
          <a:prstGeom prst="rect">
            <a:avLst/>
          </a:prstGeom>
          <a:solidFill>
            <a:srgbClr val="0018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9" name="TextBox 8">
            <a:extLst>
              <a:ext uri="{FF2B5EF4-FFF2-40B4-BE49-F238E27FC236}">
                <a16:creationId xmlns="" xmlns:a16="http://schemas.microsoft.com/office/drawing/2014/main" id="{6451BE91-60D2-C07D-951E-33F8515C5D34}"/>
              </a:ext>
            </a:extLst>
          </p:cNvPr>
          <p:cNvSpPr txBox="1"/>
          <p:nvPr/>
        </p:nvSpPr>
        <p:spPr>
          <a:xfrm>
            <a:off x="609600" y="2514600"/>
            <a:ext cx="3733800" cy="3139321"/>
          </a:xfrm>
          <a:prstGeom prst="rect">
            <a:avLst/>
          </a:prstGeom>
          <a:noFill/>
        </p:spPr>
        <p:txBody>
          <a:bodyPr wrap="square" rtlCol="0">
            <a:spAutoFit/>
          </a:bodyPr>
          <a:lstStyle/>
          <a:p>
            <a:pPr algn="just"/>
            <a:r>
              <a:rPr lang="en-GB" dirty="0">
                <a:solidFill>
                  <a:schemeClr val="bg1"/>
                </a:solidFill>
                <a:latin typeface="Georgia" panose="02040502050405020303" pitchFamily="18" charset="0"/>
              </a:rPr>
              <a:t>For election related matters, special magistrates are appointed to hear and determine matters</a:t>
            </a:r>
            <a:r>
              <a:rPr lang="en-GB" dirty="0" smtClean="0">
                <a:solidFill>
                  <a:schemeClr val="bg1"/>
                </a:solidFill>
                <a:latin typeface="Georgia" panose="02040502050405020303" pitchFamily="18" charset="0"/>
              </a:rPr>
              <a:t>.</a:t>
            </a:r>
          </a:p>
          <a:p>
            <a:pPr algn="just"/>
            <a:endParaRPr lang="en-GB" dirty="0">
              <a:solidFill>
                <a:schemeClr val="bg1"/>
              </a:solidFill>
              <a:latin typeface="Georgia" panose="02040502050405020303" pitchFamily="18" charset="0"/>
            </a:endParaRPr>
          </a:p>
          <a:p>
            <a:pPr algn="just"/>
            <a:r>
              <a:rPr lang="en-GB" dirty="0" smtClean="0">
                <a:solidFill>
                  <a:schemeClr val="bg1"/>
                </a:solidFill>
                <a:latin typeface="Georgia" panose="02040502050405020303" pitchFamily="18" charset="0"/>
              </a:rPr>
              <a:t> </a:t>
            </a:r>
            <a:r>
              <a:rPr lang="en-GB" dirty="0">
                <a:solidFill>
                  <a:schemeClr val="bg1"/>
                </a:solidFill>
                <a:latin typeface="Georgia" panose="02040502050405020303" pitchFamily="18" charset="0"/>
              </a:rPr>
              <a:t>While there is no category of CUC to specifically address election matters, the particular CUC relies on directives issued by the Judiciary Committee on Elections  and by other relevant agencies to address emerging issues.</a:t>
            </a:r>
            <a:endParaRPr lang="x-none" dirty="0">
              <a:solidFill>
                <a:schemeClr val="bg1"/>
              </a:solidFill>
            </a:endParaRPr>
          </a:p>
        </p:txBody>
      </p:sp>
      <p:sp>
        <p:nvSpPr>
          <p:cNvPr id="10" name="TextBox 9">
            <a:extLst>
              <a:ext uri="{FF2B5EF4-FFF2-40B4-BE49-F238E27FC236}">
                <a16:creationId xmlns="" xmlns:a16="http://schemas.microsoft.com/office/drawing/2014/main" id="{F00DE690-6DF9-0AC5-1AE1-C4C4564ADE97}"/>
              </a:ext>
            </a:extLst>
          </p:cNvPr>
          <p:cNvSpPr txBox="1"/>
          <p:nvPr/>
        </p:nvSpPr>
        <p:spPr>
          <a:xfrm>
            <a:off x="5169074" y="3294212"/>
            <a:ext cx="3733800" cy="1200329"/>
          </a:xfrm>
          <a:prstGeom prst="rect">
            <a:avLst/>
          </a:prstGeom>
          <a:noFill/>
        </p:spPr>
        <p:txBody>
          <a:bodyPr wrap="square" rtlCol="0">
            <a:spAutoFit/>
          </a:bodyPr>
          <a:lstStyle/>
          <a:p>
            <a:pPr lvl="0" algn="just">
              <a:defRPr/>
            </a:pPr>
            <a:r>
              <a:rPr lang="en-GB" dirty="0">
                <a:solidFill>
                  <a:schemeClr val="bg1"/>
                </a:solidFill>
                <a:latin typeface="Georgia" panose="02040502050405020303" pitchFamily="18" charset="0"/>
              </a:rPr>
              <a:t>Legal, policy or implementation matters that cannot be addressed at the CUC level are escalated to the NCAJ </a:t>
            </a:r>
            <a:endParaRPr lang="en-US" dirty="0">
              <a:solidFill>
                <a:schemeClr val="bg1"/>
              </a:solidFill>
              <a:latin typeface="Georgia" panose="02040502050405020303" pitchFamily="18" charset="0"/>
            </a:endParaRPr>
          </a:p>
        </p:txBody>
      </p:sp>
      <p:cxnSp>
        <p:nvCxnSpPr>
          <p:cNvPr id="12" name="Straight Connector 11">
            <a:extLst>
              <a:ext uri="{FF2B5EF4-FFF2-40B4-BE49-F238E27FC236}">
                <a16:creationId xmlns="" xmlns:a16="http://schemas.microsoft.com/office/drawing/2014/main" id="{34D20B2C-361E-C379-27C2-06359B492F69}"/>
              </a:ext>
            </a:extLst>
          </p:cNvPr>
          <p:cNvCxnSpPr/>
          <p:nvPr/>
        </p:nvCxnSpPr>
        <p:spPr>
          <a:xfrm>
            <a:off x="4914900" y="2514600"/>
            <a:ext cx="0" cy="274320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00687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gavel on a wooden stand&#10;&#10;AI-generated content may be incorrect.">
            <a:extLst>
              <a:ext uri="{FF2B5EF4-FFF2-40B4-BE49-F238E27FC236}">
                <a16:creationId xmlns="" xmlns:a16="http://schemas.microsoft.com/office/drawing/2014/main" id="{325E333E-8A2A-8BAE-8438-6981FE174C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10600" y="508000"/>
            <a:ext cx="3581400" cy="6350000"/>
          </a:xfrm>
          <a:prstGeom prst="rect">
            <a:avLst/>
          </a:prstGeom>
        </p:spPr>
      </p:pic>
      <p:sp>
        <p:nvSpPr>
          <p:cNvPr id="4" name="Rectangle 3">
            <a:extLst>
              <a:ext uri="{FF2B5EF4-FFF2-40B4-BE49-F238E27FC236}">
                <a16:creationId xmlns="" xmlns:a16="http://schemas.microsoft.com/office/drawing/2014/main" id="{073F182F-11DB-A83F-1EDA-AA8D6CEB038B}"/>
              </a:ext>
            </a:extLst>
          </p:cNvPr>
          <p:cNvSpPr/>
          <p:nvPr/>
        </p:nvSpPr>
        <p:spPr>
          <a:xfrm>
            <a:off x="0" y="1600200"/>
            <a:ext cx="9601200" cy="4724400"/>
          </a:xfrm>
          <a:prstGeom prst="rect">
            <a:avLst/>
          </a:prstGeom>
          <a:solidFill>
            <a:srgbClr val="0018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 name="Title 1">
            <a:extLst>
              <a:ext uri="{FF2B5EF4-FFF2-40B4-BE49-F238E27FC236}">
                <a16:creationId xmlns="" xmlns:a16="http://schemas.microsoft.com/office/drawing/2014/main" id="{DD40853E-6CD7-B864-4857-90262940D30C}"/>
              </a:ext>
            </a:extLst>
          </p:cNvPr>
          <p:cNvSpPr>
            <a:spLocks noGrp="1"/>
          </p:cNvSpPr>
          <p:nvPr>
            <p:ph type="title"/>
          </p:nvPr>
        </p:nvSpPr>
        <p:spPr>
          <a:xfrm>
            <a:off x="685800" y="729017"/>
            <a:ext cx="6736080" cy="369332"/>
          </a:xfrm>
        </p:spPr>
        <p:txBody>
          <a:bodyPr/>
          <a:lstStyle/>
          <a:p>
            <a:r>
              <a:rPr lang="en-GB" sz="2400" kern="100" dirty="0">
                <a:latin typeface="Century Gothic" panose="020B0502020202020204" pitchFamily="34" charset="0"/>
                <a:ea typeface="Calibri" panose="020F0502020204030204" pitchFamily="34" charset="0"/>
                <a:cs typeface="Times New Roman" panose="02020603050405020304" pitchFamily="18" charset="0"/>
              </a:rPr>
              <a:t>Why were CUC’s formed?</a:t>
            </a:r>
            <a:endParaRPr lang="en-US" dirty="0">
              <a:latin typeface="Century Gothic" panose="020B0502020202020204" pitchFamily="34" charset="0"/>
            </a:endParaRPr>
          </a:p>
        </p:txBody>
      </p:sp>
      <p:sp>
        <p:nvSpPr>
          <p:cNvPr id="3" name="Text Placeholder 2">
            <a:extLst>
              <a:ext uri="{FF2B5EF4-FFF2-40B4-BE49-F238E27FC236}">
                <a16:creationId xmlns="" xmlns:a16="http://schemas.microsoft.com/office/drawing/2014/main" id="{20F67D53-5C06-DB47-CE45-B4E958CDEDD8}"/>
              </a:ext>
            </a:extLst>
          </p:cNvPr>
          <p:cNvSpPr>
            <a:spLocks noGrp="1"/>
          </p:cNvSpPr>
          <p:nvPr>
            <p:ph type="body" idx="1"/>
          </p:nvPr>
        </p:nvSpPr>
        <p:spPr>
          <a:xfrm>
            <a:off x="685801" y="1828800"/>
            <a:ext cx="8077199" cy="4616648"/>
          </a:xfrm>
          <a:ln>
            <a:noFill/>
          </a:ln>
        </p:spPr>
        <p:txBody>
          <a:bodyPr/>
          <a:lstStyle/>
          <a:p>
            <a:pPr algn="just"/>
            <a:r>
              <a:rPr lang="en-US" sz="2000" b="0" dirty="0">
                <a:solidFill>
                  <a:schemeClr val="bg1"/>
                </a:solidFill>
              </a:rPr>
              <a:t>The realization that the justice system is chain-linked in the service of the people, and that the silo approaches by actors in the justice sector did not enhance access to justice, the Court Users Committees were formed to enhance synergy in the dispensation of justice. </a:t>
            </a:r>
          </a:p>
          <a:p>
            <a:pPr algn="just"/>
            <a:endParaRPr lang="en-US" sz="2000" b="0" dirty="0">
              <a:solidFill>
                <a:schemeClr val="bg1"/>
              </a:solidFill>
            </a:endParaRPr>
          </a:p>
          <a:p>
            <a:pPr algn="just"/>
            <a:r>
              <a:rPr lang="en-US" sz="2000" b="0" dirty="0">
                <a:solidFill>
                  <a:schemeClr val="bg1"/>
                </a:solidFill>
              </a:rPr>
              <a:t>That the mandate, potential and capacity of very actor in the justice sector is connected and interdependent, necessitated actors to come together to collaborate towards the common intention of delivering justice for the people. </a:t>
            </a:r>
          </a:p>
          <a:p>
            <a:pPr algn="just"/>
            <a:endParaRPr lang="en-US" sz="2000" b="0" dirty="0">
              <a:solidFill>
                <a:schemeClr val="bg1"/>
              </a:solidFill>
            </a:endParaRPr>
          </a:p>
          <a:p>
            <a:pPr algn="just"/>
            <a:r>
              <a:rPr lang="en-US" sz="2000" b="0" dirty="0">
                <a:solidFill>
                  <a:schemeClr val="bg1"/>
                </a:solidFill>
              </a:rPr>
              <a:t>Through effective partnerships, stakeholder engagements, coordination and holding each other accountable, the overall effect is proper application of the rule of law, democracy and human rights of the people under the jurisdiction of the Court Users Committee.</a:t>
            </a:r>
            <a:endParaRPr lang="en-US" sz="2000" dirty="0">
              <a:solidFill>
                <a:schemeClr val="bg1"/>
              </a:solidFill>
            </a:endParaRPr>
          </a:p>
          <a:p>
            <a:pPr marL="285750" indent="-285750">
              <a:buFontTx/>
              <a:buChar char="-"/>
            </a:pPr>
            <a:endParaRPr lang="en-US" sz="2000" dirty="0">
              <a:solidFill>
                <a:schemeClr val="bg1"/>
              </a:solidFill>
            </a:endParaRPr>
          </a:p>
        </p:txBody>
      </p:sp>
      <p:sp>
        <p:nvSpPr>
          <p:cNvPr id="8" name="object 2">
            <a:extLst>
              <a:ext uri="{FF2B5EF4-FFF2-40B4-BE49-F238E27FC236}">
                <a16:creationId xmlns="" xmlns:a16="http://schemas.microsoft.com/office/drawing/2014/main" id="{0A8C11CA-851D-B7AC-3231-3A0B7E5D33EA}"/>
              </a:ext>
            </a:extLst>
          </p:cNvPr>
          <p:cNvSpPr txBox="1"/>
          <p:nvPr/>
        </p:nvSpPr>
        <p:spPr>
          <a:xfrm>
            <a:off x="1135415" y="197979"/>
            <a:ext cx="9921875" cy="238760"/>
          </a:xfrm>
          <a:prstGeom prst="rect">
            <a:avLst/>
          </a:prstGeom>
        </p:spPr>
        <p:txBody>
          <a:bodyPr vert="horz" wrap="square" lIns="0" tIns="12700" rIns="0" bIns="0" rtlCol="0">
            <a:spAutoFit/>
          </a:bodyPr>
          <a:lstStyle/>
          <a:p>
            <a:pPr marL="12700">
              <a:lnSpc>
                <a:spcPct val="100000"/>
              </a:lnSpc>
              <a:spcBef>
                <a:spcPts val="100"/>
              </a:spcBef>
              <a:tabLst>
                <a:tab pos="1322070" algn="l"/>
                <a:tab pos="1870710" algn="l"/>
                <a:tab pos="2640330" algn="l"/>
                <a:tab pos="4407535" algn="l"/>
                <a:tab pos="4956175" algn="l"/>
                <a:tab pos="6271260" algn="l"/>
                <a:tab pos="8848090" algn="l"/>
              </a:tabLst>
            </a:pPr>
            <a:r>
              <a:rPr sz="1400" dirty="0">
                <a:solidFill>
                  <a:srgbClr val="1A2051"/>
                </a:solidFill>
                <a:latin typeface="Georgia"/>
                <a:cs typeface="Georgia"/>
              </a:rPr>
              <a:t>O</a:t>
            </a:r>
            <a:r>
              <a:rPr sz="1400" spc="355" dirty="0">
                <a:solidFill>
                  <a:srgbClr val="1A2051"/>
                </a:solidFill>
                <a:latin typeface="Georgia"/>
                <a:cs typeface="Georgia"/>
              </a:rPr>
              <a:t> </a:t>
            </a:r>
            <a:r>
              <a:rPr sz="1400" dirty="0">
                <a:solidFill>
                  <a:srgbClr val="1A2051"/>
                </a:solidFill>
                <a:latin typeface="Georgia"/>
                <a:cs typeface="Georgia"/>
              </a:rPr>
              <a:t>F</a:t>
            </a:r>
            <a:r>
              <a:rPr sz="1400" spc="360" dirty="0">
                <a:solidFill>
                  <a:srgbClr val="1A2051"/>
                </a:solidFill>
                <a:latin typeface="Georgia"/>
                <a:cs typeface="Georgia"/>
              </a:rPr>
              <a:t> </a:t>
            </a:r>
            <a:r>
              <a:rPr sz="1400" dirty="0">
                <a:solidFill>
                  <a:srgbClr val="1A2051"/>
                </a:solidFill>
                <a:latin typeface="Georgia"/>
                <a:cs typeface="Georgia"/>
              </a:rPr>
              <a:t>F</a:t>
            </a:r>
            <a:r>
              <a:rPr sz="1400" spc="355" dirty="0">
                <a:solidFill>
                  <a:srgbClr val="1A2051"/>
                </a:solidFill>
                <a:latin typeface="Georgia"/>
                <a:cs typeface="Georgia"/>
              </a:rPr>
              <a:t> </a:t>
            </a:r>
            <a:r>
              <a:rPr sz="1400" dirty="0">
                <a:solidFill>
                  <a:srgbClr val="1A2051"/>
                </a:solidFill>
                <a:latin typeface="Georgia"/>
                <a:cs typeface="Georgia"/>
              </a:rPr>
              <a:t>I</a:t>
            </a:r>
            <a:r>
              <a:rPr sz="1400" spc="360" dirty="0">
                <a:solidFill>
                  <a:srgbClr val="1A2051"/>
                </a:solidFill>
                <a:latin typeface="Georgia"/>
                <a:cs typeface="Georgia"/>
              </a:rPr>
              <a:t> </a:t>
            </a:r>
            <a:r>
              <a:rPr sz="1400" dirty="0">
                <a:solidFill>
                  <a:srgbClr val="1A2051"/>
                </a:solidFill>
                <a:latin typeface="Georgia"/>
                <a:cs typeface="Georgia"/>
              </a:rPr>
              <a:t>C</a:t>
            </a:r>
            <a:r>
              <a:rPr sz="1400" spc="355" dirty="0">
                <a:solidFill>
                  <a:srgbClr val="1A2051"/>
                </a:solidFill>
                <a:latin typeface="Georgia"/>
                <a:cs typeface="Georgia"/>
              </a:rPr>
              <a:t> </a:t>
            </a:r>
            <a:r>
              <a:rPr sz="1400" dirty="0">
                <a:solidFill>
                  <a:srgbClr val="1A2051"/>
                </a:solidFill>
                <a:latin typeface="Georgia"/>
                <a:cs typeface="Georgia"/>
              </a:rPr>
              <a:t>E	O</a:t>
            </a:r>
            <a:r>
              <a:rPr sz="1400" spc="360" dirty="0">
                <a:solidFill>
                  <a:srgbClr val="1A2051"/>
                </a:solidFill>
                <a:latin typeface="Georgia"/>
                <a:cs typeface="Georgia"/>
              </a:rPr>
              <a:t> </a:t>
            </a:r>
            <a:r>
              <a:rPr sz="1400" dirty="0">
                <a:solidFill>
                  <a:srgbClr val="1A2051"/>
                </a:solidFill>
                <a:latin typeface="Georgia"/>
                <a:cs typeface="Georgia"/>
              </a:rPr>
              <a:t>F	T</a:t>
            </a:r>
            <a:r>
              <a:rPr sz="1400" spc="360" dirty="0">
                <a:solidFill>
                  <a:srgbClr val="1A2051"/>
                </a:solidFill>
                <a:latin typeface="Georgia"/>
                <a:cs typeface="Georgia"/>
              </a:rPr>
              <a:t> </a:t>
            </a:r>
            <a:r>
              <a:rPr sz="1400" dirty="0">
                <a:solidFill>
                  <a:srgbClr val="1A2051"/>
                </a:solidFill>
                <a:latin typeface="Georgia"/>
                <a:cs typeface="Georgia"/>
              </a:rPr>
              <a:t>H</a:t>
            </a:r>
            <a:r>
              <a:rPr sz="1400" spc="365" dirty="0">
                <a:solidFill>
                  <a:srgbClr val="1A2051"/>
                </a:solidFill>
                <a:latin typeface="Georgia"/>
                <a:cs typeface="Georgia"/>
              </a:rPr>
              <a:t> </a:t>
            </a:r>
            <a:r>
              <a:rPr sz="1400" dirty="0">
                <a:solidFill>
                  <a:srgbClr val="1A2051"/>
                </a:solidFill>
                <a:latin typeface="Georgia"/>
                <a:cs typeface="Georgia"/>
              </a:rPr>
              <a:t>E	D</a:t>
            </a:r>
            <a:r>
              <a:rPr sz="1400" spc="355" dirty="0">
                <a:solidFill>
                  <a:srgbClr val="1A2051"/>
                </a:solidFill>
                <a:latin typeface="Georgia"/>
                <a:cs typeface="Georgia"/>
              </a:rPr>
              <a:t> </a:t>
            </a:r>
            <a:r>
              <a:rPr sz="1400" dirty="0">
                <a:solidFill>
                  <a:srgbClr val="1A2051"/>
                </a:solidFill>
                <a:latin typeface="Georgia"/>
                <a:cs typeface="Georgia"/>
              </a:rPr>
              <a:t>I</a:t>
            </a:r>
            <a:r>
              <a:rPr sz="1400" spc="360" dirty="0">
                <a:solidFill>
                  <a:srgbClr val="1A2051"/>
                </a:solidFill>
                <a:latin typeface="Georgia"/>
                <a:cs typeface="Georgia"/>
              </a:rPr>
              <a:t> </a:t>
            </a:r>
            <a:r>
              <a:rPr sz="1400" dirty="0">
                <a:solidFill>
                  <a:srgbClr val="1A2051"/>
                </a:solidFill>
                <a:latin typeface="Georgia"/>
                <a:cs typeface="Georgia"/>
              </a:rPr>
              <a:t>R</a:t>
            </a:r>
            <a:r>
              <a:rPr sz="1400" spc="355" dirty="0">
                <a:solidFill>
                  <a:srgbClr val="1A2051"/>
                </a:solidFill>
                <a:latin typeface="Georgia"/>
                <a:cs typeface="Georgia"/>
              </a:rPr>
              <a:t> </a:t>
            </a:r>
            <a:r>
              <a:rPr sz="1400" dirty="0">
                <a:solidFill>
                  <a:srgbClr val="1A2051"/>
                </a:solidFill>
                <a:latin typeface="Georgia"/>
                <a:cs typeface="Georgia"/>
              </a:rPr>
              <a:t>E</a:t>
            </a:r>
            <a:r>
              <a:rPr sz="1400" spc="360" dirty="0">
                <a:solidFill>
                  <a:srgbClr val="1A2051"/>
                </a:solidFill>
                <a:latin typeface="Georgia"/>
                <a:cs typeface="Georgia"/>
              </a:rPr>
              <a:t> </a:t>
            </a:r>
            <a:r>
              <a:rPr sz="1400" dirty="0">
                <a:solidFill>
                  <a:srgbClr val="1A2051"/>
                </a:solidFill>
                <a:latin typeface="Georgia"/>
                <a:cs typeface="Georgia"/>
              </a:rPr>
              <a:t>C</a:t>
            </a:r>
            <a:r>
              <a:rPr sz="1400" spc="360" dirty="0">
                <a:solidFill>
                  <a:srgbClr val="1A2051"/>
                </a:solidFill>
                <a:latin typeface="Georgia"/>
                <a:cs typeface="Georgia"/>
              </a:rPr>
              <a:t> </a:t>
            </a:r>
            <a:r>
              <a:rPr sz="1400" dirty="0">
                <a:solidFill>
                  <a:srgbClr val="1A2051"/>
                </a:solidFill>
                <a:latin typeface="Georgia"/>
                <a:cs typeface="Georgia"/>
              </a:rPr>
              <a:t>T</a:t>
            </a:r>
            <a:r>
              <a:rPr sz="1400" spc="355" dirty="0">
                <a:solidFill>
                  <a:srgbClr val="1A2051"/>
                </a:solidFill>
                <a:latin typeface="Georgia"/>
                <a:cs typeface="Georgia"/>
              </a:rPr>
              <a:t> </a:t>
            </a:r>
            <a:r>
              <a:rPr sz="1400" dirty="0">
                <a:solidFill>
                  <a:srgbClr val="1A2051"/>
                </a:solidFill>
                <a:latin typeface="Georgia"/>
                <a:cs typeface="Georgia"/>
              </a:rPr>
              <a:t>O</a:t>
            </a:r>
            <a:r>
              <a:rPr sz="1400" spc="360" dirty="0">
                <a:solidFill>
                  <a:srgbClr val="1A2051"/>
                </a:solidFill>
                <a:latin typeface="Georgia"/>
                <a:cs typeface="Georgia"/>
              </a:rPr>
              <a:t> </a:t>
            </a:r>
            <a:r>
              <a:rPr sz="1400" dirty="0">
                <a:solidFill>
                  <a:srgbClr val="1A2051"/>
                </a:solidFill>
                <a:latin typeface="Georgia"/>
                <a:cs typeface="Georgia"/>
              </a:rPr>
              <a:t>R	O</a:t>
            </a:r>
            <a:r>
              <a:rPr sz="1400" spc="355" dirty="0">
                <a:solidFill>
                  <a:srgbClr val="1A2051"/>
                </a:solidFill>
                <a:latin typeface="Georgia"/>
                <a:cs typeface="Georgia"/>
              </a:rPr>
              <a:t> </a:t>
            </a:r>
            <a:r>
              <a:rPr sz="1400" dirty="0">
                <a:solidFill>
                  <a:srgbClr val="1A2051"/>
                </a:solidFill>
                <a:latin typeface="Georgia"/>
                <a:cs typeface="Georgia"/>
              </a:rPr>
              <a:t>F	P</a:t>
            </a:r>
            <a:r>
              <a:rPr sz="1400" spc="365" dirty="0">
                <a:solidFill>
                  <a:srgbClr val="1A2051"/>
                </a:solidFill>
                <a:latin typeface="Georgia"/>
                <a:cs typeface="Georgia"/>
              </a:rPr>
              <a:t> </a:t>
            </a:r>
            <a:r>
              <a:rPr sz="1400" dirty="0">
                <a:solidFill>
                  <a:srgbClr val="1A2051"/>
                </a:solidFill>
                <a:latin typeface="Georgia"/>
                <a:cs typeface="Georgia"/>
              </a:rPr>
              <a:t>U</a:t>
            </a:r>
            <a:r>
              <a:rPr sz="1400" spc="360" dirty="0">
                <a:solidFill>
                  <a:srgbClr val="1A2051"/>
                </a:solidFill>
                <a:latin typeface="Georgia"/>
                <a:cs typeface="Georgia"/>
              </a:rPr>
              <a:t> </a:t>
            </a:r>
            <a:r>
              <a:rPr sz="1400" dirty="0">
                <a:solidFill>
                  <a:srgbClr val="1A2051"/>
                </a:solidFill>
                <a:latin typeface="Georgia"/>
                <a:cs typeface="Georgia"/>
              </a:rPr>
              <a:t>B</a:t>
            </a:r>
            <a:r>
              <a:rPr sz="1400" spc="365" dirty="0">
                <a:solidFill>
                  <a:srgbClr val="1A2051"/>
                </a:solidFill>
                <a:latin typeface="Georgia"/>
                <a:cs typeface="Georgia"/>
              </a:rPr>
              <a:t> </a:t>
            </a:r>
            <a:r>
              <a:rPr sz="1400" dirty="0">
                <a:solidFill>
                  <a:srgbClr val="1A2051"/>
                </a:solidFill>
                <a:latin typeface="Georgia"/>
                <a:cs typeface="Georgia"/>
              </a:rPr>
              <a:t>L</a:t>
            </a:r>
            <a:r>
              <a:rPr sz="1400" spc="360" dirty="0">
                <a:solidFill>
                  <a:srgbClr val="1A2051"/>
                </a:solidFill>
                <a:latin typeface="Georgia"/>
                <a:cs typeface="Georgia"/>
              </a:rPr>
              <a:t> </a:t>
            </a:r>
            <a:r>
              <a:rPr sz="1400" dirty="0">
                <a:solidFill>
                  <a:srgbClr val="1A2051"/>
                </a:solidFill>
                <a:latin typeface="Georgia"/>
                <a:cs typeface="Georgia"/>
              </a:rPr>
              <a:t>I</a:t>
            </a:r>
            <a:r>
              <a:rPr sz="1400" spc="365" dirty="0">
                <a:solidFill>
                  <a:srgbClr val="1A2051"/>
                </a:solidFill>
                <a:latin typeface="Georgia"/>
                <a:cs typeface="Georgia"/>
              </a:rPr>
              <a:t> </a:t>
            </a:r>
            <a:r>
              <a:rPr sz="1400" dirty="0">
                <a:solidFill>
                  <a:srgbClr val="1A2051"/>
                </a:solidFill>
                <a:latin typeface="Georgia"/>
                <a:cs typeface="Georgia"/>
              </a:rPr>
              <a:t>C	P</a:t>
            </a:r>
            <a:r>
              <a:rPr sz="1400" spc="360" dirty="0">
                <a:solidFill>
                  <a:srgbClr val="1A2051"/>
                </a:solidFill>
                <a:latin typeface="Georgia"/>
                <a:cs typeface="Georgia"/>
              </a:rPr>
              <a:t> </a:t>
            </a:r>
            <a:r>
              <a:rPr sz="1400" dirty="0">
                <a:solidFill>
                  <a:srgbClr val="1A2051"/>
                </a:solidFill>
                <a:latin typeface="Georgia"/>
                <a:cs typeface="Georgia"/>
              </a:rPr>
              <a:t>R</a:t>
            </a:r>
            <a:r>
              <a:rPr sz="1400" spc="365" dirty="0">
                <a:solidFill>
                  <a:srgbClr val="1A2051"/>
                </a:solidFill>
                <a:latin typeface="Georgia"/>
                <a:cs typeface="Georgia"/>
              </a:rPr>
              <a:t> </a:t>
            </a:r>
            <a:r>
              <a:rPr sz="1400" dirty="0">
                <a:solidFill>
                  <a:srgbClr val="1A2051"/>
                </a:solidFill>
                <a:latin typeface="Georgia"/>
                <a:cs typeface="Georgia"/>
              </a:rPr>
              <a:t>O</a:t>
            </a:r>
            <a:r>
              <a:rPr sz="1400" spc="360" dirty="0">
                <a:solidFill>
                  <a:srgbClr val="1A2051"/>
                </a:solidFill>
                <a:latin typeface="Georgia"/>
                <a:cs typeface="Georgia"/>
              </a:rPr>
              <a:t> </a:t>
            </a:r>
            <a:r>
              <a:rPr sz="1400" dirty="0">
                <a:solidFill>
                  <a:srgbClr val="1A2051"/>
                </a:solidFill>
                <a:latin typeface="Georgia"/>
                <a:cs typeface="Georgia"/>
              </a:rPr>
              <a:t>S</a:t>
            </a:r>
            <a:r>
              <a:rPr sz="1400" spc="365" dirty="0">
                <a:solidFill>
                  <a:srgbClr val="1A2051"/>
                </a:solidFill>
                <a:latin typeface="Georgia"/>
                <a:cs typeface="Georgia"/>
              </a:rPr>
              <a:t> </a:t>
            </a:r>
            <a:r>
              <a:rPr sz="1400" dirty="0">
                <a:solidFill>
                  <a:srgbClr val="1A2051"/>
                </a:solidFill>
                <a:latin typeface="Georgia"/>
                <a:cs typeface="Georgia"/>
              </a:rPr>
              <a:t>E</a:t>
            </a:r>
            <a:r>
              <a:rPr sz="1400" spc="365" dirty="0">
                <a:solidFill>
                  <a:srgbClr val="1A2051"/>
                </a:solidFill>
                <a:latin typeface="Georgia"/>
                <a:cs typeface="Georgia"/>
              </a:rPr>
              <a:t> </a:t>
            </a:r>
            <a:r>
              <a:rPr sz="1400" dirty="0">
                <a:solidFill>
                  <a:srgbClr val="1A2051"/>
                </a:solidFill>
                <a:latin typeface="Georgia"/>
                <a:cs typeface="Georgia"/>
              </a:rPr>
              <a:t>C</a:t>
            </a:r>
            <a:r>
              <a:rPr sz="1400" spc="360" dirty="0">
                <a:solidFill>
                  <a:srgbClr val="1A2051"/>
                </a:solidFill>
                <a:latin typeface="Georgia"/>
                <a:cs typeface="Georgia"/>
              </a:rPr>
              <a:t> </a:t>
            </a:r>
            <a:r>
              <a:rPr sz="1400" dirty="0">
                <a:solidFill>
                  <a:srgbClr val="1A2051"/>
                </a:solidFill>
                <a:latin typeface="Georgia"/>
                <a:cs typeface="Georgia"/>
              </a:rPr>
              <a:t>U</a:t>
            </a:r>
            <a:r>
              <a:rPr sz="1400" spc="365" dirty="0">
                <a:solidFill>
                  <a:srgbClr val="1A2051"/>
                </a:solidFill>
                <a:latin typeface="Georgia"/>
                <a:cs typeface="Georgia"/>
              </a:rPr>
              <a:t> </a:t>
            </a:r>
            <a:r>
              <a:rPr sz="1400" dirty="0">
                <a:solidFill>
                  <a:srgbClr val="1A2051"/>
                </a:solidFill>
                <a:latin typeface="Georgia"/>
                <a:cs typeface="Georgia"/>
              </a:rPr>
              <a:t>T</a:t>
            </a:r>
            <a:r>
              <a:rPr sz="1400" spc="360" dirty="0">
                <a:solidFill>
                  <a:srgbClr val="1A2051"/>
                </a:solidFill>
                <a:latin typeface="Georgia"/>
                <a:cs typeface="Georgia"/>
              </a:rPr>
              <a:t> </a:t>
            </a:r>
            <a:r>
              <a:rPr sz="1400" dirty="0">
                <a:solidFill>
                  <a:srgbClr val="1A2051"/>
                </a:solidFill>
                <a:latin typeface="Georgia"/>
                <a:cs typeface="Georgia"/>
              </a:rPr>
              <a:t>I</a:t>
            </a:r>
            <a:r>
              <a:rPr sz="1400" spc="365" dirty="0">
                <a:solidFill>
                  <a:srgbClr val="1A2051"/>
                </a:solidFill>
                <a:latin typeface="Georgia"/>
                <a:cs typeface="Georgia"/>
              </a:rPr>
              <a:t> </a:t>
            </a:r>
            <a:r>
              <a:rPr sz="1400" dirty="0">
                <a:solidFill>
                  <a:srgbClr val="1A2051"/>
                </a:solidFill>
                <a:latin typeface="Georgia"/>
                <a:cs typeface="Georgia"/>
              </a:rPr>
              <a:t>O</a:t>
            </a:r>
            <a:r>
              <a:rPr sz="1400" spc="360" dirty="0">
                <a:solidFill>
                  <a:srgbClr val="1A2051"/>
                </a:solidFill>
                <a:latin typeface="Georgia"/>
                <a:cs typeface="Georgia"/>
              </a:rPr>
              <a:t> </a:t>
            </a:r>
            <a:r>
              <a:rPr sz="1400" dirty="0">
                <a:solidFill>
                  <a:srgbClr val="1A2051"/>
                </a:solidFill>
                <a:latin typeface="Georgia"/>
                <a:cs typeface="Georgia"/>
              </a:rPr>
              <a:t>N</a:t>
            </a:r>
            <a:r>
              <a:rPr sz="1400" spc="365" dirty="0">
                <a:solidFill>
                  <a:srgbClr val="1A2051"/>
                </a:solidFill>
                <a:latin typeface="Georgia"/>
                <a:cs typeface="Georgia"/>
              </a:rPr>
              <a:t> </a:t>
            </a:r>
            <a:r>
              <a:rPr sz="1400" dirty="0">
                <a:solidFill>
                  <a:srgbClr val="1A2051"/>
                </a:solidFill>
                <a:latin typeface="Georgia"/>
                <a:cs typeface="Georgia"/>
              </a:rPr>
              <a:t>S	(</a:t>
            </a:r>
            <a:r>
              <a:rPr sz="1400" spc="335" dirty="0">
                <a:solidFill>
                  <a:srgbClr val="1A2051"/>
                </a:solidFill>
                <a:latin typeface="Georgia"/>
                <a:cs typeface="Georgia"/>
              </a:rPr>
              <a:t> </a:t>
            </a:r>
            <a:r>
              <a:rPr sz="1400" dirty="0">
                <a:solidFill>
                  <a:srgbClr val="1A2051"/>
                </a:solidFill>
                <a:latin typeface="Georgia"/>
                <a:cs typeface="Georgia"/>
              </a:rPr>
              <a:t>O</a:t>
            </a:r>
            <a:r>
              <a:rPr sz="1400" spc="340" dirty="0">
                <a:solidFill>
                  <a:srgbClr val="1A2051"/>
                </a:solidFill>
                <a:latin typeface="Georgia"/>
                <a:cs typeface="Georgia"/>
              </a:rPr>
              <a:t> </a:t>
            </a:r>
            <a:r>
              <a:rPr sz="1400" dirty="0">
                <a:solidFill>
                  <a:srgbClr val="1A2051"/>
                </a:solidFill>
                <a:latin typeface="Georgia"/>
                <a:cs typeface="Georgia"/>
              </a:rPr>
              <a:t>D</a:t>
            </a:r>
            <a:r>
              <a:rPr sz="1400" spc="340" dirty="0">
                <a:solidFill>
                  <a:srgbClr val="1A2051"/>
                </a:solidFill>
                <a:latin typeface="Georgia"/>
                <a:cs typeface="Georgia"/>
              </a:rPr>
              <a:t> </a:t>
            </a:r>
            <a:r>
              <a:rPr sz="1400" dirty="0">
                <a:solidFill>
                  <a:srgbClr val="1A2051"/>
                </a:solidFill>
                <a:latin typeface="Georgia"/>
                <a:cs typeface="Georgia"/>
              </a:rPr>
              <a:t>P</a:t>
            </a:r>
            <a:r>
              <a:rPr sz="1400" spc="335" dirty="0">
                <a:solidFill>
                  <a:srgbClr val="1A2051"/>
                </a:solidFill>
                <a:latin typeface="Georgia"/>
                <a:cs typeface="Georgia"/>
              </a:rPr>
              <a:t> </a:t>
            </a:r>
            <a:r>
              <a:rPr sz="1400" dirty="0">
                <a:solidFill>
                  <a:srgbClr val="1A2051"/>
                </a:solidFill>
                <a:latin typeface="Georgia"/>
                <a:cs typeface="Georgia"/>
              </a:rPr>
              <a:t>P</a:t>
            </a:r>
            <a:r>
              <a:rPr sz="1400" spc="340" dirty="0">
                <a:solidFill>
                  <a:srgbClr val="1A2051"/>
                </a:solidFill>
                <a:latin typeface="Georgia"/>
                <a:cs typeface="Georgia"/>
              </a:rPr>
              <a:t> </a:t>
            </a:r>
            <a:r>
              <a:rPr sz="1400" dirty="0">
                <a:solidFill>
                  <a:srgbClr val="1A2051"/>
                </a:solidFill>
                <a:latin typeface="Georgia"/>
                <a:cs typeface="Georgia"/>
              </a:rPr>
              <a:t>)</a:t>
            </a:r>
            <a:endParaRPr sz="1400" dirty="0">
              <a:latin typeface="Georgia"/>
              <a:cs typeface="Georgia"/>
            </a:endParaRPr>
          </a:p>
        </p:txBody>
      </p:sp>
      <p:cxnSp>
        <p:nvCxnSpPr>
          <p:cNvPr id="7" name="Straight Connector 6">
            <a:extLst>
              <a:ext uri="{FF2B5EF4-FFF2-40B4-BE49-F238E27FC236}">
                <a16:creationId xmlns="" xmlns:a16="http://schemas.microsoft.com/office/drawing/2014/main" id="{06C4ECDB-3B35-7C44-1C1F-210F8BD88CBB}"/>
              </a:ext>
            </a:extLst>
          </p:cNvPr>
          <p:cNvCxnSpPr/>
          <p:nvPr/>
        </p:nvCxnSpPr>
        <p:spPr>
          <a:xfrm>
            <a:off x="685800" y="3200400"/>
            <a:ext cx="8077200"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 xmlns:a16="http://schemas.microsoft.com/office/drawing/2014/main" id="{809DA1C4-7DE2-A1E2-4C38-3187A4038780}"/>
              </a:ext>
            </a:extLst>
          </p:cNvPr>
          <p:cNvCxnSpPr/>
          <p:nvPr/>
        </p:nvCxnSpPr>
        <p:spPr>
          <a:xfrm>
            <a:off x="685800" y="4713889"/>
            <a:ext cx="8077200"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25470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CD93445-3680-8B4A-9419-5A64C8482289}"/>
              </a:ext>
            </a:extLst>
          </p:cNvPr>
          <p:cNvSpPr>
            <a:spLocks noGrp="1"/>
          </p:cNvSpPr>
          <p:nvPr>
            <p:ph type="title"/>
          </p:nvPr>
        </p:nvSpPr>
        <p:spPr>
          <a:xfrm>
            <a:off x="836909" y="685800"/>
            <a:ext cx="10897891" cy="369332"/>
          </a:xfrm>
        </p:spPr>
        <p:txBody>
          <a:bodyPr/>
          <a:lstStyle/>
          <a:p>
            <a:r>
              <a:rPr lang="en-GB" sz="2400" dirty="0">
                <a:latin typeface="Century Gothic" panose="020B0502020202020204" pitchFamily="34" charset="0"/>
              </a:rPr>
              <a:t>Functions of the CUC in Strengthening Electoral Integrity</a:t>
            </a:r>
            <a:endParaRPr lang="en-US" sz="2400" dirty="0">
              <a:latin typeface="Century Gothic" panose="020B0502020202020204" pitchFamily="34" charset="0"/>
            </a:endParaRPr>
          </a:p>
        </p:txBody>
      </p:sp>
      <p:sp>
        <p:nvSpPr>
          <p:cNvPr id="3" name="Text Placeholder 2">
            <a:extLst>
              <a:ext uri="{FF2B5EF4-FFF2-40B4-BE49-F238E27FC236}">
                <a16:creationId xmlns="" xmlns:a16="http://schemas.microsoft.com/office/drawing/2014/main" id="{6B2D37ED-A920-1383-F1D9-1E222AF6C1EB}"/>
              </a:ext>
            </a:extLst>
          </p:cNvPr>
          <p:cNvSpPr>
            <a:spLocks noGrp="1"/>
          </p:cNvSpPr>
          <p:nvPr>
            <p:ph type="body" idx="1"/>
          </p:nvPr>
        </p:nvSpPr>
        <p:spPr>
          <a:xfrm>
            <a:off x="836909" y="1400175"/>
            <a:ext cx="10611871" cy="4924425"/>
          </a:xfrm>
        </p:spPr>
        <p:txBody>
          <a:bodyPr/>
          <a:lstStyle/>
          <a:p>
            <a:pPr marL="342900" indent="-342900" fontAlgn="base">
              <a:buClr>
                <a:srgbClr val="FFC000"/>
              </a:buClr>
              <a:buFont typeface="Wingdings" pitchFamily="2" charset="2"/>
              <a:buChar char="Ø"/>
            </a:pPr>
            <a:r>
              <a:rPr lang="en-US" sz="2000" b="0" dirty="0"/>
              <a:t>To ensure an </a:t>
            </a:r>
            <a:r>
              <a:rPr lang="en-US" sz="2000" dirty="0"/>
              <a:t>accountable, coordinated, efficient, effective and consultative approach in the delivery of justice</a:t>
            </a:r>
            <a:r>
              <a:rPr lang="en-US" sz="2000" b="0" dirty="0"/>
              <a:t>. Election matters have a legally stipulated timeline within which cases must be heard and determined. Therefore, coordination among actors is paramount to expedite matters. </a:t>
            </a:r>
          </a:p>
          <a:p>
            <a:pPr marL="342900" indent="-342900" fontAlgn="base">
              <a:buClr>
                <a:srgbClr val="FFC000"/>
              </a:buClr>
              <a:buFont typeface="Wingdings" pitchFamily="2" charset="2"/>
              <a:buChar char="Ø"/>
            </a:pPr>
            <a:r>
              <a:rPr lang="en-US" sz="2000" dirty="0"/>
              <a:t>Implement policies and strategies </a:t>
            </a:r>
            <a:r>
              <a:rPr lang="en-US" sz="2000" b="0" dirty="0"/>
              <a:t>of the NCAJ </a:t>
            </a:r>
            <a:r>
              <a:rPr lang="en-US" sz="2000" b="0" dirty="0" smtClean="0"/>
              <a:t>.</a:t>
            </a:r>
            <a:endParaRPr lang="en-US" sz="2000" b="0" dirty="0"/>
          </a:p>
          <a:p>
            <a:pPr marL="342900" indent="-342900" fontAlgn="base">
              <a:buClr>
                <a:srgbClr val="FFC000"/>
              </a:buClr>
              <a:buFont typeface="Wingdings" pitchFamily="2" charset="2"/>
              <a:buChar char="Ø"/>
            </a:pPr>
            <a:r>
              <a:rPr lang="en-US" sz="2000" b="0" dirty="0"/>
              <a:t>Identify needs and challenges from various agencies, that hinder the expeditious delivery of justice and propose effective solutions;</a:t>
            </a:r>
          </a:p>
          <a:p>
            <a:pPr marL="342900" indent="-342900" fontAlgn="base">
              <a:buClr>
                <a:srgbClr val="FFC000"/>
              </a:buClr>
              <a:buFont typeface="Wingdings" pitchFamily="2" charset="2"/>
              <a:buChar char="Ø"/>
            </a:pPr>
            <a:r>
              <a:rPr lang="en-US" sz="2000" b="0" dirty="0"/>
              <a:t>To improve </a:t>
            </a:r>
            <a:r>
              <a:rPr lang="en-US" sz="2000" dirty="0"/>
              <a:t>access to electoral justice </a:t>
            </a:r>
            <a:r>
              <a:rPr lang="en-US" sz="2000" b="0" dirty="0"/>
              <a:t>through the CUC agencies </a:t>
            </a:r>
          </a:p>
          <a:p>
            <a:pPr marL="342900" indent="-342900" fontAlgn="base">
              <a:buClr>
                <a:srgbClr val="FFC000"/>
              </a:buClr>
              <a:buFont typeface="Wingdings" pitchFamily="2" charset="2"/>
              <a:buChar char="Ø"/>
            </a:pPr>
            <a:r>
              <a:rPr lang="en-US" sz="2000" b="0" dirty="0"/>
              <a:t>To ensure the quality in </a:t>
            </a:r>
            <a:r>
              <a:rPr lang="en-US" sz="2000" dirty="0"/>
              <a:t>service delivery </a:t>
            </a:r>
            <a:r>
              <a:rPr lang="en-US" sz="2000" b="0" dirty="0"/>
              <a:t>by all actors in the justice system </a:t>
            </a:r>
            <a:r>
              <a:rPr lang="en-US" sz="2000" dirty="0"/>
              <a:t>reflects the Rule of Law and principles of democracy</a:t>
            </a:r>
          </a:p>
          <a:p>
            <a:pPr marL="342900" indent="-342900" fontAlgn="base">
              <a:buClr>
                <a:srgbClr val="FFC000"/>
              </a:buClr>
              <a:buFont typeface="Wingdings" pitchFamily="2" charset="2"/>
              <a:buChar char="Ø"/>
            </a:pPr>
            <a:r>
              <a:rPr lang="en-US" sz="2000" b="0" dirty="0"/>
              <a:t>To enhance </a:t>
            </a:r>
            <a:r>
              <a:rPr lang="en-US" sz="2000" dirty="0"/>
              <a:t>public participation and engagement </a:t>
            </a:r>
            <a:r>
              <a:rPr lang="en-US" sz="2000" b="0" dirty="0"/>
              <a:t>on matters touching on democracy and election offices affecting the community.</a:t>
            </a:r>
          </a:p>
          <a:p>
            <a:pPr marL="342900" indent="-342900" fontAlgn="base">
              <a:buClr>
                <a:srgbClr val="FFC000"/>
              </a:buClr>
              <a:buFont typeface="Wingdings" pitchFamily="2" charset="2"/>
              <a:buChar char="Ø"/>
            </a:pPr>
            <a:r>
              <a:rPr lang="en-US" sz="2000" b="0" dirty="0"/>
              <a:t>To strengthen </a:t>
            </a:r>
            <a:r>
              <a:rPr lang="en-US" sz="2000" dirty="0"/>
              <a:t>feedback mechanisms </a:t>
            </a:r>
            <a:r>
              <a:rPr lang="en-US" sz="2000" b="0" dirty="0"/>
              <a:t>and </a:t>
            </a:r>
            <a:r>
              <a:rPr lang="en-US" sz="2000" dirty="0"/>
              <a:t>promote dialogue </a:t>
            </a:r>
            <a:r>
              <a:rPr lang="en-US" sz="2000" b="0" dirty="0"/>
              <a:t>among stakeholders and court users.</a:t>
            </a:r>
          </a:p>
          <a:p>
            <a:pPr marL="342900" indent="-342900" fontAlgn="base">
              <a:buClr>
                <a:srgbClr val="FFC000"/>
              </a:buClr>
              <a:buFont typeface="Wingdings" pitchFamily="2" charset="2"/>
              <a:buChar char="Ø"/>
            </a:pPr>
            <a:r>
              <a:rPr lang="en-US" sz="2000" b="0" dirty="0"/>
              <a:t>To </a:t>
            </a:r>
            <a:r>
              <a:rPr lang="en-US" sz="2000" dirty="0"/>
              <a:t>propose policies </a:t>
            </a:r>
            <a:r>
              <a:rPr lang="en-US" sz="2000" b="0" dirty="0"/>
              <a:t>for implementation by the NCAJ to address specific issues for effective delivery of justice</a:t>
            </a:r>
          </a:p>
        </p:txBody>
      </p:sp>
      <p:sp>
        <p:nvSpPr>
          <p:cNvPr id="9" name="object 2">
            <a:extLst>
              <a:ext uri="{FF2B5EF4-FFF2-40B4-BE49-F238E27FC236}">
                <a16:creationId xmlns="" xmlns:a16="http://schemas.microsoft.com/office/drawing/2014/main" id="{6615138C-D63C-6A95-B726-2DCC6DBB60A6}"/>
              </a:ext>
            </a:extLst>
          </p:cNvPr>
          <p:cNvSpPr txBox="1"/>
          <p:nvPr/>
        </p:nvSpPr>
        <p:spPr>
          <a:xfrm>
            <a:off x="1135415" y="197979"/>
            <a:ext cx="9921875" cy="238760"/>
          </a:xfrm>
          <a:prstGeom prst="rect">
            <a:avLst/>
          </a:prstGeom>
        </p:spPr>
        <p:txBody>
          <a:bodyPr vert="horz" wrap="square" lIns="0" tIns="12700" rIns="0" bIns="0" rtlCol="0">
            <a:spAutoFit/>
          </a:bodyPr>
          <a:lstStyle/>
          <a:p>
            <a:pPr marL="12700">
              <a:lnSpc>
                <a:spcPct val="100000"/>
              </a:lnSpc>
              <a:spcBef>
                <a:spcPts val="100"/>
              </a:spcBef>
              <a:tabLst>
                <a:tab pos="1322070" algn="l"/>
                <a:tab pos="1870710" algn="l"/>
                <a:tab pos="2640330" algn="l"/>
                <a:tab pos="4407535" algn="l"/>
                <a:tab pos="4956175" algn="l"/>
                <a:tab pos="6271260" algn="l"/>
                <a:tab pos="8848090" algn="l"/>
              </a:tabLst>
            </a:pPr>
            <a:r>
              <a:rPr sz="1400" dirty="0">
                <a:solidFill>
                  <a:srgbClr val="1A2051"/>
                </a:solidFill>
                <a:latin typeface="Georgia"/>
                <a:cs typeface="Georgia"/>
              </a:rPr>
              <a:t>O</a:t>
            </a:r>
            <a:r>
              <a:rPr sz="1400" spc="355" dirty="0">
                <a:solidFill>
                  <a:srgbClr val="1A2051"/>
                </a:solidFill>
                <a:latin typeface="Georgia"/>
                <a:cs typeface="Georgia"/>
              </a:rPr>
              <a:t> </a:t>
            </a:r>
            <a:r>
              <a:rPr sz="1400" dirty="0">
                <a:solidFill>
                  <a:srgbClr val="1A2051"/>
                </a:solidFill>
                <a:latin typeface="Georgia"/>
                <a:cs typeface="Georgia"/>
              </a:rPr>
              <a:t>F</a:t>
            </a:r>
            <a:r>
              <a:rPr sz="1400" spc="360" dirty="0">
                <a:solidFill>
                  <a:srgbClr val="1A2051"/>
                </a:solidFill>
                <a:latin typeface="Georgia"/>
                <a:cs typeface="Georgia"/>
              </a:rPr>
              <a:t> </a:t>
            </a:r>
            <a:r>
              <a:rPr sz="1400" dirty="0">
                <a:solidFill>
                  <a:srgbClr val="1A2051"/>
                </a:solidFill>
                <a:latin typeface="Georgia"/>
                <a:cs typeface="Georgia"/>
              </a:rPr>
              <a:t>F</a:t>
            </a:r>
            <a:r>
              <a:rPr sz="1400" spc="355" dirty="0">
                <a:solidFill>
                  <a:srgbClr val="1A2051"/>
                </a:solidFill>
                <a:latin typeface="Georgia"/>
                <a:cs typeface="Georgia"/>
              </a:rPr>
              <a:t> </a:t>
            </a:r>
            <a:r>
              <a:rPr sz="1400" dirty="0">
                <a:solidFill>
                  <a:srgbClr val="1A2051"/>
                </a:solidFill>
                <a:latin typeface="Georgia"/>
                <a:cs typeface="Georgia"/>
              </a:rPr>
              <a:t>I</a:t>
            </a:r>
            <a:r>
              <a:rPr sz="1400" spc="360" dirty="0">
                <a:solidFill>
                  <a:srgbClr val="1A2051"/>
                </a:solidFill>
                <a:latin typeface="Georgia"/>
                <a:cs typeface="Georgia"/>
              </a:rPr>
              <a:t> </a:t>
            </a:r>
            <a:r>
              <a:rPr sz="1400" dirty="0">
                <a:solidFill>
                  <a:srgbClr val="1A2051"/>
                </a:solidFill>
                <a:latin typeface="Georgia"/>
                <a:cs typeface="Georgia"/>
              </a:rPr>
              <a:t>C</a:t>
            </a:r>
            <a:r>
              <a:rPr sz="1400" spc="355" dirty="0">
                <a:solidFill>
                  <a:srgbClr val="1A2051"/>
                </a:solidFill>
                <a:latin typeface="Georgia"/>
                <a:cs typeface="Georgia"/>
              </a:rPr>
              <a:t> </a:t>
            </a:r>
            <a:r>
              <a:rPr sz="1400" dirty="0">
                <a:solidFill>
                  <a:srgbClr val="1A2051"/>
                </a:solidFill>
                <a:latin typeface="Georgia"/>
                <a:cs typeface="Georgia"/>
              </a:rPr>
              <a:t>E	O</a:t>
            </a:r>
            <a:r>
              <a:rPr sz="1400" spc="360" dirty="0">
                <a:solidFill>
                  <a:srgbClr val="1A2051"/>
                </a:solidFill>
                <a:latin typeface="Georgia"/>
                <a:cs typeface="Georgia"/>
              </a:rPr>
              <a:t> </a:t>
            </a:r>
            <a:r>
              <a:rPr sz="1400" dirty="0">
                <a:solidFill>
                  <a:srgbClr val="1A2051"/>
                </a:solidFill>
                <a:latin typeface="Georgia"/>
                <a:cs typeface="Georgia"/>
              </a:rPr>
              <a:t>F	T</a:t>
            </a:r>
            <a:r>
              <a:rPr sz="1400" spc="360" dirty="0">
                <a:solidFill>
                  <a:srgbClr val="1A2051"/>
                </a:solidFill>
                <a:latin typeface="Georgia"/>
                <a:cs typeface="Georgia"/>
              </a:rPr>
              <a:t> </a:t>
            </a:r>
            <a:r>
              <a:rPr sz="1400" dirty="0">
                <a:solidFill>
                  <a:srgbClr val="1A2051"/>
                </a:solidFill>
                <a:latin typeface="Georgia"/>
                <a:cs typeface="Georgia"/>
              </a:rPr>
              <a:t>H</a:t>
            </a:r>
            <a:r>
              <a:rPr sz="1400" spc="365" dirty="0">
                <a:solidFill>
                  <a:srgbClr val="1A2051"/>
                </a:solidFill>
                <a:latin typeface="Georgia"/>
                <a:cs typeface="Georgia"/>
              </a:rPr>
              <a:t> </a:t>
            </a:r>
            <a:r>
              <a:rPr sz="1400" dirty="0">
                <a:solidFill>
                  <a:srgbClr val="1A2051"/>
                </a:solidFill>
                <a:latin typeface="Georgia"/>
                <a:cs typeface="Georgia"/>
              </a:rPr>
              <a:t>E	D</a:t>
            </a:r>
            <a:r>
              <a:rPr sz="1400" spc="355" dirty="0">
                <a:solidFill>
                  <a:srgbClr val="1A2051"/>
                </a:solidFill>
                <a:latin typeface="Georgia"/>
                <a:cs typeface="Georgia"/>
              </a:rPr>
              <a:t> </a:t>
            </a:r>
            <a:r>
              <a:rPr sz="1400" dirty="0">
                <a:solidFill>
                  <a:srgbClr val="1A2051"/>
                </a:solidFill>
                <a:latin typeface="Georgia"/>
                <a:cs typeface="Georgia"/>
              </a:rPr>
              <a:t>I</a:t>
            </a:r>
            <a:r>
              <a:rPr sz="1400" spc="360" dirty="0">
                <a:solidFill>
                  <a:srgbClr val="1A2051"/>
                </a:solidFill>
                <a:latin typeface="Georgia"/>
                <a:cs typeface="Georgia"/>
              </a:rPr>
              <a:t> </a:t>
            </a:r>
            <a:r>
              <a:rPr sz="1400" dirty="0">
                <a:solidFill>
                  <a:srgbClr val="1A2051"/>
                </a:solidFill>
                <a:latin typeface="Georgia"/>
                <a:cs typeface="Georgia"/>
              </a:rPr>
              <a:t>R</a:t>
            </a:r>
            <a:r>
              <a:rPr sz="1400" spc="355" dirty="0">
                <a:solidFill>
                  <a:srgbClr val="1A2051"/>
                </a:solidFill>
                <a:latin typeface="Georgia"/>
                <a:cs typeface="Georgia"/>
              </a:rPr>
              <a:t> </a:t>
            </a:r>
            <a:r>
              <a:rPr sz="1400" dirty="0">
                <a:solidFill>
                  <a:srgbClr val="1A2051"/>
                </a:solidFill>
                <a:latin typeface="Georgia"/>
                <a:cs typeface="Georgia"/>
              </a:rPr>
              <a:t>E</a:t>
            </a:r>
            <a:r>
              <a:rPr sz="1400" spc="360" dirty="0">
                <a:solidFill>
                  <a:srgbClr val="1A2051"/>
                </a:solidFill>
                <a:latin typeface="Georgia"/>
                <a:cs typeface="Georgia"/>
              </a:rPr>
              <a:t> </a:t>
            </a:r>
            <a:r>
              <a:rPr sz="1400" dirty="0">
                <a:solidFill>
                  <a:srgbClr val="1A2051"/>
                </a:solidFill>
                <a:latin typeface="Georgia"/>
                <a:cs typeface="Georgia"/>
              </a:rPr>
              <a:t>C</a:t>
            </a:r>
            <a:r>
              <a:rPr sz="1400" spc="360" dirty="0">
                <a:solidFill>
                  <a:srgbClr val="1A2051"/>
                </a:solidFill>
                <a:latin typeface="Georgia"/>
                <a:cs typeface="Georgia"/>
              </a:rPr>
              <a:t> </a:t>
            </a:r>
            <a:r>
              <a:rPr sz="1400" dirty="0">
                <a:solidFill>
                  <a:srgbClr val="1A2051"/>
                </a:solidFill>
                <a:latin typeface="Georgia"/>
                <a:cs typeface="Georgia"/>
              </a:rPr>
              <a:t>T</a:t>
            </a:r>
            <a:r>
              <a:rPr sz="1400" spc="355" dirty="0">
                <a:solidFill>
                  <a:srgbClr val="1A2051"/>
                </a:solidFill>
                <a:latin typeface="Georgia"/>
                <a:cs typeface="Georgia"/>
              </a:rPr>
              <a:t> </a:t>
            </a:r>
            <a:r>
              <a:rPr sz="1400" dirty="0">
                <a:solidFill>
                  <a:srgbClr val="1A2051"/>
                </a:solidFill>
                <a:latin typeface="Georgia"/>
                <a:cs typeface="Georgia"/>
              </a:rPr>
              <a:t>O</a:t>
            </a:r>
            <a:r>
              <a:rPr sz="1400" spc="360" dirty="0">
                <a:solidFill>
                  <a:srgbClr val="1A2051"/>
                </a:solidFill>
                <a:latin typeface="Georgia"/>
                <a:cs typeface="Georgia"/>
              </a:rPr>
              <a:t> </a:t>
            </a:r>
            <a:r>
              <a:rPr sz="1400" dirty="0">
                <a:solidFill>
                  <a:srgbClr val="1A2051"/>
                </a:solidFill>
                <a:latin typeface="Georgia"/>
                <a:cs typeface="Georgia"/>
              </a:rPr>
              <a:t>R	O</a:t>
            </a:r>
            <a:r>
              <a:rPr sz="1400" spc="355" dirty="0">
                <a:solidFill>
                  <a:srgbClr val="1A2051"/>
                </a:solidFill>
                <a:latin typeface="Georgia"/>
                <a:cs typeface="Georgia"/>
              </a:rPr>
              <a:t> </a:t>
            </a:r>
            <a:r>
              <a:rPr sz="1400" dirty="0">
                <a:solidFill>
                  <a:srgbClr val="1A2051"/>
                </a:solidFill>
                <a:latin typeface="Georgia"/>
                <a:cs typeface="Georgia"/>
              </a:rPr>
              <a:t>F	P</a:t>
            </a:r>
            <a:r>
              <a:rPr sz="1400" spc="365" dirty="0">
                <a:solidFill>
                  <a:srgbClr val="1A2051"/>
                </a:solidFill>
                <a:latin typeface="Georgia"/>
                <a:cs typeface="Georgia"/>
              </a:rPr>
              <a:t> </a:t>
            </a:r>
            <a:r>
              <a:rPr sz="1400" dirty="0">
                <a:solidFill>
                  <a:srgbClr val="1A2051"/>
                </a:solidFill>
                <a:latin typeface="Georgia"/>
                <a:cs typeface="Georgia"/>
              </a:rPr>
              <a:t>U</a:t>
            </a:r>
            <a:r>
              <a:rPr sz="1400" spc="360" dirty="0">
                <a:solidFill>
                  <a:srgbClr val="1A2051"/>
                </a:solidFill>
                <a:latin typeface="Georgia"/>
                <a:cs typeface="Georgia"/>
              </a:rPr>
              <a:t> </a:t>
            </a:r>
            <a:r>
              <a:rPr sz="1400" dirty="0">
                <a:solidFill>
                  <a:srgbClr val="1A2051"/>
                </a:solidFill>
                <a:latin typeface="Georgia"/>
                <a:cs typeface="Georgia"/>
              </a:rPr>
              <a:t>B</a:t>
            </a:r>
            <a:r>
              <a:rPr sz="1400" spc="365" dirty="0">
                <a:solidFill>
                  <a:srgbClr val="1A2051"/>
                </a:solidFill>
                <a:latin typeface="Georgia"/>
                <a:cs typeface="Georgia"/>
              </a:rPr>
              <a:t> </a:t>
            </a:r>
            <a:r>
              <a:rPr sz="1400" dirty="0">
                <a:solidFill>
                  <a:srgbClr val="1A2051"/>
                </a:solidFill>
                <a:latin typeface="Georgia"/>
                <a:cs typeface="Georgia"/>
              </a:rPr>
              <a:t>L</a:t>
            </a:r>
            <a:r>
              <a:rPr sz="1400" spc="360" dirty="0">
                <a:solidFill>
                  <a:srgbClr val="1A2051"/>
                </a:solidFill>
                <a:latin typeface="Georgia"/>
                <a:cs typeface="Georgia"/>
              </a:rPr>
              <a:t> </a:t>
            </a:r>
            <a:r>
              <a:rPr sz="1400" dirty="0">
                <a:solidFill>
                  <a:srgbClr val="1A2051"/>
                </a:solidFill>
                <a:latin typeface="Georgia"/>
                <a:cs typeface="Georgia"/>
              </a:rPr>
              <a:t>I</a:t>
            </a:r>
            <a:r>
              <a:rPr sz="1400" spc="365" dirty="0">
                <a:solidFill>
                  <a:srgbClr val="1A2051"/>
                </a:solidFill>
                <a:latin typeface="Georgia"/>
                <a:cs typeface="Georgia"/>
              </a:rPr>
              <a:t> </a:t>
            </a:r>
            <a:r>
              <a:rPr sz="1400" dirty="0">
                <a:solidFill>
                  <a:srgbClr val="1A2051"/>
                </a:solidFill>
                <a:latin typeface="Georgia"/>
                <a:cs typeface="Georgia"/>
              </a:rPr>
              <a:t>C	P</a:t>
            </a:r>
            <a:r>
              <a:rPr sz="1400" spc="360" dirty="0">
                <a:solidFill>
                  <a:srgbClr val="1A2051"/>
                </a:solidFill>
                <a:latin typeface="Georgia"/>
                <a:cs typeface="Georgia"/>
              </a:rPr>
              <a:t> </a:t>
            </a:r>
            <a:r>
              <a:rPr sz="1400" dirty="0">
                <a:solidFill>
                  <a:srgbClr val="1A2051"/>
                </a:solidFill>
                <a:latin typeface="Georgia"/>
                <a:cs typeface="Georgia"/>
              </a:rPr>
              <a:t>R</a:t>
            </a:r>
            <a:r>
              <a:rPr sz="1400" spc="365" dirty="0">
                <a:solidFill>
                  <a:srgbClr val="1A2051"/>
                </a:solidFill>
                <a:latin typeface="Georgia"/>
                <a:cs typeface="Georgia"/>
              </a:rPr>
              <a:t> </a:t>
            </a:r>
            <a:r>
              <a:rPr sz="1400" dirty="0">
                <a:solidFill>
                  <a:srgbClr val="1A2051"/>
                </a:solidFill>
                <a:latin typeface="Georgia"/>
                <a:cs typeface="Georgia"/>
              </a:rPr>
              <a:t>O</a:t>
            </a:r>
            <a:r>
              <a:rPr sz="1400" spc="360" dirty="0">
                <a:solidFill>
                  <a:srgbClr val="1A2051"/>
                </a:solidFill>
                <a:latin typeface="Georgia"/>
                <a:cs typeface="Georgia"/>
              </a:rPr>
              <a:t> </a:t>
            </a:r>
            <a:r>
              <a:rPr sz="1400" dirty="0">
                <a:solidFill>
                  <a:srgbClr val="1A2051"/>
                </a:solidFill>
                <a:latin typeface="Georgia"/>
                <a:cs typeface="Georgia"/>
              </a:rPr>
              <a:t>S</a:t>
            </a:r>
            <a:r>
              <a:rPr sz="1400" spc="365" dirty="0">
                <a:solidFill>
                  <a:srgbClr val="1A2051"/>
                </a:solidFill>
                <a:latin typeface="Georgia"/>
                <a:cs typeface="Georgia"/>
              </a:rPr>
              <a:t> </a:t>
            </a:r>
            <a:r>
              <a:rPr sz="1400" dirty="0">
                <a:solidFill>
                  <a:srgbClr val="1A2051"/>
                </a:solidFill>
                <a:latin typeface="Georgia"/>
                <a:cs typeface="Georgia"/>
              </a:rPr>
              <a:t>E</a:t>
            </a:r>
            <a:r>
              <a:rPr sz="1400" spc="365" dirty="0">
                <a:solidFill>
                  <a:srgbClr val="1A2051"/>
                </a:solidFill>
                <a:latin typeface="Georgia"/>
                <a:cs typeface="Georgia"/>
              </a:rPr>
              <a:t> </a:t>
            </a:r>
            <a:r>
              <a:rPr sz="1400" dirty="0">
                <a:solidFill>
                  <a:srgbClr val="1A2051"/>
                </a:solidFill>
                <a:latin typeface="Georgia"/>
                <a:cs typeface="Georgia"/>
              </a:rPr>
              <a:t>C</a:t>
            </a:r>
            <a:r>
              <a:rPr sz="1400" spc="360" dirty="0">
                <a:solidFill>
                  <a:srgbClr val="1A2051"/>
                </a:solidFill>
                <a:latin typeface="Georgia"/>
                <a:cs typeface="Georgia"/>
              </a:rPr>
              <a:t> </a:t>
            </a:r>
            <a:r>
              <a:rPr sz="1400" dirty="0">
                <a:solidFill>
                  <a:srgbClr val="1A2051"/>
                </a:solidFill>
                <a:latin typeface="Georgia"/>
                <a:cs typeface="Georgia"/>
              </a:rPr>
              <a:t>U</a:t>
            </a:r>
            <a:r>
              <a:rPr sz="1400" spc="365" dirty="0">
                <a:solidFill>
                  <a:srgbClr val="1A2051"/>
                </a:solidFill>
                <a:latin typeface="Georgia"/>
                <a:cs typeface="Georgia"/>
              </a:rPr>
              <a:t> </a:t>
            </a:r>
            <a:r>
              <a:rPr sz="1400" dirty="0">
                <a:solidFill>
                  <a:srgbClr val="1A2051"/>
                </a:solidFill>
                <a:latin typeface="Georgia"/>
                <a:cs typeface="Georgia"/>
              </a:rPr>
              <a:t>T</a:t>
            </a:r>
            <a:r>
              <a:rPr sz="1400" spc="360" dirty="0">
                <a:solidFill>
                  <a:srgbClr val="1A2051"/>
                </a:solidFill>
                <a:latin typeface="Georgia"/>
                <a:cs typeface="Georgia"/>
              </a:rPr>
              <a:t> </a:t>
            </a:r>
            <a:r>
              <a:rPr sz="1400" dirty="0">
                <a:solidFill>
                  <a:srgbClr val="1A2051"/>
                </a:solidFill>
                <a:latin typeface="Georgia"/>
                <a:cs typeface="Georgia"/>
              </a:rPr>
              <a:t>I</a:t>
            </a:r>
            <a:r>
              <a:rPr sz="1400" spc="365" dirty="0">
                <a:solidFill>
                  <a:srgbClr val="1A2051"/>
                </a:solidFill>
                <a:latin typeface="Georgia"/>
                <a:cs typeface="Georgia"/>
              </a:rPr>
              <a:t> </a:t>
            </a:r>
            <a:r>
              <a:rPr sz="1400" dirty="0">
                <a:solidFill>
                  <a:srgbClr val="1A2051"/>
                </a:solidFill>
                <a:latin typeface="Georgia"/>
                <a:cs typeface="Georgia"/>
              </a:rPr>
              <a:t>O</a:t>
            </a:r>
            <a:r>
              <a:rPr sz="1400" spc="360" dirty="0">
                <a:solidFill>
                  <a:srgbClr val="1A2051"/>
                </a:solidFill>
                <a:latin typeface="Georgia"/>
                <a:cs typeface="Georgia"/>
              </a:rPr>
              <a:t> </a:t>
            </a:r>
            <a:r>
              <a:rPr sz="1400" dirty="0">
                <a:solidFill>
                  <a:srgbClr val="1A2051"/>
                </a:solidFill>
                <a:latin typeface="Georgia"/>
                <a:cs typeface="Georgia"/>
              </a:rPr>
              <a:t>N</a:t>
            </a:r>
            <a:r>
              <a:rPr sz="1400" spc="365" dirty="0">
                <a:solidFill>
                  <a:srgbClr val="1A2051"/>
                </a:solidFill>
                <a:latin typeface="Georgia"/>
                <a:cs typeface="Georgia"/>
              </a:rPr>
              <a:t> </a:t>
            </a:r>
            <a:r>
              <a:rPr sz="1400" dirty="0">
                <a:solidFill>
                  <a:srgbClr val="1A2051"/>
                </a:solidFill>
                <a:latin typeface="Georgia"/>
                <a:cs typeface="Georgia"/>
              </a:rPr>
              <a:t>S	(</a:t>
            </a:r>
            <a:r>
              <a:rPr sz="1400" spc="335" dirty="0">
                <a:solidFill>
                  <a:srgbClr val="1A2051"/>
                </a:solidFill>
                <a:latin typeface="Georgia"/>
                <a:cs typeface="Georgia"/>
              </a:rPr>
              <a:t> </a:t>
            </a:r>
            <a:r>
              <a:rPr sz="1400" dirty="0">
                <a:solidFill>
                  <a:srgbClr val="1A2051"/>
                </a:solidFill>
                <a:latin typeface="Georgia"/>
                <a:cs typeface="Georgia"/>
              </a:rPr>
              <a:t>O</a:t>
            </a:r>
            <a:r>
              <a:rPr sz="1400" spc="340" dirty="0">
                <a:solidFill>
                  <a:srgbClr val="1A2051"/>
                </a:solidFill>
                <a:latin typeface="Georgia"/>
                <a:cs typeface="Georgia"/>
              </a:rPr>
              <a:t> </a:t>
            </a:r>
            <a:r>
              <a:rPr sz="1400" dirty="0">
                <a:solidFill>
                  <a:srgbClr val="1A2051"/>
                </a:solidFill>
                <a:latin typeface="Georgia"/>
                <a:cs typeface="Georgia"/>
              </a:rPr>
              <a:t>D</a:t>
            </a:r>
            <a:r>
              <a:rPr sz="1400" spc="340" dirty="0">
                <a:solidFill>
                  <a:srgbClr val="1A2051"/>
                </a:solidFill>
                <a:latin typeface="Georgia"/>
                <a:cs typeface="Georgia"/>
              </a:rPr>
              <a:t> </a:t>
            </a:r>
            <a:r>
              <a:rPr sz="1400" dirty="0">
                <a:solidFill>
                  <a:srgbClr val="1A2051"/>
                </a:solidFill>
                <a:latin typeface="Georgia"/>
                <a:cs typeface="Georgia"/>
              </a:rPr>
              <a:t>P</a:t>
            </a:r>
            <a:r>
              <a:rPr sz="1400" spc="335" dirty="0">
                <a:solidFill>
                  <a:srgbClr val="1A2051"/>
                </a:solidFill>
                <a:latin typeface="Georgia"/>
                <a:cs typeface="Georgia"/>
              </a:rPr>
              <a:t> </a:t>
            </a:r>
            <a:r>
              <a:rPr sz="1400" dirty="0">
                <a:solidFill>
                  <a:srgbClr val="1A2051"/>
                </a:solidFill>
                <a:latin typeface="Georgia"/>
                <a:cs typeface="Georgia"/>
              </a:rPr>
              <a:t>P</a:t>
            </a:r>
            <a:r>
              <a:rPr sz="1400" spc="340" dirty="0">
                <a:solidFill>
                  <a:srgbClr val="1A2051"/>
                </a:solidFill>
                <a:latin typeface="Georgia"/>
                <a:cs typeface="Georgia"/>
              </a:rPr>
              <a:t> </a:t>
            </a:r>
            <a:r>
              <a:rPr sz="1400" dirty="0">
                <a:solidFill>
                  <a:srgbClr val="1A2051"/>
                </a:solidFill>
                <a:latin typeface="Georgia"/>
                <a:cs typeface="Georgia"/>
              </a:rPr>
              <a:t>)</a:t>
            </a:r>
            <a:endParaRPr sz="1400" dirty="0">
              <a:latin typeface="Georgia"/>
              <a:cs typeface="Georgia"/>
            </a:endParaRPr>
          </a:p>
        </p:txBody>
      </p:sp>
    </p:spTree>
    <p:extLst>
      <p:ext uri="{BB962C8B-B14F-4D97-AF65-F5344CB8AC3E}">
        <p14:creationId xmlns:p14="http://schemas.microsoft.com/office/powerpoint/2010/main" val="3123704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5910</TotalTime>
  <Words>1782</Words>
  <Application>Microsoft Office PowerPoint</Application>
  <PresentationFormat>Widescreen</PresentationFormat>
  <Paragraphs>189</Paragraphs>
  <Slides>17</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Aptos</vt:lpstr>
      <vt:lpstr>Calibri</vt:lpstr>
      <vt:lpstr>Century Gothic</vt:lpstr>
      <vt:lpstr>Georgia</vt:lpstr>
      <vt:lpstr>Times New Roman</vt:lpstr>
      <vt:lpstr>Wingdings</vt:lpstr>
      <vt:lpstr>Office Theme</vt:lpstr>
      <vt:lpstr>Strengthening Electoral integrity: The Strategic Role of Court Users Committees</vt:lpstr>
      <vt:lpstr>PowerPoint Presentation</vt:lpstr>
      <vt:lpstr>What are Court Users Committees?</vt:lpstr>
      <vt:lpstr>How are CUC’s established? </vt:lpstr>
      <vt:lpstr>Membership of the Court Users Committees </vt:lpstr>
      <vt:lpstr>Categories of CUC’s </vt:lpstr>
      <vt:lpstr>Ctd.</vt:lpstr>
      <vt:lpstr>Why were CUC’s formed?</vt:lpstr>
      <vt:lpstr>Functions of the CUC in Strengthening Electoral Integrity</vt:lpstr>
      <vt:lpstr>What are the Roles/Objectives of CUCs in CUCs in election preparedness and election justice?</vt:lpstr>
      <vt:lpstr>Ctd….</vt:lpstr>
      <vt:lpstr>Duties of the CUC towards the Public </vt:lpstr>
      <vt:lpstr>How do CUC’s operate to strengthen electoral integrity?</vt:lpstr>
      <vt:lpstr>PowerPoint Presentation</vt:lpstr>
      <vt:lpstr>Challenges experienced by CUC’s in electoral integrity </vt:lpstr>
      <vt:lpstr>Conclusion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Strengthening Electoral integrity: The Strategic Role of Court Users Committees</dc:title>
  <dc:creator>Administrator</dc:creator>
  <cp:lastModifiedBy>user</cp:lastModifiedBy>
  <cp:revision>295</cp:revision>
  <dcterms:created xsi:type="dcterms:W3CDTF">2022-03-23T19:04:16Z</dcterms:created>
  <dcterms:modified xsi:type="dcterms:W3CDTF">2026-03-17T04:30:30Z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2022-03-23T00:00:00Z</vt:filetime>
  </property>
  <property fmtid="{D5CDD505-2E9C-101B-9397-08002B2CF9AE}" pid="3" name="Creator">
    <vt:lpwstr>Adobe InDesign 17.1 (Macintosh)</vt:lpwstr>
  </property>
  <property fmtid="{D5CDD505-2E9C-101B-9397-08002B2CF9AE}" pid="4" name="LastSaved">
    <vt:filetime>2022-03-23T00:00:00Z</vt:filetime>
  </property>
</Properties>
</file>