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63" r:id="rId3"/>
    <p:sldId id="303" r:id="rId4"/>
    <p:sldId id="304" r:id="rId5"/>
    <p:sldId id="331" r:id="rId6"/>
    <p:sldId id="310" r:id="rId7"/>
    <p:sldId id="326" r:id="rId8"/>
    <p:sldId id="327" r:id="rId9"/>
    <p:sldId id="328" r:id="rId10"/>
    <p:sldId id="311" r:id="rId11"/>
    <p:sldId id="312" r:id="rId12"/>
    <p:sldId id="332" r:id="rId13"/>
    <p:sldId id="330" r:id="rId14"/>
    <p:sldId id="333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ilia Chipulu" initials="G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0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852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F1879-F2A7-49E5-8877-B000E47F912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A875C-78B7-455C-8719-FDDB2DFF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2199D-BE75-466C-A285-14E22C07B9B7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A2163-601C-422B-BB3A-D69624E364F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A2163-601C-422B-BB3A-D69624E364FC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A2163-601C-422B-BB3A-D69624E364FC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A2163-601C-422B-BB3A-D69624E364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9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17" y="3227265"/>
            <a:ext cx="10515600" cy="106644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39417" y="44622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6694"/>
            <a:ext cx="3932237" cy="1120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106694"/>
            <a:ext cx="6172200" cy="51201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1520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3E72-F9A2-4B08-A9E3-3C4FBC4D5893}" type="datetimeFigureOut">
              <a:rPr lang="en-US"/>
              <a:t>3/17/2026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44988"/>
            <a:ext cx="3932237" cy="9124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7488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5A27-E45F-44FC-9CFC-85DAB191E0FC}" type="datetimeFigureOut">
              <a:rPr lang="en-US"/>
              <a:t>3/17/2026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4179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83D8-4F27-405E-9E06-26B255D5C8E4}" type="datetimeFigureOut">
              <a:rPr lang="en-US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EF61-F463-480D-B4CE-84F7DBB6009E}" type="datetimeFigureOut">
              <a:rPr lang="en-US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7" r="24426" b="28139"/>
          <a:stretch>
            <a:fillRect/>
          </a:stretch>
        </p:blipFill>
        <p:spPr bwMode="auto">
          <a:xfrm>
            <a:off x="838200" y="3714750"/>
            <a:ext cx="105156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66659"/>
            <a:ext cx="10579873" cy="19967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14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487D5-FE26-4B3D-8122-E0A51D976C58}" type="datetimeFigureOut">
              <a:rPr lang="en-US"/>
              <a:t>3/17/2026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014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537" y="200501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ED10-6267-4847-B6D9-1B2A2D4C4DF8}" type="datetimeFigureOut">
              <a:rPr lang="en-US"/>
              <a:t>3/17/2026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01864"/>
            <a:ext cx="10515600" cy="6888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A2B0-344A-4F0C-9548-FC3AB49CFB6C}" type="datetimeFigureOut">
              <a:rPr lang="en-US"/>
              <a:t>3/17/2026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47D9-9339-42FF-B433-AD8C811BE7EF}" type="datetimeFigureOut">
              <a:rPr lang="en-US"/>
              <a:t>3/17/2026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7" r="24426" b="28139"/>
          <a:stretch>
            <a:fillRect/>
          </a:stretch>
        </p:blipFill>
        <p:spPr bwMode="auto">
          <a:xfrm>
            <a:off x="96838" y="2582863"/>
            <a:ext cx="11998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65475" y="2814992"/>
            <a:ext cx="9507110" cy="1271978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E17F-A0BC-40AF-B02E-F8B1B868D7A6}" type="datetimeFigureOut">
              <a:rPr lang="en-US"/>
              <a:t>3/17/2026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5" t="33260" r="38589" b="42862"/>
          <a:stretch>
            <a:fillRect/>
          </a:stretch>
        </p:blipFill>
        <p:spPr bwMode="auto">
          <a:xfrm>
            <a:off x="10628313" y="5868988"/>
            <a:ext cx="95408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92213"/>
            <a:ext cx="10515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05013"/>
            <a:ext cx="105156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583A36-1DA5-4382-B4F7-693F3B368641}" type="datetimeFigureOut">
              <a:rPr lang="en-US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22"/>
          <a:stretch>
            <a:fillRect/>
          </a:stretch>
        </p:blipFill>
        <p:spPr bwMode="auto">
          <a:xfrm>
            <a:off x="0" y="0"/>
            <a:ext cx="12192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dugi" panose="020B050204020402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dugi" panose="020B050204020402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dugi" panose="020B050204020402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dugi" panose="020B0502040204020203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dugi" panose="020B0502040204020203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dugi" panose="020B0502040204020203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dugi" panose="020B0502040204020203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dugi" panose="020B0502040204020203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981" y="755963"/>
            <a:ext cx="7666430" cy="2471980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Gabriola" panose="04040605051002020D02" pitchFamily="82" charset="0"/>
              </a:rPr>
              <a:t>Investigating &amp; Prosecuting Hate Speech in the Digital Era: Safeguarding Electoral Integrity and Promoting Inclusivity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184" y="3905573"/>
            <a:ext cx="10542833" cy="2471980"/>
          </a:xfrm>
        </p:spPr>
        <p:txBody>
          <a:bodyPr/>
          <a:lstStyle/>
          <a:p>
            <a:pPr eaLnBrk="1" hangingPunct="1"/>
            <a:endParaRPr lang="en-US" altLang="en-US" sz="2800" b="1" i="1" dirty="0">
              <a:solidFill>
                <a:schemeClr val="tx1"/>
              </a:solidFill>
              <a:latin typeface="Gabriola" panose="04040605051002020D02" pitchFamily="82" charset="0"/>
              <a:ea typeface="Cambria" panose="02040503050406030204" pitchFamily="18" charset="0"/>
            </a:endParaRPr>
          </a:p>
          <a:p>
            <a:pPr eaLnBrk="1" hangingPunct="1"/>
            <a:r>
              <a:rPr lang="en-US" altLang="en-US" sz="2800" b="1" i="1" dirty="0">
                <a:solidFill>
                  <a:schemeClr val="tx1"/>
                </a:solidFill>
                <a:latin typeface="Gabriola" panose="04040605051002020D02" pitchFamily="82" charset="0"/>
                <a:ea typeface="Cambria" panose="02040503050406030204" pitchFamily="18" charset="0"/>
              </a:rPr>
              <a:t>                                                                     Jonathan Phiri   </a:t>
            </a:r>
          </a:p>
          <a:p>
            <a:r>
              <a:rPr lang="en-US" altLang="en-US" sz="2800" b="1" i="1" dirty="0">
                <a:solidFill>
                  <a:schemeClr val="tx1"/>
                </a:solidFill>
                <a:latin typeface="Gabriola" panose="04040605051002020D02" pitchFamily="82" charset="0"/>
                <a:ea typeface="Cambria" panose="02040503050406030204" pitchFamily="18" charset="0"/>
              </a:rPr>
              <a:t>                                                                          March 2026</a:t>
            </a:r>
          </a:p>
          <a:p>
            <a:pPr eaLnBrk="1" hangingPunct="1"/>
            <a:endParaRPr lang="en-US" altLang="en-US" sz="2800" b="1" i="1" dirty="0">
              <a:solidFill>
                <a:schemeClr val="tx1"/>
              </a:solidFill>
              <a:latin typeface="Gabriola" panose="04040605051002020D02" pitchFamily="82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45" y="2005012"/>
            <a:ext cx="1192924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3) Examination &amp; Analysis  - </a:t>
            </a:r>
          </a:p>
          <a:p>
            <a:pPr marL="0" indent="0">
              <a:buNone/>
            </a:pPr>
            <a:r>
              <a:rPr lang="en-US" b="1" dirty="0"/>
              <a:t>        - </a:t>
            </a:r>
            <a:r>
              <a:rPr lang="en-US" dirty="0"/>
              <a:t>Relevant data is extracted and preserved this include social media accounts</a:t>
            </a:r>
          </a:p>
          <a:p>
            <a:pPr marL="0" indent="0">
              <a:buNone/>
            </a:pPr>
            <a:r>
              <a:rPr lang="en-US" dirty="0"/>
              <a:t>        - Social media post is preserved including comments and reactions </a:t>
            </a:r>
          </a:p>
          <a:p>
            <a:pPr marL="0" indent="0">
              <a:buNone/>
            </a:pPr>
            <a:r>
              <a:rPr lang="en-US" dirty="0"/>
              <a:t>        -  Using intelligence &amp; forensic tools and techniques to uncover contact details like mobile phone or email address behind social media account under investigation.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1AA8-3E5A-2F5B-F273-9F4A8722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2005012"/>
            <a:ext cx="1164031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4) Documentation &amp; Report - </a:t>
            </a:r>
          </a:p>
          <a:p>
            <a:pPr marL="0" indent="0">
              <a:buNone/>
            </a:pPr>
            <a:r>
              <a:rPr lang="en-US" dirty="0"/>
              <a:t>       - All findings and procedures are documented in the report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5) Testify </a:t>
            </a:r>
          </a:p>
          <a:p>
            <a:pPr marL="0" indent="0">
              <a:buNone/>
            </a:pPr>
            <a:r>
              <a:rPr lang="en-US" b="1" dirty="0"/>
              <a:t>    - </a:t>
            </a:r>
            <a:r>
              <a:rPr lang="en-US" dirty="0"/>
              <a:t>Testify in court as an expert witness </a:t>
            </a:r>
            <a:endParaRPr lang="en-US" b="1" dirty="0"/>
          </a:p>
          <a:p>
            <a:pPr marL="0" indent="0">
              <a:buNone/>
            </a:pP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45486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06B72-1072-0307-CF61-7124E8C9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104" y="1143000"/>
            <a:ext cx="7748016" cy="996696"/>
          </a:xfrm>
        </p:spPr>
        <p:txBody>
          <a:bodyPr/>
          <a:lstStyle/>
          <a:p>
            <a:r>
              <a:rPr lang="en-US" sz="3200" dirty="0"/>
              <a:t>         ZAMBIA POLICE SERVICE </a:t>
            </a:r>
            <a:br>
              <a:rPr lang="en-US" sz="3200" dirty="0"/>
            </a:br>
            <a:r>
              <a:rPr lang="en-US" sz="3200" dirty="0"/>
              <a:t>DIGITAL FORENSICS LABORATORY</a:t>
            </a:r>
            <a:endParaRPr lang="en-ZM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ED94C-997F-0EA7-F6FB-D5757D1F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2139696"/>
            <a:ext cx="11859768" cy="462686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All activities are anchored on </a:t>
            </a:r>
            <a:r>
              <a:rPr lang="en-US" b="1" dirty="0"/>
              <a:t>CIA </a:t>
            </a:r>
            <a:r>
              <a:rPr lang="en-US" dirty="0"/>
              <a:t>triad</a:t>
            </a:r>
            <a:r>
              <a:rPr lang="en-US" b="1" dirty="0"/>
              <a:t> </a:t>
            </a:r>
            <a:r>
              <a:rPr lang="en-US" dirty="0"/>
              <a:t>( </a:t>
            </a:r>
            <a:r>
              <a:rPr lang="en-US" b="1" dirty="0"/>
              <a:t>Confidentiality, Integrity &amp; Availability</a:t>
            </a:r>
            <a:r>
              <a:rPr lang="en-US" dirty="0"/>
              <a:t> )  and in conformity with the following international standards 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b="1" dirty="0" err="1"/>
              <a:t>i</a:t>
            </a:r>
            <a:r>
              <a:rPr lang="en-US" b="1" dirty="0"/>
              <a:t>)ISO/IEC 27037:2012 </a:t>
            </a:r>
            <a:r>
              <a:rPr lang="en-US" dirty="0"/>
              <a:t>– Guidelines for identification, collection, acquisition and preservation of digital evidence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b="1" dirty="0"/>
              <a:t>ii) ISO/IEC 27042:2015 </a:t>
            </a:r>
            <a:r>
              <a:rPr lang="en-US" dirty="0"/>
              <a:t>-  Provides guidance on Analysis and interpretation of digital evidence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b="1" dirty="0"/>
              <a:t>iii) ISO/IEC 27042:2025 </a:t>
            </a:r>
            <a:r>
              <a:rPr lang="en-US" dirty="0"/>
              <a:t>– Provides guidance on Security Techniques and Incident Investigation Principles &amp; Processes </a:t>
            </a:r>
          </a:p>
          <a:p>
            <a:pPr marL="0" indent="0">
              <a:buNone/>
            </a:pP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70366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8292-D612-C4A7-0EB8-00E57FCD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B4E16-A9D2-57D7-C2B6-E12B0F46A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Digital Forensic evidence  plays a critical role in not only  investigations but also prosecutions of hate speech cases as it directly or indirectly pinpoints or implicate a suspect(s). </a:t>
            </a:r>
          </a:p>
          <a:p>
            <a:pPr marL="0" indent="0">
              <a:buNone/>
            </a:pP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25448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/Users/User/Downloads/images.jpegimages"/>
          <p:cNvPicPr>
            <a:picLocks noChangeAspect="1"/>
          </p:cNvPicPr>
          <p:nvPr/>
        </p:nvPicPr>
        <p:blipFill>
          <a:blip r:embed="rId2"/>
          <a:srcRect l="13347" r="13347"/>
          <a:stretch>
            <a:fillRect/>
          </a:stretch>
        </p:blipFill>
        <p:spPr>
          <a:xfrm>
            <a:off x="3434722" y="1542216"/>
            <a:ext cx="4295140" cy="3280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-is-asset-tracing-definition-1024x576 copy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flipH="1">
            <a:off x="0" y="17373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3088"/>
            <a:ext cx="10853928" cy="4658296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Aptos Display" panose="020B0004020202020204" pitchFamily="34" charset="0"/>
              </a:rPr>
              <a:t>Introduction</a:t>
            </a:r>
            <a:endParaRPr lang="en-US" dirty="0">
              <a:solidFill>
                <a:srgbClr val="222222"/>
              </a:solidFill>
              <a:latin typeface="Aptos Display" panose="020B00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Aptos Display" panose="020B0004020202020204" pitchFamily="34" charset="0"/>
              </a:rPr>
              <a:t>Role of Digital Platforms in Promoting Hate Speech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ptos Display" panose="020B0004020202020204" pitchFamily="34" charset="0"/>
              </a:rPr>
              <a:t>Digital Forensics &amp; Digital Evidence Collection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ptos Display" panose="020B0004020202020204" pitchFamily="34" charset="0"/>
              </a:rPr>
              <a:t>Conclusion</a:t>
            </a:r>
            <a:endParaRPr lang="en-US" b="0" i="0" dirty="0">
              <a:solidFill>
                <a:srgbClr val="222222"/>
              </a:solidFill>
              <a:effectLst/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222222"/>
              </a:solidFill>
              <a:effectLst/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222222"/>
              </a:solidFill>
              <a:effectLst/>
              <a:latin typeface="Lato" panose="020F0502020204030203" pitchFamily="34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Lato" panose="020F0502020204030203" pitchFamily="34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Lato" panose="020F0502020204030203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33" y="2005012"/>
            <a:ext cx="11855669" cy="4779836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/>
              <a:t>Technological advancement has brought introduction and use of mobiles phones, computers, websites, digital/social media platforms </a:t>
            </a:r>
            <a:r>
              <a:rPr lang="en-US" sz="3200" dirty="0" err="1"/>
              <a:t>etc</a:t>
            </a:r>
            <a:r>
              <a:rPr lang="en-US" sz="3200" dirty="0"/>
              <a:t>  to enhance communications and sharing of information. </a:t>
            </a:r>
          </a:p>
          <a:p>
            <a:pPr>
              <a:buFontTx/>
              <a:buChar char="-"/>
            </a:pPr>
            <a:r>
              <a:rPr lang="en-US" sz="3200" dirty="0"/>
              <a:t>Digital Platforms may include  Facebook, </a:t>
            </a:r>
            <a:r>
              <a:rPr lang="en-US" sz="3200" dirty="0" err="1"/>
              <a:t>whatsApp</a:t>
            </a:r>
            <a:r>
              <a:rPr lang="en-US" sz="3200" dirty="0"/>
              <a:t>, Instagram, </a:t>
            </a:r>
            <a:r>
              <a:rPr lang="en-US" sz="3200" dirty="0" err="1"/>
              <a:t>Telegram,tiktok,Twitter</a:t>
            </a:r>
            <a:r>
              <a:rPr lang="en-US" sz="3200" dirty="0"/>
              <a:t> (X), </a:t>
            </a:r>
            <a:r>
              <a:rPr lang="en-US" sz="3200" dirty="0" err="1"/>
              <a:t>youtube</a:t>
            </a:r>
            <a:r>
              <a:rPr lang="en-US" sz="3200" dirty="0"/>
              <a:t> </a:t>
            </a:r>
            <a:r>
              <a:rPr lang="en-US" sz="3200" dirty="0" err="1"/>
              <a:t>etc</a:t>
            </a:r>
            <a:r>
              <a:rPr lang="en-US" sz="3200" dirty="0"/>
              <a:t>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- However , these platforms are mostly used to spread hate speech  that could incite violence   especially during elections.</a:t>
            </a:r>
          </a:p>
          <a:p>
            <a:pPr marL="0" indent="0">
              <a:buNone/>
            </a:pPr>
            <a:endParaRPr lang="en-US" sz="3200" dirty="0"/>
          </a:p>
          <a:p>
            <a:pPr algn="just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530B3-A4EE-69C7-4E83-21BCE292A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1546-571A-53C8-1144-49994ED4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Role of Digital Platforms in Promoting Hate Speech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3409-90EE-84A3-35EE-3953E726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5" y="2133028"/>
            <a:ext cx="1192924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1</a:t>
            </a:r>
            <a:r>
              <a:rPr lang="en-US" sz="2400" b="1" dirty="0"/>
              <a:t>. Amplification via Algorithms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📱 </a:t>
            </a:r>
            <a:r>
              <a:rPr lang="en-US" sz="2400" dirty="0"/>
              <a:t>Social media algorithms prioritize </a:t>
            </a:r>
            <a:r>
              <a:rPr lang="en-US" sz="2400" b="1" dirty="0"/>
              <a:t>engagement</a:t>
            </a:r>
            <a:r>
              <a:rPr lang="en-US" sz="2400" dirty="0"/>
              <a:t> (likes, shares, comments).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/>
              <a:t>Hate speech, being provocative, often generates high engagement leading to </a:t>
            </a:r>
            <a:r>
              <a:rPr lang="en-US" sz="2400" b="1" dirty="0"/>
              <a:t>greater visibility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/>
              <a:t>2. Anonymity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/>
              <a:t>Platforms allow users to hide behind fake accounts.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/>
              <a:t>This reduces accountability and emboldens individuals to post discriminatory or hostile remarks without fear of consequences.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8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Role of Digital Platforms in Promoting Hate Speech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2133028"/>
            <a:ext cx="118872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3. Virality and Speed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Hate speech can spread instantly across borders, reaching millions before  intervention.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Unlike traditional media, digital platforms lack editorial gatekeeping, making harmful content harder to contain.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3CCC-1879-6C67-36B7-812FB879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288" y="1133856"/>
            <a:ext cx="7470648" cy="722376"/>
          </a:xfrm>
        </p:spPr>
        <p:txBody>
          <a:bodyPr/>
          <a:lstStyle/>
          <a:p>
            <a:r>
              <a:rPr lang="en-US" sz="3600" dirty="0"/>
              <a:t>            </a:t>
            </a:r>
            <a:br>
              <a:rPr lang="en-US" sz="3600" dirty="0"/>
            </a:br>
            <a:r>
              <a:rPr lang="en-US" sz="3600" dirty="0"/>
              <a:t>          DIGITAL FORENSICS </a:t>
            </a:r>
            <a:br>
              <a:rPr lang="en-US" sz="2400" dirty="0"/>
            </a:br>
            <a:endParaRPr lang="en-ZM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F78F-2D12-FCF7-4DB2-86BB5C49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" y="1959292"/>
            <a:ext cx="11987784" cy="489870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Digital forensics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branch of forensic (science) that involves identifying, collecting, analyzing, extracting and preserving electronic data/digital evidence from electronic gadgets &amp; digital platforms to solve/investigate crimes.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goal is to provide objective, reliable and unbiased evidence/information that can be used in court or investigative processes.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Digital evidence can be any digital data of evidential value, this may include; email/text messages, call logs, audio, video, document or picture files, social media posts, IP address etc.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28602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10C0-2211-E23C-3E78-BAE7FAD5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205"/>
            <a:ext cx="9183624" cy="1157795"/>
          </a:xfrm>
        </p:spPr>
        <p:txBody>
          <a:bodyPr/>
          <a:lstStyle/>
          <a:p>
            <a:r>
              <a:rPr lang="en-US" sz="3200" dirty="0"/>
              <a:t>             DIGITAL EVIDENCE COLLECTION</a:t>
            </a:r>
            <a:br>
              <a:rPr lang="en-US" sz="3200" dirty="0"/>
            </a:br>
            <a:r>
              <a:rPr lang="en-US" sz="3200" dirty="0"/>
              <a:t>                            </a:t>
            </a:r>
            <a:r>
              <a:rPr lang="en-US" sz="2800" dirty="0"/>
              <a:t>(PROCESSES )</a:t>
            </a:r>
            <a:endParaRPr lang="en-ZM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43484-A914-5134-5A37-C08228A92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2830371"/>
            <a:ext cx="11256264" cy="394533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1) </a:t>
            </a:r>
            <a:r>
              <a:rPr lang="en-US" sz="3200" b="1" dirty="0"/>
              <a:t>Case Report/ Formal complaint lodged at the Police Station </a:t>
            </a:r>
          </a:p>
          <a:p>
            <a:pPr marL="0" indent="0">
              <a:buNone/>
            </a:pPr>
            <a:r>
              <a:rPr lang="en-US" dirty="0"/>
              <a:t>           - Docket/Inquiry file Opened </a:t>
            </a:r>
          </a:p>
          <a:p>
            <a:pPr marL="0" indent="0">
              <a:buNone/>
            </a:pPr>
            <a:r>
              <a:rPr lang="en-US" dirty="0"/>
              <a:t>           - Statements recorded 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- Apprehensions/Arrests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- Seizure of electronic gadgets  (Seizure notice &amp; Chain of Custody)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52001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D3BB-B700-C34F-ED78-FBB4DC278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6AEDC-1744-F0AB-E97B-B66363AC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88" y="1353312"/>
            <a:ext cx="11393424" cy="5220620"/>
          </a:xfrm>
        </p:spPr>
        <p:txBody>
          <a:bodyPr/>
          <a:lstStyle/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social media links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Formal request to Digital Forensics Laboratory at SHQs for Examination, Analysis, Extraction and Preservation of  Digital Evidence.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63248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6060"/>
            <a:ext cx="12118428" cy="4852988"/>
          </a:xfrm>
        </p:spPr>
        <p:txBody>
          <a:bodyPr/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2) Data Acquisition - </a:t>
            </a:r>
          </a:p>
          <a:p>
            <a:pPr marL="0" indent="0">
              <a:buNone/>
            </a:pPr>
            <a:r>
              <a:rPr lang="en-US" b="1" dirty="0"/>
              <a:t>           </a:t>
            </a:r>
            <a:r>
              <a:rPr lang="en-US" dirty="0"/>
              <a:t>- Creation of Forensic images and hash values </a:t>
            </a:r>
          </a:p>
          <a:p>
            <a:pPr marL="0" indent="0">
              <a:buNone/>
            </a:pPr>
            <a:r>
              <a:rPr lang="en-US" dirty="0"/>
              <a:t>            - Social media links are validated and tested.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PA_Fonts">
      <a:majorFont>
        <a:latin typeface="Gadug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642</Words>
  <Application>Microsoft Office PowerPoint</Application>
  <PresentationFormat>Widescreen</PresentationFormat>
  <Paragraphs>75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 Display</vt:lpstr>
      <vt:lpstr>Arial</vt:lpstr>
      <vt:lpstr>Calibri</vt:lpstr>
      <vt:lpstr>Cambria</vt:lpstr>
      <vt:lpstr>Century Gothic</vt:lpstr>
      <vt:lpstr>Gabriola</vt:lpstr>
      <vt:lpstr>Gadugi</vt:lpstr>
      <vt:lpstr>Lato</vt:lpstr>
      <vt:lpstr>Wingdings</vt:lpstr>
      <vt:lpstr>Wingdings 3</vt:lpstr>
      <vt:lpstr>1_Office Theme</vt:lpstr>
      <vt:lpstr>Ion</vt:lpstr>
      <vt:lpstr>Investigating &amp; Prosecuting Hate Speech in the Digital Era: Safeguarding Electoral Integrity and Promoting Inclusivity</vt:lpstr>
      <vt:lpstr>Presentation Outline</vt:lpstr>
      <vt:lpstr>INTRODUCTION</vt:lpstr>
      <vt:lpstr> Role of Digital Platforms in Promoting Hate Speech </vt:lpstr>
      <vt:lpstr> Role of Digital Platforms in Promoting Hate Speech </vt:lpstr>
      <vt:lpstr>                       DIGITAL FORENSICS  </vt:lpstr>
      <vt:lpstr>             DIGITAL EVIDENCE COLLECTION                             (PROCESSES )</vt:lpstr>
      <vt:lpstr>PowerPoint Presentation</vt:lpstr>
      <vt:lpstr>PowerPoint Presentation</vt:lpstr>
      <vt:lpstr>PowerPoint Presentation</vt:lpstr>
      <vt:lpstr>PowerPoint Presentation</vt:lpstr>
      <vt:lpstr>         ZAMBIA POLICE SERVICE  DIGITAL FORENSICS LABORATORY</vt:lpstr>
      <vt:lpstr>Conclusion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Gracilia KC. Mulenga</dc:creator>
  <cp:lastModifiedBy>jonathan phiri</cp:lastModifiedBy>
  <cp:revision>106</cp:revision>
  <dcterms:created xsi:type="dcterms:W3CDTF">2025-06-24T18:53:00Z</dcterms:created>
  <dcterms:modified xsi:type="dcterms:W3CDTF">2026-03-16T23:32:19Z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E1668CE523D2469297C5A75916D60246_12</vt:lpwstr>
  </property>
  <property fmtid="{D5CDD505-2E9C-101B-9397-08002B2CF9AE}" pid="3" name="KSOProductBuildVer">
    <vt:lpwstr>1033-12.2.0.23196</vt:lpwstr>
  </property>
</Properties>
</file>