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3.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6"/>
  </p:notesMasterIdLst>
  <p:sldIdLst>
    <p:sldId id="257" r:id="rId2"/>
    <p:sldId id="977" r:id="rId3"/>
    <p:sldId id="983" r:id="rId4"/>
    <p:sldId id="361" r:id="rId5"/>
    <p:sldId id="981" r:id="rId6"/>
    <p:sldId id="259" r:id="rId7"/>
    <p:sldId id="256" r:id="rId8"/>
    <p:sldId id="991" r:id="rId9"/>
    <p:sldId id="992" r:id="rId10"/>
    <p:sldId id="263" r:id="rId11"/>
    <p:sldId id="978" r:id="rId12"/>
    <p:sldId id="982" r:id="rId13"/>
    <p:sldId id="980" r:id="rId14"/>
    <p:sldId id="373" r:id="rId15"/>
    <p:sldId id="258" r:id="rId16"/>
    <p:sldId id="266" r:id="rId17"/>
    <p:sldId id="993" r:id="rId18"/>
    <p:sldId id="989" r:id="rId19"/>
    <p:sldId id="995" r:id="rId20"/>
    <p:sldId id="994" r:id="rId21"/>
    <p:sldId id="267" r:id="rId22"/>
    <p:sldId id="404" r:id="rId23"/>
    <p:sldId id="990" r:id="rId24"/>
    <p:sldId id="996"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90DA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p:scale>
          <a:sx n="70" d="100"/>
          <a:sy n="70" d="100"/>
        </p:scale>
        <p:origin x="536" y="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E2C6503-8E5C-46AF-84A3-7F851B53A899}"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542E8949-BCBF-45E9-B4EF-0A2D65A154B7}">
      <dgm:prSet/>
      <dgm:spPr/>
      <dgm:t>
        <a:bodyPr/>
        <a:lstStyle/>
        <a:p>
          <a:r>
            <a:rPr lang="en-US"/>
            <a:t>The Constitution of Zambia</a:t>
          </a:r>
        </a:p>
      </dgm:t>
    </dgm:pt>
    <dgm:pt modelId="{5AAB1A2E-9087-4E1E-8ECE-D090E10A0ABC}" type="parTrans" cxnId="{175C8EE9-533F-407A-A699-A540627F9FBE}">
      <dgm:prSet/>
      <dgm:spPr/>
      <dgm:t>
        <a:bodyPr/>
        <a:lstStyle/>
        <a:p>
          <a:endParaRPr lang="en-US"/>
        </a:p>
      </dgm:t>
    </dgm:pt>
    <dgm:pt modelId="{E9665B3D-F483-42D0-8495-B8A4ECE81867}" type="sibTrans" cxnId="{175C8EE9-533F-407A-A699-A540627F9FBE}">
      <dgm:prSet/>
      <dgm:spPr/>
      <dgm:t>
        <a:bodyPr/>
        <a:lstStyle/>
        <a:p>
          <a:endParaRPr lang="en-US"/>
        </a:p>
      </dgm:t>
    </dgm:pt>
    <dgm:pt modelId="{8B1DD9B5-BF49-4B26-BF31-C605068CDA00}">
      <dgm:prSet/>
      <dgm:spPr/>
      <dgm:t>
        <a:bodyPr/>
        <a:lstStyle/>
        <a:p>
          <a:r>
            <a:rPr lang="en-US"/>
            <a:t>The Children’s Code Act</a:t>
          </a:r>
        </a:p>
      </dgm:t>
    </dgm:pt>
    <dgm:pt modelId="{4025C0C2-735F-45F8-B81D-7469D4838B70}" type="parTrans" cxnId="{4CCD44AF-CDFE-429F-A06C-799D3B0E6235}">
      <dgm:prSet/>
      <dgm:spPr/>
      <dgm:t>
        <a:bodyPr/>
        <a:lstStyle/>
        <a:p>
          <a:endParaRPr lang="en-US"/>
        </a:p>
      </dgm:t>
    </dgm:pt>
    <dgm:pt modelId="{2527F054-F0D2-4997-BFD1-88F4EAF22673}" type="sibTrans" cxnId="{4CCD44AF-CDFE-429F-A06C-799D3B0E6235}">
      <dgm:prSet/>
      <dgm:spPr/>
      <dgm:t>
        <a:bodyPr/>
        <a:lstStyle/>
        <a:p>
          <a:endParaRPr lang="en-US"/>
        </a:p>
      </dgm:t>
    </dgm:pt>
    <dgm:pt modelId="{DE3A1266-8BF5-44D9-A7B3-B0993FD2894A}">
      <dgm:prSet/>
      <dgm:spPr/>
      <dgm:t>
        <a:bodyPr/>
        <a:lstStyle/>
        <a:p>
          <a:r>
            <a:rPr lang="en-US" dirty="0"/>
            <a:t>The Penal Code                                                                                                                                                                                                                                                                                                                                                                                                                                                                                                                                                                                                 </a:t>
          </a:r>
        </a:p>
      </dgm:t>
    </dgm:pt>
    <dgm:pt modelId="{847A493C-6CF2-4D32-A5D5-227A2B4F52FB}" type="parTrans" cxnId="{209AFEEE-76C6-49A7-9D12-E5726684AA4B}">
      <dgm:prSet/>
      <dgm:spPr/>
      <dgm:t>
        <a:bodyPr/>
        <a:lstStyle/>
        <a:p>
          <a:endParaRPr lang="en-US"/>
        </a:p>
      </dgm:t>
    </dgm:pt>
    <dgm:pt modelId="{50A523B6-6ACA-4980-B79E-14E391B14E9A}" type="sibTrans" cxnId="{209AFEEE-76C6-49A7-9D12-E5726684AA4B}">
      <dgm:prSet/>
      <dgm:spPr/>
      <dgm:t>
        <a:bodyPr/>
        <a:lstStyle/>
        <a:p>
          <a:endParaRPr lang="en-US"/>
        </a:p>
      </dgm:t>
    </dgm:pt>
    <dgm:pt modelId="{3949576E-2C1E-4596-9230-07C3B0E5AD7A}">
      <dgm:prSet/>
      <dgm:spPr/>
      <dgm:t>
        <a:bodyPr/>
        <a:lstStyle/>
        <a:p>
          <a:r>
            <a:rPr lang="en-US"/>
            <a:t>The Anti-Gender-Based Violence Act</a:t>
          </a:r>
        </a:p>
      </dgm:t>
    </dgm:pt>
    <dgm:pt modelId="{BC654AD2-8524-4AEF-8AC6-396ABB79DEF0}" type="parTrans" cxnId="{D9FE0A0F-5BCF-41B7-9604-9F53A4468786}">
      <dgm:prSet/>
      <dgm:spPr/>
      <dgm:t>
        <a:bodyPr/>
        <a:lstStyle/>
        <a:p>
          <a:endParaRPr lang="en-US"/>
        </a:p>
      </dgm:t>
    </dgm:pt>
    <dgm:pt modelId="{F6AA04CC-D2A0-4665-9316-808898376B26}" type="sibTrans" cxnId="{D9FE0A0F-5BCF-41B7-9604-9F53A4468786}">
      <dgm:prSet/>
      <dgm:spPr/>
      <dgm:t>
        <a:bodyPr/>
        <a:lstStyle/>
        <a:p>
          <a:endParaRPr lang="en-US"/>
        </a:p>
      </dgm:t>
    </dgm:pt>
    <dgm:pt modelId="{4E7A5E8A-9787-448E-8F54-FD7FF4666320}">
      <dgm:prSet/>
      <dgm:spPr/>
      <dgm:t>
        <a:bodyPr/>
        <a:lstStyle/>
        <a:p>
          <a:r>
            <a:rPr lang="en-US"/>
            <a:t>The Cyber Crimes Act</a:t>
          </a:r>
        </a:p>
      </dgm:t>
    </dgm:pt>
    <dgm:pt modelId="{7B985B1B-D3B1-43EC-A061-F2FA0D224F50}" type="parTrans" cxnId="{6F20DAB0-2FEB-4259-9BBD-0043CAD11AAE}">
      <dgm:prSet/>
      <dgm:spPr/>
      <dgm:t>
        <a:bodyPr/>
        <a:lstStyle/>
        <a:p>
          <a:endParaRPr lang="en-US"/>
        </a:p>
      </dgm:t>
    </dgm:pt>
    <dgm:pt modelId="{8F935C72-356E-4388-AE73-C0E8FEA07DBF}" type="sibTrans" cxnId="{6F20DAB0-2FEB-4259-9BBD-0043CAD11AAE}">
      <dgm:prSet/>
      <dgm:spPr/>
      <dgm:t>
        <a:bodyPr/>
        <a:lstStyle/>
        <a:p>
          <a:endParaRPr lang="en-US"/>
        </a:p>
      </dgm:t>
    </dgm:pt>
    <dgm:pt modelId="{D6D01A2C-F7AE-49CF-B1AB-8DCD9E4F8CEC}">
      <dgm:prSet/>
      <dgm:spPr/>
      <dgm:t>
        <a:bodyPr/>
        <a:lstStyle/>
        <a:p>
          <a:r>
            <a:rPr lang="en-US"/>
            <a:t>The Electoral Process  Act</a:t>
          </a:r>
        </a:p>
      </dgm:t>
    </dgm:pt>
    <dgm:pt modelId="{6E650CBC-706E-43FB-8F68-3BCC0B8E3DCD}" type="parTrans" cxnId="{9DE49A8A-3301-4BCD-836A-82A6A707BABB}">
      <dgm:prSet/>
      <dgm:spPr/>
      <dgm:t>
        <a:bodyPr/>
        <a:lstStyle/>
        <a:p>
          <a:endParaRPr lang="en-US"/>
        </a:p>
      </dgm:t>
    </dgm:pt>
    <dgm:pt modelId="{18753FD3-5298-432C-B679-FF2DCD98775A}" type="sibTrans" cxnId="{9DE49A8A-3301-4BCD-836A-82A6A707BABB}">
      <dgm:prSet/>
      <dgm:spPr/>
      <dgm:t>
        <a:bodyPr/>
        <a:lstStyle/>
        <a:p>
          <a:endParaRPr lang="en-US"/>
        </a:p>
      </dgm:t>
    </dgm:pt>
    <dgm:pt modelId="{C4E604B7-48FE-4ECA-8F89-FEFED99D1CAB}" type="pres">
      <dgm:prSet presAssocID="{5E2C6503-8E5C-46AF-84A3-7F851B53A899}" presName="linear" presStyleCnt="0">
        <dgm:presLayoutVars>
          <dgm:animLvl val="lvl"/>
          <dgm:resizeHandles val="exact"/>
        </dgm:presLayoutVars>
      </dgm:prSet>
      <dgm:spPr/>
    </dgm:pt>
    <dgm:pt modelId="{69687106-54B7-4F57-AF43-38B37E392BAE}" type="pres">
      <dgm:prSet presAssocID="{542E8949-BCBF-45E9-B4EF-0A2D65A154B7}" presName="parentText" presStyleLbl="node1" presStyleIdx="0" presStyleCnt="6">
        <dgm:presLayoutVars>
          <dgm:chMax val="0"/>
          <dgm:bulletEnabled val="1"/>
        </dgm:presLayoutVars>
      </dgm:prSet>
      <dgm:spPr/>
    </dgm:pt>
    <dgm:pt modelId="{D57CBF4F-075E-406B-89ED-66AF9406278C}" type="pres">
      <dgm:prSet presAssocID="{E9665B3D-F483-42D0-8495-B8A4ECE81867}" presName="spacer" presStyleCnt="0"/>
      <dgm:spPr/>
    </dgm:pt>
    <dgm:pt modelId="{567EB427-69F2-45A2-8EF2-F21711FC9CD4}" type="pres">
      <dgm:prSet presAssocID="{8B1DD9B5-BF49-4B26-BF31-C605068CDA00}" presName="parentText" presStyleLbl="node1" presStyleIdx="1" presStyleCnt="6">
        <dgm:presLayoutVars>
          <dgm:chMax val="0"/>
          <dgm:bulletEnabled val="1"/>
        </dgm:presLayoutVars>
      </dgm:prSet>
      <dgm:spPr/>
    </dgm:pt>
    <dgm:pt modelId="{01A5757F-2FFF-4CCF-A056-2B60D4D68BDA}" type="pres">
      <dgm:prSet presAssocID="{2527F054-F0D2-4997-BFD1-88F4EAF22673}" presName="spacer" presStyleCnt="0"/>
      <dgm:spPr/>
    </dgm:pt>
    <dgm:pt modelId="{02150EF6-F06B-409C-8EE9-40E4C4B1B01F}" type="pres">
      <dgm:prSet presAssocID="{DE3A1266-8BF5-44D9-A7B3-B0993FD2894A}" presName="parentText" presStyleLbl="node1" presStyleIdx="2" presStyleCnt="6">
        <dgm:presLayoutVars>
          <dgm:chMax val="0"/>
          <dgm:bulletEnabled val="1"/>
        </dgm:presLayoutVars>
      </dgm:prSet>
      <dgm:spPr/>
    </dgm:pt>
    <dgm:pt modelId="{990CAA75-92BD-430B-9E17-97D505FB0B3D}" type="pres">
      <dgm:prSet presAssocID="{50A523B6-6ACA-4980-B79E-14E391B14E9A}" presName="spacer" presStyleCnt="0"/>
      <dgm:spPr/>
    </dgm:pt>
    <dgm:pt modelId="{402198C1-DD6D-4DC6-A27E-7CEDB2DC3D5A}" type="pres">
      <dgm:prSet presAssocID="{3949576E-2C1E-4596-9230-07C3B0E5AD7A}" presName="parentText" presStyleLbl="node1" presStyleIdx="3" presStyleCnt="6">
        <dgm:presLayoutVars>
          <dgm:chMax val="0"/>
          <dgm:bulletEnabled val="1"/>
        </dgm:presLayoutVars>
      </dgm:prSet>
      <dgm:spPr/>
    </dgm:pt>
    <dgm:pt modelId="{107E2B2A-251F-4187-8FAD-97B592336C5B}" type="pres">
      <dgm:prSet presAssocID="{F6AA04CC-D2A0-4665-9316-808898376B26}" presName="spacer" presStyleCnt="0"/>
      <dgm:spPr/>
    </dgm:pt>
    <dgm:pt modelId="{98E4A29A-17E2-43D9-BDD3-E3D3E6AF0754}" type="pres">
      <dgm:prSet presAssocID="{4E7A5E8A-9787-448E-8F54-FD7FF4666320}" presName="parentText" presStyleLbl="node1" presStyleIdx="4" presStyleCnt="6">
        <dgm:presLayoutVars>
          <dgm:chMax val="0"/>
          <dgm:bulletEnabled val="1"/>
        </dgm:presLayoutVars>
      </dgm:prSet>
      <dgm:spPr/>
    </dgm:pt>
    <dgm:pt modelId="{69F2F7E3-99C6-41D8-B5FE-AB35F79028DC}" type="pres">
      <dgm:prSet presAssocID="{8F935C72-356E-4388-AE73-C0E8FEA07DBF}" presName="spacer" presStyleCnt="0"/>
      <dgm:spPr/>
    </dgm:pt>
    <dgm:pt modelId="{E780B032-3569-41B8-A35C-DD50A0E34C61}" type="pres">
      <dgm:prSet presAssocID="{D6D01A2C-F7AE-49CF-B1AB-8DCD9E4F8CEC}" presName="parentText" presStyleLbl="node1" presStyleIdx="5" presStyleCnt="6">
        <dgm:presLayoutVars>
          <dgm:chMax val="0"/>
          <dgm:bulletEnabled val="1"/>
        </dgm:presLayoutVars>
      </dgm:prSet>
      <dgm:spPr/>
    </dgm:pt>
  </dgm:ptLst>
  <dgm:cxnLst>
    <dgm:cxn modelId="{47FBB60E-0725-4F04-8B9A-ACC306AE935E}" type="presOf" srcId="{4E7A5E8A-9787-448E-8F54-FD7FF4666320}" destId="{98E4A29A-17E2-43D9-BDD3-E3D3E6AF0754}" srcOrd="0" destOrd="0" presId="urn:microsoft.com/office/officeart/2005/8/layout/vList2"/>
    <dgm:cxn modelId="{D9FE0A0F-5BCF-41B7-9604-9F53A4468786}" srcId="{5E2C6503-8E5C-46AF-84A3-7F851B53A899}" destId="{3949576E-2C1E-4596-9230-07C3B0E5AD7A}" srcOrd="3" destOrd="0" parTransId="{BC654AD2-8524-4AEF-8AC6-396ABB79DEF0}" sibTransId="{F6AA04CC-D2A0-4665-9316-808898376B26}"/>
    <dgm:cxn modelId="{70355713-6BF1-49A7-BFCF-F7C24CF4318B}" type="presOf" srcId="{3949576E-2C1E-4596-9230-07C3B0E5AD7A}" destId="{402198C1-DD6D-4DC6-A27E-7CEDB2DC3D5A}" srcOrd="0" destOrd="0" presId="urn:microsoft.com/office/officeart/2005/8/layout/vList2"/>
    <dgm:cxn modelId="{E2BABE32-8884-4091-9700-253EE7486E42}" type="presOf" srcId="{542E8949-BCBF-45E9-B4EF-0A2D65A154B7}" destId="{69687106-54B7-4F57-AF43-38B37E392BAE}" srcOrd="0" destOrd="0" presId="urn:microsoft.com/office/officeart/2005/8/layout/vList2"/>
    <dgm:cxn modelId="{6CE96E36-78F7-4EC8-9AF8-A5E293D8EBF9}" type="presOf" srcId="{8B1DD9B5-BF49-4B26-BF31-C605068CDA00}" destId="{567EB427-69F2-45A2-8EF2-F21711FC9CD4}" srcOrd="0" destOrd="0" presId="urn:microsoft.com/office/officeart/2005/8/layout/vList2"/>
    <dgm:cxn modelId="{69C82566-A9E8-47CF-9A3D-D59CD2525CA0}" type="presOf" srcId="{DE3A1266-8BF5-44D9-A7B3-B0993FD2894A}" destId="{02150EF6-F06B-409C-8EE9-40E4C4B1B01F}" srcOrd="0" destOrd="0" presId="urn:microsoft.com/office/officeart/2005/8/layout/vList2"/>
    <dgm:cxn modelId="{0EAF064B-F128-4F79-B8EF-BF2D67499773}" type="presOf" srcId="{5E2C6503-8E5C-46AF-84A3-7F851B53A899}" destId="{C4E604B7-48FE-4ECA-8F89-FEFED99D1CAB}" srcOrd="0" destOrd="0" presId="urn:microsoft.com/office/officeart/2005/8/layout/vList2"/>
    <dgm:cxn modelId="{9DE49A8A-3301-4BCD-836A-82A6A707BABB}" srcId="{5E2C6503-8E5C-46AF-84A3-7F851B53A899}" destId="{D6D01A2C-F7AE-49CF-B1AB-8DCD9E4F8CEC}" srcOrd="5" destOrd="0" parTransId="{6E650CBC-706E-43FB-8F68-3BCC0B8E3DCD}" sibTransId="{18753FD3-5298-432C-B679-FF2DCD98775A}"/>
    <dgm:cxn modelId="{4CCD44AF-CDFE-429F-A06C-799D3B0E6235}" srcId="{5E2C6503-8E5C-46AF-84A3-7F851B53A899}" destId="{8B1DD9B5-BF49-4B26-BF31-C605068CDA00}" srcOrd="1" destOrd="0" parTransId="{4025C0C2-735F-45F8-B81D-7469D4838B70}" sibTransId="{2527F054-F0D2-4997-BFD1-88F4EAF22673}"/>
    <dgm:cxn modelId="{6F20DAB0-2FEB-4259-9BBD-0043CAD11AAE}" srcId="{5E2C6503-8E5C-46AF-84A3-7F851B53A899}" destId="{4E7A5E8A-9787-448E-8F54-FD7FF4666320}" srcOrd="4" destOrd="0" parTransId="{7B985B1B-D3B1-43EC-A061-F2FA0D224F50}" sibTransId="{8F935C72-356E-4388-AE73-C0E8FEA07DBF}"/>
    <dgm:cxn modelId="{175C8EE9-533F-407A-A699-A540627F9FBE}" srcId="{5E2C6503-8E5C-46AF-84A3-7F851B53A899}" destId="{542E8949-BCBF-45E9-B4EF-0A2D65A154B7}" srcOrd="0" destOrd="0" parTransId="{5AAB1A2E-9087-4E1E-8ECE-D090E10A0ABC}" sibTransId="{E9665B3D-F483-42D0-8495-B8A4ECE81867}"/>
    <dgm:cxn modelId="{209AFEEE-76C6-49A7-9D12-E5726684AA4B}" srcId="{5E2C6503-8E5C-46AF-84A3-7F851B53A899}" destId="{DE3A1266-8BF5-44D9-A7B3-B0993FD2894A}" srcOrd="2" destOrd="0" parTransId="{847A493C-6CF2-4D32-A5D5-227A2B4F52FB}" sibTransId="{50A523B6-6ACA-4980-B79E-14E391B14E9A}"/>
    <dgm:cxn modelId="{8708B6EF-111F-41B8-9BD5-C94D76D388EB}" type="presOf" srcId="{D6D01A2C-F7AE-49CF-B1AB-8DCD9E4F8CEC}" destId="{E780B032-3569-41B8-A35C-DD50A0E34C61}" srcOrd="0" destOrd="0" presId="urn:microsoft.com/office/officeart/2005/8/layout/vList2"/>
    <dgm:cxn modelId="{D901309D-D6AB-476B-BDAD-B2DEE53ADD21}" type="presParOf" srcId="{C4E604B7-48FE-4ECA-8F89-FEFED99D1CAB}" destId="{69687106-54B7-4F57-AF43-38B37E392BAE}" srcOrd="0" destOrd="0" presId="urn:microsoft.com/office/officeart/2005/8/layout/vList2"/>
    <dgm:cxn modelId="{6E83DA7F-275D-49F1-915A-3F47D6F8D0AA}" type="presParOf" srcId="{C4E604B7-48FE-4ECA-8F89-FEFED99D1CAB}" destId="{D57CBF4F-075E-406B-89ED-66AF9406278C}" srcOrd="1" destOrd="0" presId="urn:microsoft.com/office/officeart/2005/8/layout/vList2"/>
    <dgm:cxn modelId="{6FBB5C89-B5EF-4735-9B8B-CAF16872BB3A}" type="presParOf" srcId="{C4E604B7-48FE-4ECA-8F89-FEFED99D1CAB}" destId="{567EB427-69F2-45A2-8EF2-F21711FC9CD4}" srcOrd="2" destOrd="0" presId="urn:microsoft.com/office/officeart/2005/8/layout/vList2"/>
    <dgm:cxn modelId="{6DD79C8B-7C14-4538-96EC-ABA8A2F5971D}" type="presParOf" srcId="{C4E604B7-48FE-4ECA-8F89-FEFED99D1CAB}" destId="{01A5757F-2FFF-4CCF-A056-2B60D4D68BDA}" srcOrd="3" destOrd="0" presId="urn:microsoft.com/office/officeart/2005/8/layout/vList2"/>
    <dgm:cxn modelId="{FA490E2A-213F-4A81-9471-27F201F5B5F1}" type="presParOf" srcId="{C4E604B7-48FE-4ECA-8F89-FEFED99D1CAB}" destId="{02150EF6-F06B-409C-8EE9-40E4C4B1B01F}" srcOrd="4" destOrd="0" presId="urn:microsoft.com/office/officeart/2005/8/layout/vList2"/>
    <dgm:cxn modelId="{EDDDD0A5-5941-40F4-916E-20B4B80271C6}" type="presParOf" srcId="{C4E604B7-48FE-4ECA-8F89-FEFED99D1CAB}" destId="{990CAA75-92BD-430B-9E17-97D505FB0B3D}" srcOrd="5" destOrd="0" presId="urn:microsoft.com/office/officeart/2005/8/layout/vList2"/>
    <dgm:cxn modelId="{7CC95E5B-6892-455E-AFD8-CFEF39B7A3C8}" type="presParOf" srcId="{C4E604B7-48FE-4ECA-8F89-FEFED99D1CAB}" destId="{402198C1-DD6D-4DC6-A27E-7CEDB2DC3D5A}" srcOrd="6" destOrd="0" presId="urn:microsoft.com/office/officeart/2005/8/layout/vList2"/>
    <dgm:cxn modelId="{B25B9CA1-39D4-4BB9-873B-BABE4A3B021B}" type="presParOf" srcId="{C4E604B7-48FE-4ECA-8F89-FEFED99D1CAB}" destId="{107E2B2A-251F-4187-8FAD-97B592336C5B}" srcOrd="7" destOrd="0" presId="urn:microsoft.com/office/officeart/2005/8/layout/vList2"/>
    <dgm:cxn modelId="{9B812857-D05F-4C2B-93C8-770C29C0B9AF}" type="presParOf" srcId="{C4E604B7-48FE-4ECA-8F89-FEFED99D1CAB}" destId="{98E4A29A-17E2-43D9-BDD3-E3D3E6AF0754}" srcOrd="8" destOrd="0" presId="urn:microsoft.com/office/officeart/2005/8/layout/vList2"/>
    <dgm:cxn modelId="{233B89A1-F6C3-40F3-BF8A-AD06920E23D2}" type="presParOf" srcId="{C4E604B7-48FE-4ECA-8F89-FEFED99D1CAB}" destId="{69F2F7E3-99C6-41D8-B5FE-AB35F79028DC}" srcOrd="9" destOrd="0" presId="urn:microsoft.com/office/officeart/2005/8/layout/vList2"/>
    <dgm:cxn modelId="{F4FEC6DE-6F2B-435B-8DD7-33B83BB23EA9}" type="presParOf" srcId="{C4E604B7-48FE-4ECA-8F89-FEFED99D1CAB}" destId="{E780B032-3569-41B8-A35C-DD50A0E34C61}" srcOrd="1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4B35826-CA24-491E-BAE9-E4CA56D17A47}"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62200278-9597-444D-BDF2-6C1B530912BA}">
      <dgm:prSet custT="1"/>
      <dgm:spPr>
        <a:solidFill>
          <a:srgbClr val="92D050"/>
        </a:solidFill>
      </dgm:spPr>
      <dgm:t>
        <a:bodyPr/>
        <a:lstStyle/>
        <a:p>
          <a:r>
            <a:rPr lang="en-US" sz="1600" b="1" dirty="0">
              <a:solidFill>
                <a:schemeClr val="tx1"/>
              </a:solidFill>
            </a:rPr>
            <a:t>PSYCHOLOGICAL AND EMOTIONAL HARM</a:t>
          </a:r>
          <a:r>
            <a:rPr lang="en-US" sz="1600" dirty="0"/>
            <a:t>
</a:t>
          </a:r>
          <a:r>
            <a:rPr lang="en-US" sz="1600" dirty="0">
              <a:solidFill>
                <a:schemeClr val="tx1"/>
              </a:solidFill>
            </a:rPr>
            <a:t>Exposure to violence can cause trauma, fear, anxiety, and long-term psychological distress. Children may grow up normalising violence as a means of resolving political differences</a:t>
          </a:r>
          <a:r>
            <a:rPr lang="en-US" sz="1600" dirty="0"/>
            <a:t>.</a:t>
          </a:r>
        </a:p>
      </dgm:t>
    </dgm:pt>
    <dgm:pt modelId="{908056EA-E653-4D83-9E87-B91E71B9ECA2}" type="parTrans" cxnId="{7ACA3A3D-935C-41B5-BF21-E42011581A25}">
      <dgm:prSet/>
      <dgm:spPr/>
      <dgm:t>
        <a:bodyPr/>
        <a:lstStyle/>
        <a:p>
          <a:endParaRPr lang="en-US"/>
        </a:p>
      </dgm:t>
    </dgm:pt>
    <dgm:pt modelId="{5E7C926D-F2C4-4E30-AAF5-E317FE5BCB3C}" type="sibTrans" cxnId="{7ACA3A3D-935C-41B5-BF21-E42011581A25}">
      <dgm:prSet/>
      <dgm:spPr/>
      <dgm:t>
        <a:bodyPr/>
        <a:lstStyle/>
        <a:p>
          <a:endParaRPr lang="en-US"/>
        </a:p>
      </dgm:t>
    </dgm:pt>
    <dgm:pt modelId="{9907D95D-AA7F-4EE4-979E-7C3FA2ECEFFC}">
      <dgm:prSet/>
      <dgm:spPr>
        <a:solidFill>
          <a:srgbClr val="00B050"/>
        </a:solidFill>
      </dgm:spPr>
      <dgm:t>
        <a:bodyPr/>
        <a:lstStyle/>
        <a:p>
          <a:r>
            <a:rPr lang="en-US" b="1" dirty="0">
              <a:solidFill>
                <a:schemeClr val="tx1"/>
              </a:solidFill>
            </a:rPr>
            <a:t>DISRUPTION OF EDUCATION AND DEVELOPMENT</a:t>
          </a:r>
          <a:r>
            <a:rPr lang="en-US" dirty="0">
              <a:solidFill>
                <a:schemeClr val="tx1"/>
              </a:solidFill>
            </a:rPr>
            <a:t>
Recruitment into political activities often pulls children out of school. Lost education limits future opportunities and social mobility.</a:t>
          </a:r>
        </a:p>
      </dgm:t>
    </dgm:pt>
    <dgm:pt modelId="{A93F8B94-C2F0-4708-8F94-FF8A344A2E80}" type="parTrans" cxnId="{CD1C0DD6-F7C8-41B4-814C-DB45455DC109}">
      <dgm:prSet/>
      <dgm:spPr/>
      <dgm:t>
        <a:bodyPr/>
        <a:lstStyle/>
        <a:p>
          <a:endParaRPr lang="en-US"/>
        </a:p>
      </dgm:t>
    </dgm:pt>
    <dgm:pt modelId="{1096F455-F333-4DEF-BE72-085538938739}" type="sibTrans" cxnId="{CD1C0DD6-F7C8-41B4-814C-DB45455DC109}">
      <dgm:prSet/>
      <dgm:spPr/>
      <dgm:t>
        <a:bodyPr/>
        <a:lstStyle/>
        <a:p>
          <a:endParaRPr lang="en-US"/>
        </a:p>
      </dgm:t>
    </dgm:pt>
    <dgm:pt modelId="{EA33C205-BB7C-4DD7-8531-DAEEABC9EA6D}">
      <dgm:prSet custT="1"/>
      <dgm:spPr>
        <a:solidFill>
          <a:srgbClr val="FFC000"/>
        </a:solidFill>
      </dgm:spPr>
      <dgm:t>
        <a:bodyPr/>
        <a:lstStyle/>
        <a:p>
          <a:r>
            <a:rPr lang="en-US" sz="1600" b="1" dirty="0">
              <a:solidFill>
                <a:schemeClr val="tx1"/>
              </a:solidFill>
            </a:rPr>
            <a:t>EXPLOITATION AND MANIPULATION</a:t>
          </a:r>
          <a:r>
            <a:rPr lang="en-US" sz="1400" dirty="0"/>
            <a:t>
</a:t>
          </a:r>
          <a:r>
            <a:rPr lang="en-US" sz="1600" dirty="0">
              <a:solidFill>
                <a:schemeClr val="tx1"/>
              </a:solidFill>
            </a:rPr>
            <a:t>Children are sometimes used as political cadres, mobilised to intimidate opponents or disrupt political events. This constitutes child exploitation and abuse of vulnerability</a:t>
          </a:r>
        </a:p>
      </dgm:t>
    </dgm:pt>
    <dgm:pt modelId="{CF92D281-C90C-43FA-8732-E2072CD82FC9}" type="parTrans" cxnId="{358C65A4-92B7-4865-8ABF-F676046E9A1A}">
      <dgm:prSet/>
      <dgm:spPr/>
      <dgm:t>
        <a:bodyPr/>
        <a:lstStyle/>
        <a:p>
          <a:endParaRPr lang="en-US"/>
        </a:p>
      </dgm:t>
    </dgm:pt>
    <dgm:pt modelId="{0515DA01-9BD4-4BF5-87F6-EE533C3DB596}" type="sibTrans" cxnId="{358C65A4-92B7-4865-8ABF-F676046E9A1A}">
      <dgm:prSet/>
      <dgm:spPr/>
      <dgm:t>
        <a:bodyPr/>
        <a:lstStyle/>
        <a:p>
          <a:endParaRPr lang="en-US"/>
        </a:p>
      </dgm:t>
    </dgm:pt>
    <dgm:pt modelId="{4A76D42E-95D4-485D-9332-23D7204B8E8F}">
      <dgm:prSet custT="1"/>
      <dgm:spPr>
        <a:solidFill>
          <a:srgbClr val="00B0F0"/>
        </a:solidFill>
      </dgm:spPr>
      <dgm:t>
        <a:bodyPr/>
        <a:lstStyle/>
        <a:p>
          <a:r>
            <a:rPr lang="en-US" sz="1600" b="1" dirty="0">
              <a:solidFill>
                <a:schemeClr val="tx1"/>
              </a:solidFill>
            </a:rPr>
            <a:t>EXPOSURE TO PHYSICAL HARM</a:t>
          </a:r>
          <a:r>
            <a:rPr lang="en-US" sz="1600" dirty="0">
              <a:solidFill>
                <a:schemeClr val="tx1"/>
              </a:solidFill>
            </a:rPr>
            <a:t>
Children involved in violent political activities risk assault, injury, or death. They may also be exposed to weapons, mobs, and unsafe environments</a:t>
          </a:r>
          <a:r>
            <a:rPr lang="en-US" sz="1400" dirty="0">
              <a:solidFill>
                <a:schemeClr val="tx1"/>
              </a:solidFill>
            </a:rPr>
            <a:t>.</a:t>
          </a:r>
        </a:p>
      </dgm:t>
    </dgm:pt>
    <dgm:pt modelId="{EB627AD9-D8B7-4CA5-8307-D8724989A87C}" type="parTrans" cxnId="{96BD9267-BE1D-49EF-9CF7-3B489C23FA29}">
      <dgm:prSet/>
      <dgm:spPr/>
      <dgm:t>
        <a:bodyPr/>
        <a:lstStyle/>
        <a:p>
          <a:endParaRPr lang="en-US"/>
        </a:p>
      </dgm:t>
    </dgm:pt>
    <dgm:pt modelId="{4A7A2044-E375-4A0F-A033-4248D955E096}" type="sibTrans" cxnId="{96BD9267-BE1D-49EF-9CF7-3B489C23FA29}">
      <dgm:prSet/>
      <dgm:spPr/>
      <dgm:t>
        <a:bodyPr/>
        <a:lstStyle/>
        <a:p>
          <a:endParaRPr lang="en-US"/>
        </a:p>
      </dgm:t>
    </dgm:pt>
    <dgm:pt modelId="{5A0362E3-E134-4E08-8A4C-4A526025D945}">
      <dgm:prSet custT="1"/>
      <dgm:spPr>
        <a:solidFill>
          <a:srgbClr val="C90DA5"/>
        </a:solidFill>
      </dgm:spPr>
      <dgm:t>
        <a:bodyPr/>
        <a:lstStyle/>
        <a:p>
          <a:r>
            <a:rPr lang="en-US" sz="1600" b="1" dirty="0">
              <a:solidFill>
                <a:schemeClr val="tx1"/>
              </a:solidFill>
            </a:rPr>
            <a:t>CRIMINALISATION OF CHILDREN</a:t>
          </a:r>
          <a:r>
            <a:rPr lang="en-US" sz="1600" dirty="0">
              <a:solidFill>
                <a:schemeClr val="tx1"/>
              </a:solidFill>
            </a:rPr>
            <a:t>
Participation in political violence may bring children into conflict with the law, leading to arrest or prosecution. This can create long-term stigma and barriers to rehabilitation.</a:t>
          </a:r>
        </a:p>
      </dgm:t>
    </dgm:pt>
    <dgm:pt modelId="{9C61ED1F-0E22-4627-9DCF-100CCE0FF814}" type="parTrans" cxnId="{B3F0AAA2-5663-4940-85E1-A264D25D745C}">
      <dgm:prSet/>
      <dgm:spPr/>
      <dgm:t>
        <a:bodyPr/>
        <a:lstStyle/>
        <a:p>
          <a:endParaRPr lang="en-US"/>
        </a:p>
      </dgm:t>
    </dgm:pt>
    <dgm:pt modelId="{C7B74853-0433-4BCC-9588-E23D2FB7B186}" type="sibTrans" cxnId="{B3F0AAA2-5663-4940-85E1-A264D25D745C}">
      <dgm:prSet/>
      <dgm:spPr/>
      <dgm:t>
        <a:bodyPr/>
        <a:lstStyle/>
        <a:p>
          <a:endParaRPr lang="en-US"/>
        </a:p>
      </dgm:t>
    </dgm:pt>
    <dgm:pt modelId="{E6C9AF4C-2AB7-4267-9C0C-C57813E3F713}">
      <dgm:prSet custT="1"/>
      <dgm:spPr>
        <a:solidFill>
          <a:schemeClr val="accent4"/>
        </a:solidFill>
      </dgm:spPr>
      <dgm:t>
        <a:bodyPr/>
        <a:lstStyle/>
        <a:p>
          <a:r>
            <a:rPr lang="en-US" sz="1600" b="1" dirty="0">
              <a:solidFill>
                <a:schemeClr val="tx1"/>
              </a:solidFill>
            </a:rPr>
            <a:t>UNDERMINING DEMOCRATIC VALUES
</a:t>
          </a:r>
          <a:r>
            <a:rPr lang="en-US" sz="1600" b="0" dirty="0">
              <a:solidFill>
                <a:schemeClr val="tx1"/>
              </a:solidFill>
            </a:rPr>
            <a:t>When children are socialised into violent politics, they learn that intimidation and violence are acceptable political tools, weakening respect for the rule of law and democratic processes.</a:t>
          </a:r>
        </a:p>
      </dgm:t>
    </dgm:pt>
    <dgm:pt modelId="{0AECBDFD-844C-4AAF-B5DE-9FBBE8AF32C2}" type="parTrans" cxnId="{810F523D-7EFA-4305-A637-E5A389757BEA}">
      <dgm:prSet/>
      <dgm:spPr/>
      <dgm:t>
        <a:bodyPr/>
        <a:lstStyle/>
        <a:p>
          <a:endParaRPr lang="en-US"/>
        </a:p>
      </dgm:t>
    </dgm:pt>
    <dgm:pt modelId="{85FB1549-3184-4C41-A92D-4C4AC5E54A61}" type="sibTrans" cxnId="{810F523D-7EFA-4305-A637-E5A389757BEA}">
      <dgm:prSet/>
      <dgm:spPr/>
      <dgm:t>
        <a:bodyPr/>
        <a:lstStyle/>
        <a:p>
          <a:endParaRPr lang="en-US"/>
        </a:p>
      </dgm:t>
    </dgm:pt>
    <dgm:pt modelId="{0EBA1E61-F82F-43CC-8081-2F2502392CF5}" type="pres">
      <dgm:prSet presAssocID="{54B35826-CA24-491E-BAE9-E4CA56D17A47}" presName="diagram" presStyleCnt="0">
        <dgm:presLayoutVars>
          <dgm:dir/>
          <dgm:resizeHandles val="exact"/>
        </dgm:presLayoutVars>
      </dgm:prSet>
      <dgm:spPr/>
    </dgm:pt>
    <dgm:pt modelId="{7AF8F513-E198-431D-B8D6-2B94D33CD1B6}" type="pres">
      <dgm:prSet presAssocID="{E6C9AF4C-2AB7-4267-9C0C-C57813E3F713}" presName="node" presStyleLbl="node1" presStyleIdx="0" presStyleCnt="6" custScaleY="112047">
        <dgm:presLayoutVars>
          <dgm:bulletEnabled val="1"/>
        </dgm:presLayoutVars>
      </dgm:prSet>
      <dgm:spPr/>
    </dgm:pt>
    <dgm:pt modelId="{4B7E2538-A026-400D-91F6-A5173469977A}" type="pres">
      <dgm:prSet presAssocID="{85FB1549-3184-4C41-A92D-4C4AC5E54A61}" presName="sibTrans" presStyleCnt="0"/>
      <dgm:spPr/>
    </dgm:pt>
    <dgm:pt modelId="{B2CE403D-E64B-41E4-8E1A-74028EF458A7}" type="pres">
      <dgm:prSet presAssocID="{EA33C205-BB7C-4DD7-8531-DAEEABC9EA6D}" presName="node" presStyleLbl="node1" presStyleIdx="1" presStyleCnt="6" custScaleY="108888">
        <dgm:presLayoutVars>
          <dgm:bulletEnabled val="1"/>
        </dgm:presLayoutVars>
      </dgm:prSet>
      <dgm:spPr/>
    </dgm:pt>
    <dgm:pt modelId="{48595247-A8C1-44EF-AF61-E50650890D4C}" type="pres">
      <dgm:prSet presAssocID="{0515DA01-9BD4-4BF5-87F6-EE533C3DB596}" presName="sibTrans" presStyleCnt="0"/>
      <dgm:spPr/>
    </dgm:pt>
    <dgm:pt modelId="{D9548CAE-F6CE-426A-9ECC-99D06D403C1D}" type="pres">
      <dgm:prSet presAssocID="{62200278-9597-444D-BDF2-6C1B530912BA}" presName="node" presStyleLbl="node1" presStyleIdx="2" presStyleCnt="6" custScaleY="123034">
        <dgm:presLayoutVars>
          <dgm:bulletEnabled val="1"/>
        </dgm:presLayoutVars>
      </dgm:prSet>
      <dgm:spPr/>
    </dgm:pt>
    <dgm:pt modelId="{34B37672-1B6A-4F6F-B40C-3607430595D3}" type="pres">
      <dgm:prSet presAssocID="{5E7C926D-F2C4-4E30-AAF5-E317FE5BCB3C}" presName="sibTrans" presStyleCnt="0"/>
      <dgm:spPr/>
    </dgm:pt>
    <dgm:pt modelId="{191B1F0C-2914-4827-A2E4-74CECC219095}" type="pres">
      <dgm:prSet presAssocID="{5A0362E3-E134-4E08-8A4C-4A526025D945}" presName="node" presStyleLbl="node1" presStyleIdx="3" presStyleCnt="6" custScaleY="117836">
        <dgm:presLayoutVars>
          <dgm:bulletEnabled val="1"/>
        </dgm:presLayoutVars>
      </dgm:prSet>
      <dgm:spPr/>
    </dgm:pt>
    <dgm:pt modelId="{D3B4609F-D895-4E0C-A79A-DAB9B2BDC44E}" type="pres">
      <dgm:prSet presAssocID="{C7B74853-0433-4BCC-9588-E23D2FB7B186}" presName="sibTrans" presStyleCnt="0"/>
      <dgm:spPr/>
    </dgm:pt>
    <dgm:pt modelId="{BB1CC37D-B8A5-4C44-BECF-0EE149110ECB}" type="pres">
      <dgm:prSet presAssocID="{4A76D42E-95D4-485D-9332-23D7204B8E8F}" presName="node" presStyleLbl="node1" presStyleIdx="4" presStyleCnt="6" custScaleY="119724">
        <dgm:presLayoutVars>
          <dgm:bulletEnabled val="1"/>
        </dgm:presLayoutVars>
      </dgm:prSet>
      <dgm:spPr/>
    </dgm:pt>
    <dgm:pt modelId="{3288693F-FCFA-43EE-B090-A25581605D72}" type="pres">
      <dgm:prSet presAssocID="{4A7A2044-E375-4A0F-A033-4248D955E096}" presName="sibTrans" presStyleCnt="0"/>
      <dgm:spPr/>
    </dgm:pt>
    <dgm:pt modelId="{48837B9D-9B88-48CA-8C49-56EE55F1A625}" type="pres">
      <dgm:prSet presAssocID="{9907D95D-AA7F-4EE4-979E-7C3FA2ECEFFC}" presName="node" presStyleLbl="node1" presStyleIdx="5" presStyleCnt="6" custScaleY="130127">
        <dgm:presLayoutVars>
          <dgm:bulletEnabled val="1"/>
        </dgm:presLayoutVars>
      </dgm:prSet>
      <dgm:spPr/>
    </dgm:pt>
  </dgm:ptLst>
  <dgm:cxnLst>
    <dgm:cxn modelId="{7ACA3A3D-935C-41B5-BF21-E42011581A25}" srcId="{54B35826-CA24-491E-BAE9-E4CA56D17A47}" destId="{62200278-9597-444D-BDF2-6C1B530912BA}" srcOrd="2" destOrd="0" parTransId="{908056EA-E653-4D83-9E87-B91E71B9ECA2}" sibTransId="{5E7C926D-F2C4-4E30-AAF5-E317FE5BCB3C}"/>
    <dgm:cxn modelId="{810F523D-7EFA-4305-A637-E5A389757BEA}" srcId="{54B35826-CA24-491E-BAE9-E4CA56D17A47}" destId="{E6C9AF4C-2AB7-4267-9C0C-C57813E3F713}" srcOrd="0" destOrd="0" parTransId="{0AECBDFD-844C-4AAF-B5DE-9FBBE8AF32C2}" sibTransId="{85FB1549-3184-4C41-A92D-4C4AC5E54A61}"/>
    <dgm:cxn modelId="{96BD9267-BE1D-49EF-9CF7-3B489C23FA29}" srcId="{54B35826-CA24-491E-BAE9-E4CA56D17A47}" destId="{4A76D42E-95D4-485D-9332-23D7204B8E8F}" srcOrd="4" destOrd="0" parTransId="{EB627AD9-D8B7-4CA5-8307-D8724989A87C}" sibTransId="{4A7A2044-E375-4A0F-A033-4248D955E096}"/>
    <dgm:cxn modelId="{B3A82968-0179-4320-A36E-4B1F4491598F}" type="presOf" srcId="{9907D95D-AA7F-4EE4-979E-7C3FA2ECEFFC}" destId="{48837B9D-9B88-48CA-8C49-56EE55F1A625}" srcOrd="0" destOrd="0" presId="urn:microsoft.com/office/officeart/2005/8/layout/default"/>
    <dgm:cxn modelId="{38E6144A-6B5D-40A8-A5BD-180B53F30AB4}" type="presOf" srcId="{54B35826-CA24-491E-BAE9-E4CA56D17A47}" destId="{0EBA1E61-F82F-43CC-8081-2F2502392CF5}" srcOrd="0" destOrd="0" presId="urn:microsoft.com/office/officeart/2005/8/layout/default"/>
    <dgm:cxn modelId="{6CD30773-D0F1-4488-B0DB-5EC9BDA37C94}" type="presOf" srcId="{62200278-9597-444D-BDF2-6C1B530912BA}" destId="{D9548CAE-F6CE-426A-9ECC-99D06D403C1D}" srcOrd="0" destOrd="0" presId="urn:microsoft.com/office/officeart/2005/8/layout/default"/>
    <dgm:cxn modelId="{D9E46F92-E8A8-4BED-8C96-A2CE160FDFBC}" type="presOf" srcId="{5A0362E3-E134-4E08-8A4C-4A526025D945}" destId="{191B1F0C-2914-4827-A2E4-74CECC219095}" srcOrd="0" destOrd="0" presId="urn:microsoft.com/office/officeart/2005/8/layout/default"/>
    <dgm:cxn modelId="{EFF969A1-193F-42A7-988C-BAD6FC1D4654}" type="presOf" srcId="{EA33C205-BB7C-4DD7-8531-DAEEABC9EA6D}" destId="{B2CE403D-E64B-41E4-8E1A-74028EF458A7}" srcOrd="0" destOrd="0" presId="urn:microsoft.com/office/officeart/2005/8/layout/default"/>
    <dgm:cxn modelId="{B3F0AAA2-5663-4940-85E1-A264D25D745C}" srcId="{54B35826-CA24-491E-BAE9-E4CA56D17A47}" destId="{5A0362E3-E134-4E08-8A4C-4A526025D945}" srcOrd="3" destOrd="0" parTransId="{9C61ED1F-0E22-4627-9DCF-100CCE0FF814}" sibTransId="{C7B74853-0433-4BCC-9588-E23D2FB7B186}"/>
    <dgm:cxn modelId="{358C65A4-92B7-4865-8ABF-F676046E9A1A}" srcId="{54B35826-CA24-491E-BAE9-E4CA56D17A47}" destId="{EA33C205-BB7C-4DD7-8531-DAEEABC9EA6D}" srcOrd="1" destOrd="0" parTransId="{CF92D281-C90C-43FA-8732-E2072CD82FC9}" sibTransId="{0515DA01-9BD4-4BF5-87F6-EE533C3DB596}"/>
    <dgm:cxn modelId="{C290E1C9-CEA5-4118-BF88-A41FD794079B}" type="presOf" srcId="{E6C9AF4C-2AB7-4267-9C0C-C57813E3F713}" destId="{7AF8F513-E198-431D-B8D6-2B94D33CD1B6}" srcOrd="0" destOrd="0" presId="urn:microsoft.com/office/officeart/2005/8/layout/default"/>
    <dgm:cxn modelId="{87F14CD2-E01C-4B59-8AB0-0B108A9E2E8F}" type="presOf" srcId="{4A76D42E-95D4-485D-9332-23D7204B8E8F}" destId="{BB1CC37D-B8A5-4C44-BECF-0EE149110ECB}" srcOrd="0" destOrd="0" presId="urn:microsoft.com/office/officeart/2005/8/layout/default"/>
    <dgm:cxn modelId="{CD1C0DD6-F7C8-41B4-814C-DB45455DC109}" srcId="{54B35826-CA24-491E-BAE9-E4CA56D17A47}" destId="{9907D95D-AA7F-4EE4-979E-7C3FA2ECEFFC}" srcOrd="5" destOrd="0" parTransId="{A93F8B94-C2F0-4708-8F94-FF8A344A2E80}" sibTransId="{1096F455-F333-4DEF-BE72-085538938739}"/>
    <dgm:cxn modelId="{7D152427-F07A-46CE-B611-5D90CE142013}" type="presParOf" srcId="{0EBA1E61-F82F-43CC-8081-2F2502392CF5}" destId="{7AF8F513-E198-431D-B8D6-2B94D33CD1B6}" srcOrd="0" destOrd="0" presId="urn:microsoft.com/office/officeart/2005/8/layout/default"/>
    <dgm:cxn modelId="{CA6E5E94-8F33-4736-A41B-A194D194C053}" type="presParOf" srcId="{0EBA1E61-F82F-43CC-8081-2F2502392CF5}" destId="{4B7E2538-A026-400D-91F6-A5173469977A}" srcOrd="1" destOrd="0" presId="urn:microsoft.com/office/officeart/2005/8/layout/default"/>
    <dgm:cxn modelId="{7E2AFEDE-FE7B-41A1-8F8B-A9B7EB9FB74B}" type="presParOf" srcId="{0EBA1E61-F82F-43CC-8081-2F2502392CF5}" destId="{B2CE403D-E64B-41E4-8E1A-74028EF458A7}" srcOrd="2" destOrd="0" presId="urn:microsoft.com/office/officeart/2005/8/layout/default"/>
    <dgm:cxn modelId="{02631E65-332B-4542-87DE-371A8C734BC1}" type="presParOf" srcId="{0EBA1E61-F82F-43CC-8081-2F2502392CF5}" destId="{48595247-A8C1-44EF-AF61-E50650890D4C}" srcOrd="3" destOrd="0" presId="urn:microsoft.com/office/officeart/2005/8/layout/default"/>
    <dgm:cxn modelId="{67E7A91D-30B6-42B8-8BEA-98A90C213B88}" type="presParOf" srcId="{0EBA1E61-F82F-43CC-8081-2F2502392CF5}" destId="{D9548CAE-F6CE-426A-9ECC-99D06D403C1D}" srcOrd="4" destOrd="0" presId="urn:microsoft.com/office/officeart/2005/8/layout/default"/>
    <dgm:cxn modelId="{82B0CC26-ADF0-4E58-A0C5-D3CA6ED67179}" type="presParOf" srcId="{0EBA1E61-F82F-43CC-8081-2F2502392CF5}" destId="{34B37672-1B6A-4F6F-B40C-3607430595D3}" srcOrd="5" destOrd="0" presId="urn:microsoft.com/office/officeart/2005/8/layout/default"/>
    <dgm:cxn modelId="{44920BA5-9113-4E44-8B1E-ECC6B1B214A7}" type="presParOf" srcId="{0EBA1E61-F82F-43CC-8081-2F2502392CF5}" destId="{191B1F0C-2914-4827-A2E4-74CECC219095}" srcOrd="6" destOrd="0" presId="urn:microsoft.com/office/officeart/2005/8/layout/default"/>
    <dgm:cxn modelId="{160B7D46-3F5C-45BA-AD5F-EDFD6B3C497B}" type="presParOf" srcId="{0EBA1E61-F82F-43CC-8081-2F2502392CF5}" destId="{D3B4609F-D895-4E0C-A79A-DAB9B2BDC44E}" srcOrd="7" destOrd="0" presId="urn:microsoft.com/office/officeart/2005/8/layout/default"/>
    <dgm:cxn modelId="{D10B3118-09E5-4C5C-9ABE-89C2A195A466}" type="presParOf" srcId="{0EBA1E61-F82F-43CC-8081-2F2502392CF5}" destId="{BB1CC37D-B8A5-4C44-BECF-0EE149110ECB}" srcOrd="8" destOrd="0" presId="urn:microsoft.com/office/officeart/2005/8/layout/default"/>
    <dgm:cxn modelId="{2857C476-E0E3-49DF-8B29-FE00F67F9F67}" type="presParOf" srcId="{0EBA1E61-F82F-43CC-8081-2F2502392CF5}" destId="{3288693F-FCFA-43EE-B090-A25581605D72}" srcOrd="9" destOrd="0" presId="urn:microsoft.com/office/officeart/2005/8/layout/default"/>
    <dgm:cxn modelId="{51535DA8-0D62-450F-8B80-C876499EDA2B}" type="presParOf" srcId="{0EBA1E61-F82F-43CC-8081-2F2502392CF5}" destId="{48837B9D-9B88-48CA-8C49-56EE55F1A625}" srcOrd="10" destOrd="0" presId="urn:microsoft.com/office/officeart/2005/8/layout/default"/>
  </dgm:cxnLst>
  <dgm:bg>
    <a:solidFill>
      <a:schemeClr val="accent4">
        <a:lumMod val="20000"/>
        <a:lumOff val="80000"/>
      </a:schemeClr>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9AE2277-76A0-49D4-9F0A-50E4ED9188C3}"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en-US"/>
        </a:p>
      </dgm:t>
    </dgm:pt>
    <dgm:pt modelId="{E07F18F3-8ED9-4432-805D-990756E09A9A}">
      <dgm:prSet/>
      <dgm:spPr>
        <a:solidFill>
          <a:srgbClr val="C90DA5"/>
        </a:solidFill>
      </dgm:spPr>
      <dgm:t>
        <a:bodyPr/>
        <a:lstStyle/>
        <a:p>
          <a:r>
            <a:rPr lang="en-US" b="1" dirty="0">
              <a:effectLst>
                <a:outerShdw blurRad="38100" dist="38100" dir="2700000" algn="tl">
                  <a:srgbClr val="000000">
                    <a:alpha val="43137"/>
                  </a:srgbClr>
                </a:outerShdw>
              </a:effectLst>
            </a:rPr>
            <a:t> </a:t>
          </a:r>
          <a:r>
            <a:rPr lang="en-US" b="1" dirty="0">
              <a:solidFill>
                <a:schemeClr val="tx1"/>
              </a:solidFill>
              <a:effectLst>
                <a:outerShdw blurRad="38100" dist="38100" dir="2700000" algn="tl">
                  <a:srgbClr val="000000">
                    <a:alpha val="43137"/>
                  </a:srgbClr>
                </a:outerShdw>
              </a:effectLst>
            </a:rPr>
            <a:t>Proactively identify child exploitation in political contexts before criminalisation.</a:t>
          </a:r>
        </a:p>
      </dgm:t>
    </dgm:pt>
    <dgm:pt modelId="{EF0B8A69-803B-4286-A22A-2A9B3C6C9D50}" type="parTrans" cxnId="{16956E8D-13E3-4A9A-94B2-487AEAD8DE6B}">
      <dgm:prSet/>
      <dgm:spPr/>
      <dgm:t>
        <a:bodyPr/>
        <a:lstStyle/>
        <a:p>
          <a:endParaRPr lang="en-US"/>
        </a:p>
      </dgm:t>
    </dgm:pt>
    <dgm:pt modelId="{0E67FA55-19D5-4EA4-8B47-8A3648760982}" type="sibTrans" cxnId="{16956E8D-13E3-4A9A-94B2-487AEAD8DE6B}">
      <dgm:prSet/>
      <dgm:spPr/>
      <dgm:t>
        <a:bodyPr/>
        <a:lstStyle/>
        <a:p>
          <a:endParaRPr lang="en-US"/>
        </a:p>
      </dgm:t>
    </dgm:pt>
    <dgm:pt modelId="{9FB4898B-5F41-4B89-8BE1-54066F588EEB}">
      <dgm:prSet/>
      <dgm:spPr>
        <a:solidFill>
          <a:srgbClr val="FFC000"/>
        </a:solidFill>
      </dgm:spPr>
      <dgm:t>
        <a:bodyPr/>
        <a:lstStyle/>
        <a:p>
          <a:r>
            <a:rPr lang="en-US" b="1" dirty="0">
              <a:solidFill>
                <a:schemeClr val="tx1"/>
              </a:solidFill>
              <a:effectLst>
                <a:outerShdw blurRad="38100" dist="38100" dir="2700000" algn="tl">
                  <a:srgbClr val="000000">
                    <a:alpha val="43137"/>
                  </a:srgbClr>
                </a:outerShdw>
              </a:effectLst>
            </a:rPr>
            <a:t>Hold political actors accountable for recruitment or abuse of children.</a:t>
          </a:r>
        </a:p>
      </dgm:t>
    </dgm:pt>
    <dgm:pt modelId="{4E8649D2-D971-46ED-9A9D-5D4873C977C9}" type="parTrans" cxnId="{40665EF4-D4AF-4B2B-94B0-B867138872EC}">
      <dgm:prSet/>
      <dgm:spPr/>
      <dgm:t>
        <a:bodyPr/>
        <a:lstStyle/>
        <a:p>
          <a:endParaRPr lang="en-US"/>
        </a:p>
      </dgm:t>
    </dgm:pt>
    <dgm:pt modelId="{055B3F17-53A7-4B3F-B26C-DE2F0FCE84B4}" type="sibTrans" cxnId="{40665EF4-D4AF-4B2B-94B0-B867138872EC}">
      <dgm:prSet/>
      <dgm:spPr/>
      <dgm:t>
        <a:bodyPr/>
        <a:lstStyle/>
        <a:p>
          <a:endParaRPr lang="en-US"/>
        </a:p>
      </dgm:t>
    </dgm:pt>
    <dgm:pt modelId="{0B1FA78D-F207-4366-95A8-97059713E37B}">
      <dgm:prSet/>
      <dgm:spPr>
        <a:solidFill>
          <a:srgbClr val="00B050"/>
        </a:solidFill>
      </dgm:spPr>
      <dgm:t>
        <a:bodyPr/>
        <a:lstStyle/>
        <a:p>
          <a:r>
            <a:rPr lang="en-US" b="1" dirty="0">
              <a:solidFill>
                <a:schemeClr val="tx1"/>
              </a:solidFill>
              <a:effectLst>
                <a:outerShdw blurRad="38100" dist="38100" dir="2700000" algn="tl">
                  <a:srgbClr val="000000">
                    <a:alpha val="43137"/>
                  </a:srgbClr>
                </a:outerShdw>
              </a:effectLst>
            </a:rPr>
            <a:t>Ensure child-sensitive justice using diversion in accordance with the Children’s Code Act</a:t>
          </a:r>
          <a:r>
            <a:rPr lang="en-US" dirty="0">
              <a:solidFill>
                <a:schemeClr val="tx1"/>
              </a:solidFill>
            </a:rPr>
            <a:t>.</a:t>
          </a:r>
        </a:p>
      </dgm:t>
    </dgm:pt>
    <dgm:pt modelId="{7994A339-398E-4F7E-8632-BD6A2E8CA689}" type="parTrans" cxnId="{4C7CB993-4B66-4DE5-8A2E-9EBFAC950956}">
      <dgm:prSet/>
      <dgm:spPr/>
      <dgm:t>
        <a:bodyPr/>
        <a:lstStyle/>
        <a:p>
          <a:endParaRPr lang="en-US"/>
        </a:p>
      </dgm:t>
    </dgm:pt>
    <dgm:pt modelId="{50C8947C-F1D3-4230-ADED-49B04DB55A78}" type="sibTrans" cxnId="{4C7CB993-4B66-4DE5-8A2E-9EBFAC950956}">
      <dgm:prSet/>
      <dgm:spPr/>
      <dgm:t>
        <a:bodyPr/>
        <a:lstStyle/>
        <a:p>
          <a:endParaRPr lang="en-US"/>
        </a:p>
      </dgm:t>
    </dgm:pt>
    <dgm:pt modelId="{6F4FDFD9-AC9F-4014-9DFB-E9EC31BDF10C}">
      <dgm:prSet/>
      <dgm:spPr>
        <a:solidFill>
          <a:schemeClr val="accent3"/>
        </a:solidFill>
      </dgm:spPr>
      <dgm:t>
        <a:bodyPr/>
        <a:lstStyle/>
        <a:p>
          <a:r>
            <a:rPr lang="en-US" b="1" dirty="0">
              <a:solidFill>
                <a:schemeClr val="tx1"/>
              </a:solidFill>
              <a:effectLst>
                <a:outerShdw blurRad="38100" dist="38100" dir="2700000" algn="tl">
                  <a:srgbClr val="000000">
                    <a:alpha val="43137"/>
                  </a:srgbClr>
                </a:outerShdw>
              </a:effectLst>
            </a:rPr>
            <a:t>These actions help break the cycle of harm and protect vulnerable young persons</a:t>
          </a:r>
          <a:r>
            <a:rPr lang="en-US" dirty="0"/>
            <a:t>.</a:t>
          </a:r>
        </a:p>
      </dgm:t>
    </dgm:pt>
    <dgm:pt modelId="{15504BD2-4C72-401E-B5FC-0217B1748B4B}" type="parTrans" cxnId="{EABEA74D-C704-486D-A218-28CCB65C3D1B}">
      <dgm:prSet/>
      <dgm:spPr/>
      <dgm:t>
        <a:bodyPr/>
        <a:lstStyle/>
        <a:p>
          <a:endParaRPr lang="en-US"/>
        </a:p>
      </dgm:t>
    </dgm:pt>
    <dgm:pt modelId="{4C16DCCE-AC00-4246-A1B1-7258CAA3E83C}" type="sibTrans" cxnId="{EABEA74D-C704-486D-A218-28CCB65C3D1B}">
      <dgm:prSet/>
      <dgm:spPr/>
      <dgm:t>
        <a:bodyPr/>
        <a:lstStyle/>
        <a:p>
          <a:endParaRPr lang="en-US"/>
        </a:p>
      </dgm:t>
    </dgm:pt>
    <dgm:pt modelId="{4F7EDC95-221F-4DD6-BD18-1B76C02A87BF}" type="pres">
      <dgm:prSet presAssocID="{89AE2277-76A0-49D4-9F0A-50E4ED9188C3}" presName="CompostProcess" presStyleCnt="0">
        <dgm:presLayoutVars>
          <dgm:dir/>
          <dgm:resizeHandles val="exact"/>
        </dgm:presLayoutVars>
      </dgm:prSet>
      <dgm:spPr/>
    </dgm:pt>
    <dgm:pt modelId="{D1976FBB-C8CD-49A9-B3B3-F4806D7088CC}" type="pres">
      <dgm:prSet presAssocID="{89AE2277-76A0-49D4-9F0A-50E4ED9188C3}" presName="arrow" presStyleLbl="bgShp" presStyleIdx="0" presStyleCnt="1"/>
      <dgm:spPr/>
    </dgm:pt>
    <dgm:pt modelId="{7A1784C5-B09C-4278-A7F1-9B6A188CD0AE}" type="pres">
      <dgm:prSet presAssocID="{89AE2277-76A0-49D4-9F0A-50E4ED9188C3}" presName="linearProcess" presStyleCnt="0"/>
      <dgm:spPr/>
    </dgm:pt>
    <dgm:pt modelId="{546DA5B6-E64A-453C-AB8A-35139F6587F8}" type="pres">
      <dgm:prSet presAssocID="{E07F18F3-8ED9-4432-805D-990756E09A9A}" presName="textNode" presStyleLbl="node1" presStyleIdx="0" presStyleCnt="4">
        <dgm:presLayoutVars>
          <dgm:bulletEnabled val="1"/>
        </dgm:presLayoutVars>
      </dgm:prSet>
      <dgm:spPr/>
    </dgm:pt>
    <dgm:pt modelId="{6C013CD1-78BF-4BE7-BBEF-988AE8C6172A}" type="pres">
      <dgm:prSet presAssocID="{0E67FA55-19D5-4EA4-8B47-8A3648760982}" presName="sibTrans" presStyleCnt="0"/>
      <dgm:spPr/>
    </dgm:pt>
    <dgm:pt modelId="{1DE01240-4769-474F-99EB-754A14A82C90}" type="pres">
      <dgm:prSet presAssocID="{9FB4898B-5F41-4B89-8BE1-54066F588EEB}" presName="textNode" presStyleLbl="node1" presStyleIdx="1" presStyleCnt="4">
        <dgm:presLayoutVars>
          <dgm:bulletEnabled val="1"/>
        </dgm:presLayoutVars>
      </dgm:prSet>
      <dgm:spPr/>
    </dgm:pt>
    <dgm:pt modelId="{4F7EA021-2CD0-4D9E-AC9F-08BFDB0108D1}" type="pres">
      <dgm:prSet presAssocID="{055B3F17-53A7-4B3F-B26C-DE2F0FCE84B4}" presName="sibTrans" presStyleCnt="0"/>
      <dgm:spPr/>
    </dgm:pt>
    <dgm:pt modelId="{C58DE45F-49E0-4C43-BBD8-277AA5A3D8AA}" type="pres">
      <dgm:prSet presAssocID="{0B1FA78D-F207-4366-95A8-97059713E37B}" presName="textNode" presStyleLbl="node1" presStyleIdx="2" presStyleCnt="4">
        <dgm:presLayoutVars>
          <dgm:bulletEnabled val="1"/>
        </dgm:presLayoutVars>
      </dgm:prSet>
      <dgm:spPr/>
    </dgm:pt>
    <dgm:pt modelId="{1202E7CD-5B46-4385-B95B-8135E3C026BD}" type="pres">
      <dgm:prSet presAssocID="{50C8947C-F1D3-4230-ADED-49B04DB55A78}" presName="sibTrans" presStyleCnt="0"/>
      <dgm:spPr/>
    </dgm:pt>
    <dgm:pt modelId="{040384EB-0A64-436A-86F6-64C89119C6E6}" type="pres">
      <dgm:prSet presAssocID="{6F4FDFD9-AC9F-4014-9DFB-E9EC31BDF10C}" presName="textNode" presStyleLbl="node1" presStyleIdx="3" presStyleCnt="4">
        <dgm:presLayoutVars>
          <dgm:bulletEnabled val="1"/>
        </dgm:presLayoutVars>
      </dgm:prSet>
      <dgm:spPr/>
    </dgm:pt>
  </dgm:ptLst>
  <dgm:cxnLst>
    <dgm:cxn modelId="{FBC03D5E-658F-4FB0-882F-799CEAD105A5}" type="presOf" srcId="{E07F18F3-8ED9-4432-805D-990756E09A9A}" destId="{546DA5B6-E64A-453C-AB8A-35139F6587F8}" srcOrd="0" destOrd="0" presId="urn:microsoft.com/office/officeart/2005/8/layout/hProcess9"/>
    <dgm:cxn modelId="{EABEA74D-C704-486D-A218-28CCB65C3D1B}" srcId="{89AE2277-76A0-49D4-9F0A-50E4ED9188C3}" destId="{6F4FDFD9-AC9F-4014-9DFB-E9EC31BDF10C}" srcOrd="3" destOrd="0" parTransId="{15504BD2-4C72-401E-B5FC-0217B1748B4B}" sibTransId="{4C16DCCE-AC00-4246-A1B1-7258CAA3E83C}"/>
    <dgm:cxn modelId="{8854634E-46DF-46A9-8EAB-9E93897F7B3C}" type="presOf" srcId="{0B1FA78D-F207-4366-95A8-97059713E37B}" destId="{C58DE45F-49E0-4C43-BBD8-277AA5A3D8AA}" srcOrd="0" destOrd="0" presId="urn:microsoft.com/office/officeart/2005/8/layout/hProcess9"/>
    <dgm:cxn modelId="{B0A33F77-D53B-4595-B4A0-5089888C8058}" type="presOf" srcId="{89AE2277-76A0-49D4-9F0A-50E4ED9188C3}" destId="{4F7EDC95-221F-4DD6-BD18-1B76C02A87BF}" srcOrd="0" destOrd="0" presId="urn:microsoft.com/office/officeart/2005/8/layout/hProcess9"/>
    <dgm:cxn modelId="{93C89F7F-3786-4D8F-AA15-5619A973BA62}" type="presOf" srcId="{6F4FDFD9-AC9F-4014-9DFB-E9EC31BDF10C}" destId="{040384EB-0A64-436A-86F6-64C89119C6E6}" srcOrd="0" destOrd="0" presId="urn:microsoft.com/office/officeart/2005/8/layout/hProcess9"/>
    <dgm:cxn modelId="{16956E8D-13E3-4A9A-94B2-487AEAD8DE6B}" srcId="{89AE2277-76A0-49D4-9F0A-50E4ED9188C3}" destId="{E07F18F3-8ED9-4432-805D-990756E09A9A}" srcOrd="0" destOrd="0" parTransId="{EF0B8A69-803B-4286-A22A-2A9B3C6C9D50}" sibTransId="{0E67FA55-19D5-4EA4-8B47-8A3648760982}"/>
    <dgm:cxn modelId="{4C7CB993-4B66-4DE5-8A2E-9EBFAC950956}" srcId="{89AE2277-76A0-49D4-9F0A-50E4ED9188C3}" destId="{0B1FA78D-F207-4366-95A8-97059713E37B}" srcOrd="2" destOrd="0" parTransId="{7994A339-398E-4F7E-8632-BD6A2E8CA689}" sibTransId="{50C8947C-F1D3-4230-ADED-49B04DB55A78}"/>
    <dgm:cxn modelId="{17BA88F0-61D9-43D1-826B-F2498EA41C37}" type="presOf" srcId="{9FB4898B-5F41-4B89-8BE1-54066F588EEB}" destId="{1DE01240-4769-474F-99EB-754A14A82C90}" srcOrd="0" destOrd="0" presId="urn:microsoft.com/office/officeart/2005/8/layout/hProcess9"/>
    <dgm:cxn modelId="{40665EF4-D4AF-4B2B-94B0-B867138872EC}" srcId="{89AE2277-76A0-49D4-9F0A-50E4ED9188C3}" destId="{9FB4898B-5F41-4B89-8BE1-54066F588EEB}" srcOrd="1" destOrd="0" parTransId="{4E8649D2-D971-46ED-9A9D-5D4873C977C9}" sibTransId="{055B3F17-53A7-4B3F-B26C-DE2F0FCE84B4}"/>
    <dgm:cxn modelId="{BDC11A90-E288-4D16-BCFE-EE5B69BFA55B}" type="presParOf" srcId="{4F7EDC95-221F-4DD6-BD18-1B76C02A87BF}" destId="{D1976FBB-C8CD-49A9-B3B3-F4806D7088CC}" srcOrd="0" destOrd="0" presId="urn:microsoft.com/office/officeart/2005/8/layout/hProcess9"/>
    <dgm:cxn modelId="{D489699C-92AF-4ABD-BAE5-07C4CFE524DD}" type="presParOf" srcId="{4F7EDC95-221F-4DD6-BD18-1B76C02A87BF}" destId="{7A1784C5-B09C-4278-A7F1-9B6A188CD0AE}" srcOrd="1" destOrd="0" presId="urn:microsoft.com/office/officeart/2005/8/layout/hProcess9"/>
    <dgm:cxn modelId="{74F8E7D5-9C20-4A45-A73B-320FED611CCA}" type="presParOf" srcId="{7A1784C5-B09C-4278-A7F1-9B6A188CD0AE}" destId="{546DA5B6-E64A-453C-AB8A-35139F6587F8}" srcOrd="0" destOrd="0" presId="urn:microsoft.com/office/officeart/2005/8/layout/hProcess9"/>
    <dgm:cxn modelId="{3E15D9DE-D8B4-4FA9-8079-6F8B106EF1EC}" type="presParOf" srcId="{7A1784C5-B09C-4278-A7F1-9B6A188CD0AE}" destId="{6C013CD1-78BF-4BE7-BBEF-988AE8C6172A}" srcOrd="1" destOrd="0" presId="urn:microsoft.com/office/officeart/2005/8/layout/hProcess9"/>
    <dgm:cxn modelId="{7DE52CE8-D93C-40EA-A4FB-E564D1216AD2}" type="presParOf" srcId="{7A1784C5-B09C-4278-A7F1-9B6A188CD0AE}" destId="{1DE01240-4769-474F-99EB-754A14A82C90}" srcOrd="2" destOrd="0" presId="urn:microsoft.com/office/officeart/2005/8/layout/hProcess9"/>
    <dgm:cxn modelId="{9E3B12D2-3792-49E4-A3F5-F3AC5F6A5D9C}" type="presParOf" srcId="{7A1784C5-B09C-4278-A7F1-9B6A188CD0AE}" destId="{4F7EA021-2CD0-4D9E-AC9F-08BFDB0108D1}" srcOrd="3" destOrd="0" presId="urn:microsoft.com/office/officeart/2005/8/layout/hProcess9"/>
    <dgm:cxn modelId="{AA7A65B6-23AF-41A0-9A75-DE9E86C14000}" type="presParOf" srcId="{7A1784C5-B09C-4278-A7F1-9B6A188CD0AE}" destId="{C58DE45F-49E0-4C43-BBD8-277AA5A3D8AA}" srcOrd="4" destOrd="0" presId="urn:microsoft.com/office/officeart/2005/8/layout/hProcess9"/>
    <dgm:cxn modelId="{7F68B38C-8F91-4F59-A510-4657D0610F38}" type="presParOf" srcId="{7A1784C5-B09C-4278-A7F1-9B6A188CD0AE}" destId="{1202E7CD-5B46-4385-B95B-8135E3C026BD}" srcOrd="5" destOrd="0" presId="urn:microsoft.com/office/officeart/2005/8/layout/hProcess9"/>
    <dgm:cxn modelId="{61A450DD-7665-48FF-BD82-E47B30A297F7}" type="presParOf" srcId="{7A1784C5-B09C-4278-A7F1-9B6A188CD0AE}" destId="{040384EB-0A64-436A-86F6-64C89119C6E6}" srcOrd="6" destOrd="0" presId="urn:microsoft.com/office/officeart/2005/8/layout/hProcess9"/>
  </dgm:cxnLst>
  <dgm:bg>
    <a:gradFill>
      <a:gsLst>
        <a:gs pos="83000">
          <a:schemeClr val="accent3">
            <a:lumMod val="20000"/>
            <a:lumOff val="80000"/>
          </a:schemeClr>
        </a:gs>
        <a:gs pos="68938">
          <a:srgbClr val="BDEFFB"/>
        </a:gs>
        <a:gs pos="4000">
          <a:schemeClr val="accent1">
            <a:lumMod val="45000"/>
            <a:lumOff val="55000"/>
          </a:schemeClr>
        </a:gs>
        <a:gs pos="47000">
          <a:schemeClr val="accent1">
            <a:lumMod val="30000"/>
            <a:lumOff val="70000"/>
          </a:schemeClr>
        </a:gs>
      </a:gsLst>
      <a:lin ang="5400000" scaled="1"/>
    </a:gra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C4555DB-6A37-4EE6-84D1-5C37B6303CB3}"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en-US"/>
        </a:p>
      </dgm:t>
    </dgm:pt>
    <dgm:pt modelId="{40C8F79E-DDBF-49C1-89C2-DD4C18DC269D}">
      <dgm:prSet phldrT="[Text]"/>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r>
            <a:rPr lang="en-US" b="1" dirty="0"/>
            <a:t>CONCLUSION!</a:t>
          </a:r>
          <a:endParaRPr lang="en-US" dirty="0">
            <a:solidFill>
              <a:schemeClr val="bg1"/>
            </a:solidFill>
          </a:endParaRPr>
        </a:p>
      </dgm:t>
    </dgm:pt>
    <dgm:pt modelId="{0A386C0C-A3CD-49F0-9411-DF491D7432B5}" type="parTrans" cxnId="{D1E6693E-4DB0-470F-863D-9FECE6E12C4D}">
      <dgm:prSet/>
      <dgm:spPr/>
      <dgm:t>
        <a:bodyPr/>
        <a:lstStyle/>
        <a:p>
          <a:endParaRPr lang="en-US"/>
        </a:p>
      </dgm:t>
    </dgm:pt>
    <dgm:pt modelId="{01E59FDE-3DF5-455F-BA31-67655210EF49}" type="sibTrans" cxnId="{D1E6693E-4DB0-470F-863D-9FECE6E12C4D}">
      <dgm:prSet/>
      <dgm:spPr/>
      <dgm:t>
        <a:bodyPr/>
        <a:lstStyle/>
        <a:p>
          <a:endParaRPr lang="en-US"/>
        </a:p>
      </dgm:t>
    </dgm:pt>
    <dgm:pt modelId="{4A4F9055-EC91-4215-B8BC-6B147594A231}">
      <dgm:prSet phldrT="[Text]" custT="1"/>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pPr algn="just">
            <a:lnSpc>
              <a:spcPct val="90000"/>
            </a:lnSpc>
            <a:buFont typeface="Wingdings" panose="05000000000000000000" pitchFamily="2" charset="2"/>
            <a:buChar char="q"/>
          </a:pPr>
          <a:r>
            <a:rPr lang="en-US" sz="2400" dirty="0">
              <a:latin typeface="Arial" panose="020B0604020202020204" pitchFamily="34" charset="0"/>
              <a:cs typeface="Arial" panose="020B0604020202020204" pitchFamily="34" charset="0"/>
            </a:rPr>
            <a:t>Children must never be used as instruments of electoral violence. </a:t>
          </a:r>
        </a:p>
      </dgm:t>
    </dgm:pt>
    <dgm:pt modelId="{7F4A15BE-7CB1-4AC5-8109-16FF7CD723B9}" type="parTrans" cxnId="{7E2C667C-3464-4B29-BA84-1A62FD6BA656}">
      <dgm:prSet/>
      <dgm:spPr/>
      <dgm:t>
        <a:bodyPr/>
        <a:lstStyle/>
        <a:p>
          <a:endParaRPr lang="en-US"/>
        </a:p>
      </dgm:t>
    </dgm:pt>
    <dgm:pt modelId="{BD9894FD-7A06-4964-979E-B2FBF5D28E70}" type="sibTrans" cxnId="{7E2C667C-3464-4B29-BA84-1A62FD6BA656}">
      <dgm:prSet/>
      <dgm:spPr/>
      <dgm:t>
        <a:bodyPr/>
        <a:lstStyle/>
        <a:p>
          <a:endParaRPr lang="en-US"/>
        </a:p>
      </dgm:t>
    </dgm:pt>
    <dgm:pt modelId="{69B240D3-F2E1-4A76-8613-F32AB82DAADF}">
      <dgm:prSet phldrT="[Text]" custT="1"/>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pPr algn="just">
            <a:lnSpc>
              <a:spcPct val="90000"/>
            </a:lnSpc>
            <a:buFont typeface="Wingdings" panose="05000000000000000000" pitchFamily="2" charset="2"/>
            <a:buChar char="q"/>
          </a:pPr>
          <a:endParaRPr lang="en-US" sz="2000" dirty="0">
            <a:latin typeface="Arial" panose="020B0604020202020204" pitchFamily="34" charset="0"/>
            <a:cs typeface="Arial" panose="020B0604020202020204" pitchFamily="34" charset="0"/>
          </a:endParaRPr>
        </a:p>
      </dgm:t>
    </dgm:pt>
    <dgm:pt modelId="{7863FCE6-C994-4D20-8F11-492521E0573B}" type="parTrans" cxnId="{16A3D4BB-B40D-47F4-B912-B7B43CE79E3D}">
      <dgm:prSet/>
      <dgm:spPr/>
      <dgm:t>
        <a:bodyPr/>
        <a:lstStyle/>
        <a:p>
          <a:endParaRPr lang="en-US"/>
        </a:p>
      </dgm:t>
    </dgm:pt>
    <dgm:pt modelId="{5E46C240-5D87-4333-B9E3-8C490AAB16B9}" type="sibTrans" cxnId="{16A3D4BB-B40D-47F4-B912-B7B43CE79E3D}">
      <dgm:prSet/>
      <dgm:spPr/>
      <dgm:t>
        <a:bodyPr/>
        <a:lstStyle/>
        <a:p>
          <a:endParaRPr lang="en-US"/>
        </a:p>
      </dgm:t>
    </dgm:pt>
    <dgm:pt modelId="{B7CF16F6-B3B0-4BFB-8B53-A9854A34E76E}">
      <dgm:prSet custT="1"/>
      <dgm:spPr/>
      <dgm:t>
        <a:bodyPr/>
        <a:lstStyle/>
        <a:p>
          <a:pPr algn="l">
            <a:lnSpc>
              <a:spcPct val="90000"/>
            </a:lnSpc>
            <a:buFont typeface="Wingdings" panose="05000000000000000000" pitchFamily="2" charset="2"/>
            <a:buNone/>
          </a:pPr>
          <a:endParaRPr lang="en-US" sz="2400" dirty="0">
            <a:latin typeface="Arial" panose="020B0604020202020204" pitchFamily="34" charset="0"/>
            <a:cs typeface="Arial" panose="020B0604020202020204" pitchFamily="34" charset="0"/>
          </a:endParaRPr>
        </a:p>
      </dgm:t>
    </dgm:pt>
    <dgm:pt modelId="{B5F3633D-8DA3-41E9-8CC9-092D89F2C974}" type="parTrans" cxnId="{51C9A5AC-A90F-49A8-AB28-6256343230A4}">
      <dgm:prSet/>
      <dgm:spPr/>
      <dgm:t>
        <a:bodyPr/>
        <a:lstStyle/>
        <a:p>
          <a:endParaRPr lang="en-US"/>
        </a:p>
      </dgm:t>
    </dgm:pt>
    <dgm:pt modelId="{2F1178D6-1EC0-4A7F-BDF8-2EC46A5CD9B9}" type="sibTrans" cxnId="{51C9A5AC-A90F-49A8-AB28-6256343230A4}">
      <dgm:prSet/>
      <dgm:spPr/>
      <dgm:t>
        <a:bodyPr/>
        <a:lstStyle/>
        <a:p>
          <a:endParaRPr lang="en-US"/>
        </a:p>
      </dgm:t>
    </dgm:pt>
    <dgm:pt modelId="{D2F7E086-8662-49CC-94F2-2F5164A36062}">
      <dgm:prSet custT="1"/>
      <dgm:spPr/>
      <dgm:t>
        <a:bodyPr/>
        <a:lstStyle/>
        <a:p>
          <a:pPr algn="just">
            <a:lnSpc>
              <a:spcPct val="150000"/>
            </a:lnSpc>
            <a:buFont typeface="Wingdings" panose="05000000000000000000" pitchFamily="2" charset="2"/>
            <a:buChar char="q"/>
          </a:pPr>
          <a:r>
            <a:rPr lang="en-US" sz="2400" dirty="0">
              <a:latin typeface="Arial" panose="020B0604020202020204" pitchFamily="34" charset="0"/>
              <a:cs typeface="Arial" panose="020B0604020202020204" pitchFamily="34" charset="0"/>
            </a:rPr>
            <a:t>Protecting children is not only a moral duty, it is also essential to safeguarding democracy. </a:t>
          </a:r>
        </a:p>
      </dgm:t>
    </dgm:pt>
    <dgm:pt modelId="{76FD99C9-07C8-4800-B9F8-2308ACEBE36C}" type="parTrans" cxnId="{3DE24A50-1BE3-4C97-8AE2-1A80A08B828E}">
      <dgm:prSet/>
      <dgm:spPr/>
      <dgm:t>
        <a:bodyPr/>
        <a:lstStyle/>
        <a:p>
          <a:endParaRPr lang="en-US"/>
        </a:p>
      </dgm:t>
    </dgm:pt>
    <dgm:pt modelId="{F251B377-99F3-4C84-ADF6-1FCE025935C8}" type="sibTrans" cxnId="{3DE24A50-1BE3-4C97-8AE2-1A80A08B828E}">
      <dgm:prSet/>
      <dgm:spPr/>
      <dgm:t>
        <a:bodyPr/>
        <a:lstStyle/>
        <a:p>
          <a:endParaRPr lang="en-US"/>
        </a:p>
      </dgm:t>
    </dgm:pt>
    <dgm:pt modelId="{9497DC18-BA52-4BCD-BFAB-5F8B054967C1}">
      <dgm:prSet custT="1"/>
      <dgm:spPr/>
      <dgm:t>
        <a:bodyPr/>
        <a:lstStyle/>
        <a:p>
          <a:pPr algn="just">
            <a:lnSpc>
              <a:spcPct val="150000"/>
            </a:lnSpc>
            <a:buFont typeface="Wingdings" panose="05000000000000000000" pitchFamily="2" charset="2"/>
            <a:buChar char="q"/>
          </a:pPr>
          <a:r>
            <a:rPr lang="en-US" sz="2400" dirty="0">
              <a:latin typeface="Arial" panose="020B0604020202020204" pitchFamily="34" charset="0"/>
              <a:cs typeface="Arial" panose="020B0604020202020204" pitchFamily="34" charset="0"/>
            </a:rPr>
            <a:t>Prosecutors stand at the frontline, ensuring electoral integrity, defending child rights, and upholding the trust of our communities.</a:t>
          </a:r>
        </a:p>
      </dgm:t>
    </dgm:pt>
    <dgm:pt modelId="{6292C850-C99A-404D-B070-0B744A40AA11}" type="parTrans" cxnId="{E476E94B-6CD3-454B-B532-913D0C0514F8}">
      <dgm:prSet/>
      <dgm:spPr/>
      <dgm:t>
        <a:bodyPr/>
        <a:lstStyle/>
        <a:p>
          <a:endParaRPr lang="en-US"/>
        </a:p>
      </dgm:t>
    </dgm:pt>
    <dgm:pt modelId="{6A1A743A-2B63-4D68-9B03-5A13FA57B3F7}" type="sibTrans" cxnId="{E476E94B-6CD3-454B-B532-913D0C0514F8}">
      <dgm:prSet/>
      <dgm:spPr/>
      <dgm:t>
        <a:bodyPr/>
        <a:lstStyle/>
        <a:p>
          <a:endParaRPr lang="en-US"/>
        </a:p>
      </dgm:t>
    </dgm:pt>
    <dgm:pt modelId="{C2B3694B-8E71-4409-857C-7EE8E5933580}" type="pres">
      <dgm:prSet presAssocID="{7C4555DB-6A37-4EE6-84D1-5C37B6303CB3}" presName="linearFlow" presStyleCnt="0">
        <dgm:presLayoutVars>
          <dgm:dir/>
          <dgm:animLvl val="lvl"/>
          <dgm:resizeHandles val="exact"/>
        </dgm:presLayoutVars>
      </dgm:prSet>
      <dgm:spPr/>
    </dgm:pt>
    <dgm:pt modelId="{B8FED5F7-9CC1-49F6-ACBC-66DD6D291D02}" type="pres">
      <dgm:prSet presAssocID="{40C8F79E-DDBF-49C1-89C2-DD4C18DC269D}" presName="composite" presStyleCnt="0"/>
      <dgm:spPr/>
    </dgm:pt>
    <dgm:pt modelId="{A0296772-9CC4-431A-B311-2936915E8464}" type="pres">
      <dgm:prSet presAssocID="{40C8F79E-DDBF-49C1-89C2-DD4C18DC269D}" presName="parentText" presStyleLbl="alignNode1" presStyleIdx="0" presStyleCnt="1" custLinFactNeighborX="0" custLinFactNeighborY="0">
        <dgm:presLayoutVars>
          <dgm:chMax val="1"/>
          <dgm:bulletEnabled val="1"/>
        </dgm:presLayoutVars>
      </dgm:prSet>
      <dgm:spPr/>
    </dgm:pt>
    <dgm:pt modelId="{438BA696-540C-4DB3-9DEF-177C40EF3968}" type="pres">
      <dgm:prSet presAssocID="{40C8F79E-DDBF-49C1-89C2-DD4C18DC269D}" presName="descendantText" presStyleLbl="alignAcc1" presStyleIdx="0" presStyleCnt="1" custScaleY="179461" custLinFactNeighborY="-194">
        <dgm:presLayoutVars>
          <dgm:bulletEnabled val="1"/>
        </dgm:presLayoutVars>
      </dgm:prSet>
      <dgm:spPr/>
    </dgm:pt>
  </dgm:ptLst>
  <dgm:cxnLst>
    <dgm:cxn modelId="{6CA44D01-F497-4D2D-981D-859BBA54C0F3}" type="presOf" srcId="{9497DC18-BA52-4BCD-BFAB-5F8B054967C1}" destId="{438BA696-540C-4DB3-9DEF-177C40EF3968}" srcOrd="0" destOrd="2" presId="urn:microsoft.com/office/officeart/2005/8/layout/chevron2"/>
    <dgm:cxn modelId="{67ED3304-AFED-43F1-B797-374AA89583FF}" type="presOf" srcId="{40C8F79E-DDBF-49C1-89C2-DD4C18DC269D}" destId="{A0296772-9CC4-431A-B311-2936915E8464}" srcOrd="0" destOrd="0" presId="urn:microsoft.com/office/officeart/2005/8/layout/chevron2"/>
    <dgm:cxn modelId="{935AF211-D9A8-4DED-9AD9-B90245A12C1E}" type="presOf" srcId="{D2F7E086-8662-49CC-94F2-2F5164A36062}" destId="{438BA696-540C-4DB3-9DEF-177C40EF3968}" srcOrd="0" destOrd="1" presId="urn:microsoft.com/office/officeart/2005/8/layout/chevron2"/>
    <dgm:cxn modelId="{EC538228-06EE-4D95-8F48-6356C6DB91B9}" type="presOf" srcId="{B7CF16F6-B3B0-4BFB-8B53-A9854A34E76E}" destId="{438BA696-540C-4DB3-9DEF-177C40EF3968}" srcOrd="0" destOrd="3" presId="urn:microsoft.com/office/officeart/2005/8/layout/chevron2"/>
    <dgm:cxn modelId="{69181530-0A81-4981-9D0F-1ABFD45D2FB2}" type="presOf" srcId="{69B240D3-F2E1-4A76-8613-F32AB82DAADF}" destId="{438BA696-540C-4DB3-9DEF-177C40EF3968}" srcOrd="0" destOrd="4" presId="urn:microsoft.com/office/officeart/2005/8/layout/chevron2"/>
    <dgm:cxn modelId="{D1E6693E-4DB0-470F-863D-9FECE6E12C4D}" srcId="{7C4555DB-6A37-4EE6-84D1-5C37B6303CB3}" destId="{40C8F79E-DDBF-49C1-89C2-DD4C18DC269D}" srcOrd="0" destOrd="0" parTransId="{0A386C0C-A3CD-49F0-9411-DF491D7432B5}" sibTransId="{01E59FDE-3DF5-455F-BA31-67655210EF49}"/>
    <dgm:cxn modelId="{E476E94B-6CD3-454B-B532-913D0C0514F8}" srcId="{40C8F79E-DDBF-49C1-89C2-DD4C18DC269D}" destId="{9497DC18-BA52-4BCD-BFAB-5F8B054967C1}" srcOrd="2" destOrd="0" parTransId="{6292C850-C99A-404D-B070-0B744A40AA11}" sibTransId="{6A1A743A-2B63-4D68-9B03-5A13FA57B3F7}"/>
    <dgm:cxn modelId="{3DE24A50-1BE3-4C97-8AE2-1A80A08B828E}" srcId="{40C8F79E-DDBF-49C1-89C2-DD4C18DC269D}" destId="{D2F7E086-8662-49CC-94F2-2F5164A36062}" srcOrd="1" destOrd="0" parTransId="{76FD99C9-07C8-4800-B9F8-2308ACEBE36C}" sibTransId="{F251B377-99F3-4C84-ADF6-1FCE025935C8}"/>
    <dgm:cxn modelId="{7E2C667C-3464-4B29-BA84-1A62FD6BA656}" srcId="{40C8F79E-DDBF-49C1-89C2-DD4C18DC269D}" destId="{4A4F9055-EC91-4215-B8BC-6B147594A231}" srcOrd="0" destOrd="0" parTransId="{7F4A15BE-7CB1-4AC5-8109-16FF7CD723B9}" sibTransId="{BD9894FD-7A06-4964-979E-B2FBF5D28E70}"/>
    <dgm:cxn modelId="{24E1079A-6A48-4D18-8FBE-0F92D51F9A88}" type="presOf" srcId="{7C4555DB-6A37-4EE6-84D1-5C37B6303CB3}" destId="{C2B3694B-8E71-4409-857C-7EE8E5933580}" srcOrd="0" destOrd="0" presId="urn:microsoft.com/office/officeart/2005/8/layout/chevron2"/>
    <dgm:cxn modelId="{51C9A5AC-A90F-49A8-AB28-6256343230A4}" srcId="{40C8F79E-DDBF-49C1-89C2-DD4C18DC269D}" destId="{B7CF16F6-B3B0-4BFB-8B53-A9854A34E76E}" srcOrd="3" destOrd="0" parTransId="{B5F3633D-8DA3-41E9-8CC9-092D89F2C974}" sibTransId="{2F1178D6-1EC0-4A7F-BDF8-2EC46A5CD9B9}"/>
    <dgm:cxn modelId="{16A3D4BB-B40D-47F4-B912-B7B43CE79E3D}" srcId="{40C8F79E-DDBF-49C1-89C2-DD4C18DC269D}" destId="{69B240D3-F2E1-4A76-8613-F32AB82DAADF}" srcOrd="4" destOrd="0" parTransId="{7863FCE6-C994-4D20-8F11-492521E0573B}" sibTransId="{5E46C240-5D87-4333-B9E3-8C490AAB16B9}"/>
    <dgm:cxn modelId="{966681EF-4459-4F76-B809-06737829A32E}" type="presOf" srcId="{4A4F9055-EC91-4215-B8BC-6B147594A231}" destId="{438BA696-540C-4DB3-9DEF-177C40EF3968}" srcOrd="0" destOrd="0" presId="urn:microsoft.com/office/officeart/2005/8/layout/chevron2"/>
    <dgm:cxn modelId="{24F93688-0A0F-48BC-B443-2CB88E6F25E7}" type="presParOf" srcId="{C2B3694B-8E71-4409-857C-7EE8E5933580}" destId="{B8FED5F7-9CC1-49F6-ACBC-66DD6D291D02}" srcOrd="0" destOrd="0" presId="urn:microsoft.com/office/officeart/2005/8/layout/chevron2"/>
    <dgm:cxn modelId="{F3200A43-FE92-4805-855A-050948583375}" type="presParOf" srcId="{B8FED5F7-9CC1-49F6-ACBC-66DD6D291D02}" destId="{A0296772-9CC4-431A-B311-2936915E8464}" srcOrd="0" destOrd="0" presId="urn:microsoft.com/office/officeart/2005/8/layout/chevron2"/>
    <dgm:cxn modelId="{6F7377D4-7E6D-4AFC-9354-1E234D51AE5C}" type="presParOf" srcId="{B8FED5F7-9CC1-49F6-ACBC-66DD6D291D02}" destId="{438BA696-540C-4DB3-9DEF-177C40EF3968}" srcOrd="1" destOrd="0" presId="urn:microsoft.com/office/officeart/2005/8/layout/chevron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687106-54B7-4F57-AF43-38B37E392BAE}">
      <dsp:nvSpPr>
        <dsp:cNvPr id="0" name=""/>
        <dsp:cNvSpPr/>
      </dsp:nvSpPr>
      <dsp:spPr>
        <a:xfrm>
          <a:off x="0" y="17910"/>
          <a:ext cx="10515600" cy="70200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The Constitution of Zambia</a:t>
          </a:r>
        </a:p>
      </dsp:txBody>
      <dsp:txXfrm>
        <a:off x="34269" y="52179"/>
        <a:ext cx="10447062" cy="633462"/>
      </dsp:txXfrm>
    </dsp:sp>
    <dsp:sp modelId="{567EB427-69F2-45A2-8EF2-F21711FC9CD4}">
      <dsp:nvSpPr>
        <dsp:cNvPr id="0" name=""/>
        <dsp:cNvSpPr/>
      </dsp:nvSpPr>
      <dsp:spPr>
        <a:xfrm>
          <a:off x="0" y="806310"/>
          <a:ext cx="10515600" cy="702000"/>
        </a:xfrm>
        <a:prstGeom prst="roundRect">
          <a:avLst/>
        </a:prstGeom>
        <a:solidFill>
          <a:schemeClr val="accent2">
            <a:hueOff val="-167625"/>
            <a:satOff val="-1932"/>
            <a:lumOff val="43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The Children’s Code Act</a:t>
          </a:r>
        </a:p>
      </dsp:txBody>
      <dsp:txXfrm>
        <a:off x="34269" y="840579"/>
        <a:ext cx="10447062" cy="633462"/>
      </dsp:txXfrm>
    </dsp:sp>
    <dsp:sp modelId="{02150EF6-F06B-409C-8EE9-40E4C4B1B01F}">
      <dsp:nvSpPr>
        <dsp:cNvPr id="0" name=""/>
        <dsp:cNvSpPr/>
      </dsp:nvSpPr>
      <dsp:spPr>
        <a:xfrm>
          <a:off x="0" y="1594710"/>
          <a:ext cx="10515600" cy="702000"/>
        </a:xfrm>
        <a:prstGeom prst="roundRect">
          <a:avLst/>
        </a:prstGeom>
        <a:solidFill>
          <a:schemeClr val="accent2">
            <a:hueOff val="-335249"/>
            <a:satOff val="-3863"/>
            <a:lumOff val="86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dirty="0"/>
            <a:t>The Penal Code                                                                                                                                                                                                                                                                                                                                                                                                                                                                                                                                                                                                 </a:t>
          </a:r>
        </a:p>
      </dsp:txBody>
      <dsp:txXfrm>
        <a:off x="34269" y="1628979"/>
        <a:ext cx="10447062" cy="633462"/>
      </dsp:txXfrm>
    </dsp:sp>
    <dsp:sp modelId="{402198C1-DD6D-4DC6-A27E-7CEDB2DC3D5A}">
      <dsp:nvSpPr>
        <dsp:cNvPr id="0" name=""/>
        <dsp:cNvSpPr/>
      </dsp:nvSpPr>
      <dsp:spPr>
        <a:xfrm>
          <a:off x="0" y="2383110"/>
          <a:ext cx="10515600" cy="702000"/>
        </a:xfrm>
        <a:prstGeom prst="roundRect">
          <a:avLst/>
        </a:prstGeom>
        <a:solidFill>
          <a:schemeClr val="accent2">
            <a:hueOff val="-502874"/>
            <a:satOff val="-5795"/>
            <a:lumOff val="129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The Anti-Gender-Based Violence Act</a:t>
          </a:r>
        </a:p>
      </dsp:txBody>
      <dsp:txXfrm>
        <a:off x="34269" y="2417379"/>
        <a:ext cx="10447062" cy="633462"/>
      </dsp:txXfrm>
    </dsp:sp>
    <dsp:sp modelId="{98E4A29A-17E2-43D9-BDD3-E3D3E6AF0754}">
      <dsp:nvSpPr>
        <dsp:cNvPr id="0" name=""/>
        <dsp:cNvSpPr/>
      </dsp:nvSpPr>
      <dsp:spPr>
        <a:xfrm>
          <a:off x="0" y="3171510"/>
          <a:ext cx="10515600" cy="702000"/>
        </a:xfrm>
        <a:prstGeom prst="roundRect">
          <a:avLst/>
        </a:prstGeom>
        <a:solidFill>
          <a:schemeClr val="accent2">
            <a:hueOff val="-670499"/>
            <a:satOff val="-7726"/>
            <a:lumOff val="172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The Cyber Crimes Act</a:t>
          </a:r>
        </a:p>
      </dsp:txBody>
      <dsp:txXfrm>
        <a:off x="34269" y="3205779"/>
        <a:ext cx="10447062" cy="633462"/>
      </dsp:txXfrm>
    </dsp:sp>
    <dsp:sp modelId="{E780B032-3569-41B8-A35C-DD50A0E34C61}">
      <dsp:nvSpPr>
        <dsp:cNvPr id="0" name=""/>
        <dsp:cNvSpPr/>
      </dsp:nvSpPr>
      <dsp:spPr>
        <a:xfrm>
          <a:off x="0" y="3959910"/>
          <a:ext cx="10515600" cy="702000"/>
        </a:xfrm>
        <a:prstGeom prst="roundRect">
          <a:avLst/>
        </a:prstGeom>
        <a:solidFill>
          <a:schemeClr val="accent2">
            <a:hueOff val="-838123"/>
            <a:satOff val="-9658"/>
            <a:lumOff val="215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The Electoral Process  Act</a:t>
          </a:r>
        </a:p>
      </dsp:txBody>
      <dsp:txXfrm>
        <a:off x="34269" y="3994179"/>
        <a:ext cx="10447062" cy="63346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F8F513-E198-431D-B8D6-2B94D33CD1B6}">
      <dsp:nvSpPr>
        <dsp:cNvPr id="0" name=""/>
        <dsp:cNvSpPr/>
      </dsp:nvSpPr>
      <dsp:spPr>
        <a:xfrm>
          <a:off x="648058" y="105076"/>
          <a:ext cx="3145969" cy="2114978"/>
        </a:xfrm>
        <a:prstGeom prst="rect">
          <a:avLst/>
        </a:prstGeom>
        <a:solidFill>
          <a:schemeClr val="accent4"/>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solidFill>
                <a:schemeClr val="tx1"/>
              </a:solidFill>
            </a:rPr>
            <a:t>UNDERMINING DEMOCRATIC VALUES
</a:t>
          </a:r>
          <a:r>
            <a:rPr lang="en-US" sz="1600" b="0" kern="1200" dirty="0">
              <a:solidFill>
                <a:schemeClr val="tx1"/>
              </a:solidFill>
            </a:rPr>
            <a:t>When children are socialised into violent politics, they learn that intimidation and violence are acceptable political tools, weakening respect for the rule of law and democratic processes.</a:t>
          </a:r>
        </a:p>
      </dsp:txBody>
      <dsp:txXfrm>
        <a:off x="648058" y="105076"/>
        <a:ext cx="3145969" cy="2114978"/>
      </dsp:txXfrm>
    </dsp:sp>
    <dsp:sp modelId="{B2CE403D-E64B-41E4-8E1A-74028EF458A7}">
      <dsp:nvSpPr>
        <dsp:cNvPr id="0" name=""/>
        <dsp:cNvSpPr/>
      </dsp:nvSpPr>
      <dsp:spPr>
        <a:xfrm>
          <a:off x="4108624" y="134891"/>
          <a:ext cx="3145969" cy="2055349"/>
        </a:xfrm>
        <a:prstGeom prst="rect">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solidFill>
                <a:schemeClr val="tx1"/>
              </a:solidFill>
            </a:rPr>
            <a:t>EXPLOITATION AND MANIPULATION</a:t>
          </a:r>
          <a:r>
            <a:rPr lang="en-US" sz="1400" kern="1200" dirty="0"/>
            <a:t>
</a:t>
          </a:r>
          <a:r>
            <a:rPr lang="en-US" sz="1600" kern="1200" dirty="0">
              <a:solidFill>
                <a:schemeClr val="tx1"/>
              </a:solidFill>
            </a:rPr>
            <a:t>Children are sometimes used as political cadres, mobilised to intimidate opponents or disrupt political events. This constitutes child exploitation and abuse of vulnerability</a:t>
          </a:r>
        </a:p>
      </dsp:txBody>
      <dsp:txXfrm>
        <a:off x="4108624" y="134891"/>
        <a:ext cx="3145969" cy="2055349"/>
      </dsp:txXfrm>
    </dsp:sp>
    <dsp:sp modelId="{D9548CAE-F6CE-426A-9ECC-99D06D403C1D}">
      <dsp:nvSpPr>
        <dsp:cNvPr id="0" name=""/>
        <dsp:cNvSpPr/>
      </dsp:nvSpPr>
      <dsp:spPr>
        <a:xfrm>
          <a:off x="7569190" y="1382"/>
          <a:ext cx="3145969" cy="2322366"/>
        </a:xfrm>
        <a:prstGeom prst="rect">
          <a:avLst/>
        </a:prstGeom>
        <a:solidFill>
          <a:srgbClr val="92D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solidFill>
                <a:schemeClr val="tx1"/>
              </a:solidFill>
            </a:rPr>
            <a:t>PSYCHOLOGICAL AND EMOTIONAL HARM</a:t>
          </a:r>
          <a:r>
            <a:rPr lang="en-US" sz="1600" kern="1200" dirty="0"/>
            <a:t>
</a:t>
          </a:r>
          <a:r>
            <a:rPr lang="en-US" sz="1600" kern="1200" dirty="0">
              <a:solidFill>
                <a:schemeClr val="tx1"/>
              </a:solidFill>
            </a:rPr>
            <a:t>Exposure to violence can cause trauma, fear, anxiety, and long-term psychological distress. Children may grow up normalising violence as a means of resolving political differences</a:t>
          </a:r>
          <a:r>
            <a:rPr lang="en-US" sz="1600" kern="1200" dirty="0"/>
            <a:t>.</a:t>
          </a:r>
        </a:p>
      </dsp:txBody>
      <dsp:txXfrm>
        <a:off x="7569190" y="1382"/>
        <a:ext cx="3145969" cy="2322366"/>
      </dsp:txXfrm>
    </dsp:sp>
    <dsp:sp modelId="{191B1F0C-2914-4827-A2E4-74CECC219095}">
      <dsp:nvSpPr>
        <dsp:cNvPr id="0" name=""/>
        <dsp:cNvSpPr/>
      </dsp:nvSpPr>
      <dsp:spPr>
        <a:xfrm>
          <a:off x="648058" y="2754347"/>
          <a:ext cx="3145969" cy="2224250"/>
        </a:xfrm>
        <a:prstGeom prst="rect">
          <a:avLst/>
        </a:prstGeom>
        <a:solidFill>
          <a:srgbClr val="C90DA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solidFill>
                <a:schemeClr val="tx1"/>
              </a:solidFill>
            </a:rPr>
            <a:t>CRIMINALISATION OF CHILDREN</a:t>
          </a:r>
          <a:r>
            <a:rPr lang="en-US" sz="1600" kern="1200" dirty="0">
              <a:solidFill>
                <a:schemeClr val="tx1"/>
              </a:solidFill>
            </a:rPr>
            <a:t>
Participation in political violence may bring children into conflict with the law, leading to arrest or prosecution. This can create long-term stigma and barriers to rehabilitation.</a:t>
          </a:r>
        </a:p>
      </dsp:txBody>
      <dsp:txXfrm>
        <a:off x="648058" y="2754347"/>
        <a:ext cx="3145969" cy="2224250"/>
      </dsp:txXfrm>
    </dsp:sp>
    <dsp:sp modelId="{BB1CC37D-B8A5-4C44-BECF-0EE149110ECB}">
      <dsp:nvSpPr>
        <dsp:cNvPr id="0" name=""/>
        <dsp:cNvSpPr/>
      </dsp:nvSpPr>
      <dsp:spPr>
        <a:xfrm>
          <a:off x="4108624" y="2736528"/>
          <a:ext cx="3145969" cy="2259887"/>
        </a:xfrm>
        <a:prstGeom prst="rect">
          <a:avLst/>
        </a:prstGeom>
        <a:solidFill>
          <a:srgbClr val="00B0F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solidFill>
                <a:schemeClr val="tx1"/>
              </a:solidFill>
            </a:rPr>
            <a:t>EXPOSURE TO PHYSICAL HARM</a:t>
          </a:r>
          <a:r>
            <a:rPr lang="en-US" sz="1600" kern="1200" dirty="0">
              <a:solidFill>
                <a:schemeClr val="tx1"/>
              </a:solidFill>
            </a:rPr>
            <a:t>
Children involved in violent political activities risk assault, injury, or death. They may also be exposed to weapons, mobs, and unsafe environments</a:t>
          </a:r>
          <a:r>
            <a:rPr lang="en-US" sz="1400" kern="1200" dirty="0">
              <a:solidFill>
                <a:schemeClr val="tx1"/>
              </a:solidFill>
            </a:rPr>
            <a:t>.</a:t>
          </a:r>
        </a:p>
      </dsp:txBody>
      <dsp:txXfrm>
        <a:off x="4108624" y="2736528"/>
        <a:ext cx="3145969" cy="2259887"/>
      </dsp:txXfrm>
    </dsp:sp>
    <dsp:sp modelId="{48837B9D-9B88-48CA-8C49-56EE55F1A625}">
      <dsp:nvSpPr>
        <dsp:cNvPr id="0" name=""/>
        <dsp:cNvSpPr/>
      </dsp:nvSpPr>
      <dsp:spPr>
        <a:xfrm>
          <a:off x="7569190" y="2638346"/>
          <a:ext cx="3145969" cy="2456253"/>
        </a:xfrm>
        <a:prstGeom prst="rect">
          <a:avLst/>
        </a:prstGeom>
        <a:solidFill>
          <a:srgbClr val="00B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kern="1200" dirty="0">
              <a:solidFill>
                <a:schemeClr val="tx1"/>
              </a:solidFill>
            </a:rPr>
            <a:t>DISRUPTION OF EDUCATION AND DEVELOPMENT</a:t>
          </a:r>
          <a:r>
            <a:rPr lang="en-US" sz="1800" kern="1200" dirty="0">
              <a:solidFill>
                <a:schemeClr val="tx1"/>
              </a:solidFill>
            </a:rPr>
            <a:t>
Recruitment into political activities often pulls children out of school. Lost education limits future opportunities and social mobility.</a:t>
          </a:r>
        </a:p>
      </dsp:txBody>
      <dsp:txXfrm>
        <a:off x="7569190" y="2638346"/>
        <a:ext cx="3145969" cy="245625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976FBB-C8CD-49A9-B3B3-F4806D7088CC}">
      <dsp:nvSpPr>
        <dsp:cNvPr id="0" name=""/>
        <dsp:cNvSpPr/>
      </dsp:nvSpPr>
      <dsp:spPr>
        <a:xfrm>
          <a:off x="825271" y="0"/>
          <a:ext cx="9353078" cy="4846048"/>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46DA5B6-E64A-453C-AB8A-35139F6587F8}">
      <dsp:nvSpPr>
        <dsp:cNvPr id="0" name=""/>
        <dsp:cNvSpPr/>
      </dsp:nvSpPr>
      <dsp:spPr>
        <a:xfrm>
          <a:off x="5507" y="1453814"/>
          <a:ext cx="2648821" cy="1938419"/>
        </a:xfrm>
        <a:prstGeom prst="roundRect">
          <a:avLst/>
        </a:prstGeom>
        <a:solidFill>
          <a:srgbClr val="C90DA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b="1" kern="1200" dirty="0">
              <a:effectLst>
                <a:outerShdw blurRad="38100" dist="38100" dir="2700000" algn="tl">
                  <a:srgbClr val="000000">
                    <a:alpha val="43137"/>
                  </a:srgbClr>
                </a:outerShdw>
              </a:effectLst>
            </a:rPr>
            <a:t> </a:t>
          </a:r>
          <a:r>
            <a:rPr lang="en-US" sz="2000" b="1" kern="1200" dirty="0">
              <a:solidFill>
                <a:schemeClr val="tx1"/>
              </a:solidFill>
              <a:effectLst>
                <a:outerShdw blurRad="38100" dist="38100" dir="2700000" algn="tl">
                  <a:srgbClr val="000000">
                    <a:alpha val="43137"/>
                  </a:srgbClr>
                </a:outerShdw>
              </a:effectLst>
            </a:rPr>
            <a:t>Proactively identify child exploitation in political contexts before criminalisation.</a:t>
          </a:r>
        </a:p>
      </dsp:txBody>
      <dsp:txXfrm>
        <a:off x="100133" y="1548440"/>
        <a:ext cx="2459569" cy="1749167"/>
      </dsp:txXfrm>
    </dsp:sp>
    <dsp:sp modelId="{1DE01240-4769-474F-99EB-754A14A82C90}">
      <dsp:nvSpPr>
        <dsp:cNvPr id="0" name=""/>
        <dsp:cNvSpPr/>
      </dsp:nvSpPr>
      <dsp:spPr>
        <a:xfrm>
          <a:off x="2786769" y="1453814"/>
          <a:ext cx="2648821" cy="1938419"/>
        </a:xfrm>
        <a:prstGeom prst="roundRect">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b="1" kern="1200" dirty="0">
              <a:solidFill>
                <a:schemeClr val="tx1"/>
              </a:solidFill>
              <a:effectLst>
                <a:outerShdw blurRad="38100" dist="38100" dir="2700000" algn="tl">
                  <a:srgbClr val="000000">
                    <a:alpha val="43137"/>
                  </a:srgbClr>
                </a:outerShdw>
              </a:effectLst>
            </a:rPr>
            <a:t>Hold political actors accountable for recruitment or abuse of children.</a:t>
          </a:r>
        </a:p>
      </dsp:txBody>
      <dsp:txXfrm>
        <a:off x="2881395" y="1548440"/>
        <a:ext cx="2459569" cy="1749167"/>
      </dsp:txXfrm>
    </dsp:sp>
    <dsp:sp modelId="{C58DE45F-49E0-4C43-BBD8-277AA5A3D8AA}">
      <dsp:nvSpPr>
        <dsp:cNvPr id="0" name=""/>
        <dsp:cNvSpPr/>
      </dsp:nvSpPr>
      <dsp:spPr>
        <a:xfrm>
          <a:off x="5568031" y="1453814"/>
          <a:ext cx="2648821" cy="1938419"/>
        </a:xfrm>
        <a:prstGeom prst="roundRect">
          <a:avLst/>
        </a:prstGeom>
        <a:solidFill>
          <a:srgbClr val="00B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b="1" kern="1200" dirty="0">
              <a:solidFill>
                <a:schemeClr val="tx1"/>
              </a:solidFill>
              <a:effectLst>
                <a:outerShdw blurRad="38100" dist="38100" dir="2700000" algn="tl">
                  <a:srgbClr val="000000">
                    <a:alpha val="43137"/>
                  </a:srgbClr>
                </a:outerShdw>
              </a:effectLst>
            </a:rPr>
            <a:t>Ensure child-sensitive justice using diversion in accordance with the Children’s Code Act</a:t>
          </a:r>
          <a:r>
            <a:rPr lang="en-US" sz="2000" kern="1200" dirty="0">
              <a:solidFill>
                <a:schemeClr val="tx1"/>
              </a:solidFill>
            </a:rPr>
            <a:t>.</a:t>
          </a:r>
        </a:p>
      </dsp:txBody>
      <dsp:txXfrm>
        <a:off x="5662657" y="1548440"/>
        <a:ext cx="2459569" cy="1749167"/>
      </dsp:txXfrm>
    </dsp:sp>
    <dsp:sp modelId="{040384EB-0A64-436A-86F6-64C89119C6E6}">
      <dsp:nvSpPr>
        <dsp:cNvPr id="0" name=""/>
        <dsp:cNvSpPr/>
      </dsp:nvSpPr>
      <dsp:spPr>
        <a:xfrm>
          <a:off x="8349293" y="1453814"/>
          <a:ext cx="2648821" cy="1938419"/>
        </a:xfrm>
        <a:prstGeom prst="roundRect">
          <a:avLst/>
        </a:prstGeom>
        <a:solidFill>
          <a:schemeClr val="accent3"/>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b="1" kern="1200" dirty="0">
              <a:solidFill>
                <a:schemeClr val="tx1"/>
              </a:solidFill>
              <a:effectLst>
                <a:outerShdw blurRad="38100" dist="38100" dir="2700000" algn="tl">
                  <a:srgbClr val="000000">
                    <a:alpha val="43137"/>
                  </a:srgbClr>
                </a:outerShdw>
              </a:effectLst>
            </a:rPr>
            <a:t>These actions help break the cycle of harm and protect vulnerable young persons</a:t>
          </a:r>
          <a:r>
            <a:rPr lang="en-US" sz="2000" kern="1200" dirty="0"/>
            <a:t>.</a:t>
          </a:r>
        </a:p>
      </dsp:txBody>
      <dsp:txXfrm>
        <a:off x="8443919" y="1548440"/>
        <a:ext cx="2459569" cy="174916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296772-9CC4-431A-B311-2936915E8464}">
      <dsp:nvSpPr>
        <dsp:cNvPr id="0" name=""/>
        <dsp:cNvSpPr/>
      </dsp:nvSpPr>
      <dsp:spPr>
        <a:xfrm rot="5400000">
          <a:off x="-815933" y="2227532"/>
          <a:ext cx="5439558" cy="3807691"/>
        </a:xfrm>
        <a:prstGeom prst="chevron">
          <a:avLst/>
        </a:prstGeom>
        <a:solidFill>
          <a:schemeClr val="accent1">
            <a:hueOff val="0"/>
            <a:satOff val="0"/>
            <a:lumOff val="0"/>
            <a:alphaOff val="0"/>
          </a:schemeClr>
        </a:solidFill>
        <a:ln w="12700" cap="flat" cmpd="sng" algn="ctr">
          <a:noFill/>
          <a:prstDash val="solid"/>
          <a:miter lim="800000"/>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26035" tIns="26035" rIns="26035" bIns="26035" numCol="1" spcCol="1270" anchor="ctr" anchorCtr="0">
          <a:noAutofit/>
        </a:bodyPr>
        <a:lstStyle/>
        <a:p>
          <a:pPr marL="0" lvl="0" indent="0" algn="ctr" defTabSz="1822450">
            <a:lnSpc>
              <a:spcPct val="90000"/>
            </a:lnSpc>
            <a:spcBef>
              <a:spcPct val="0"/>
            </a:spcBef>
            <a:spcAft>
              <a:spcPct val="35000"/>
            </a:spcAft>
            <a:buNone/>
          </a:pPr>
          <a:r>
            <a:rPr lang="en-US" sz="4100" b="1" kern="1200" dirty="0"/>
            <a:t>CONCLUSION!</a:t>
          </a:r>
          <a:endParaRPr lang="en-US" sz="4100" kern="1200" dirty="0">
            <a:solidFill>
              <a:schemeClr val="bg1"/>
            </a:solidFill>
          </a:endParaRPr>
        </a:p>
      </dsp:txBody>
      <dsp:txXfrm rot="-5400000">
        <a:off x="1" y="3315445"/>
        <a:ext cx="3807691" cy="1631867"/>
      </dsp:txXfrm>
    </dsp:sp>
    <dsp:sp modelId="{438BA696-540C-4DB3-9DEF-177C40EF3968}">
      <dsp:nvSpPr>
        <dsp:cNvPr id="0" name=""/>
        <dsp:cNvSpPr/>
      </dsp:nvSpPr>
      <dsp:spPr>
        <a:xfrm rot="5400000">
          <a:off x="4696398" y="-888707"/>
          <a:ext cx="6345226" cy="8122640"/>
        </a:xfrm>
        <a:prstGeom prst="round2SameRect">
          <a:avLst/>
        </a:prstGeom>
        <a:solidFill>
          <a:schemeClr val="lt1">
            <a:alpha val="90000"/>
            <a:hueOff val="0"/>
            <a:satOff val="0"/>
            <a:lumOff val="0"/>
            <a:alphaOff val="0"/>
          </a:schemeClr>
        </a:solidFill>
        <a:ln w="12700" cap="flat" cmpd="sng" algn="ctr">
          <a:noFill/>
          <a:prstDash val="solid"/>
          <a:miter lim="800000"/>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just" defTabSz="1066800">
            <a:lnSpc>
              <a:spcPct val="90000"/>
            </a:lnSpc>
            <a:spcBef>
              <a:spcPct val="0"/>
            </a:spcBef>
            <a:spcAft>
              <a:spcPct val="15000"/>
            </a:spcAft>
            <a:buFont typeface="Wingdings" panose="05000000000000000000" pitchFamily="2" charset="2"/>
            <a:buChar char="q"/>
          </a:pPr>
          <a:r>
            <a:rPr lang="en-US" sz="2400" kern="1200" dirty="0">
              <a:latin typeface="Arial" panose="020B0604020202020204" pitchFamily="34" charset="0"/>
              <a:cs typeface="Arial" panose="020B0604020202020204" pitchFamily="34" charset="0"/>
            </a:rPr>
            <a:t>Children must never be used as instruments of electoral violence. </a:t>
          </a:r>
        </a:p>
        <a:p>
          <a:pPr marL="228600" lvl="1" indent="-228600" algn="just" defTabSz="1066800">
            <a:lnSpc>
              <a:spcPct val="150000"/>
            </a:lnSpc>
            <a:spcBef>
              <a:spcPct val="0"/>
            </a:spcBef>
            <a:spcAft>
              <a:spcPct val="15000"/>
            </a:spcAft>
            <a:buFont typeface="Wingdings" panose="05000000000000000000" pitchFamily="2" charset="2"/>
            <a:buChar char="q"/>
          </a:pPr>
          <a:r>
            <a:rPr lang="en-US" sz="2400" kern="1200" dirty="0">
              <a:latin typeface="Arial" panose="020B0604020202020204" pitchFamily="34" charset="0"/>
              <a:cs typeface="Arial" panose="020B0604020202020204" pitchFamily="34" charset="0"/>
            </a:rPr>
            <a:t>Protecting children is not only a moral duty, it is also essential to safeguarding democracy. </a:t>
          </a:r>
        </a:p>
        <a:p>
          <a:pPr marL="228600" lvl="1" indent="-228600" algn="just" defTabSz="1066800">
            <a:lnSpc>
              <a:spcPct val="150000"/>
            </a:lnSpc>
            <a:spcBef>
              <a:spcPct val="0"/>
            </a:spcBef>
            <a:spcAft>
              <a:spcPct val="15000"/>
            </a:spcAft>
            <a:buFont typeface="Wingdings" panose="05000000000000000000" pitchFamily="2" charset="2"/>
            <a:buChar char="q"/>
          </a:pPr>
          <a:r>
            <a:rPr lang="en-US" sz="2400" kern="1200" dirty="0">
              <a:latin typeface="Arial" panose="020B0604020202020204" pitchFamily="34" charset="0"/>
              <a:cs typeface="Arial" panose="020B0604020202020204" pitchFamily="34" charset="0"/>
            </a:rPr>
            <a:t>Prosecutors stand at the frontline, ensuring electoral integrity, defending child rights, and upholding the trust of our communities.</a:t>
          </a:r>
        </a:p>
        <a:p>
          <a:pPr marL="228600" lvl="1" indent="-228600" algn="l" defTabSz="1066800">
            <a:lnSpc>
              <a:spcPct val="90000"/>
            </a:lnSpc>
            <a:spcBef>
              <a:spcPct val="0"/>
            </a:spcBef>
            <a:spcAft>
              <a:spcPct val="15000"/>
            </a:spcAft>
            <a:buFont typeface="Wingdings" panose="05000000000000000000" pitchFamily="2" charset="2"/>
            <a:buNone/>
          </a:pPr>
          <a:endParaRPr lang="en-US" sz="2400" kern="1200" dirty="0">
            <a:latin typeface="Arial" panose="020B0604020202020204" pitchFamily="34" charset="0"/>
            <a:cs typeface="Arial" panose="020B0604020202020204" pitchFamily="34" charset="0"/>
          </a:endParaRPr>
        </a:p>
        <a:p>
          <a:pPr marL="228600" lvl="1" indent="-228600" algn="just" defTabSz="889000">
            <a:lnSpc>
              <a:spcPct val="90000"/>
            </a:lnSpc>
            <a:spcBef>
              <a:spcPct val="0"/>
            </a:spcBef>
            <a:spcAft>
              <a:spcPct val="15000"/>
            </a:spcAft>
            <a:buFont typeface="Wingdings" panose="05000000000000000000" pitchFamily="2" charset="2"/>
            <a:buChar char="q"/>
          </a:pPr>
          <a:endParaRPr lang="en-US" sz="2000" kern="1200" dirty="0">
            <a:latin typeface="Arial" panose="020B0604020202020204" pitchFamily="34" charset="0"/>
            <a:cs typeface="Arial" panose="020B0604020202020204" pitchFamily="34" charset="0"/>
          </a:endParaRPr>
        </a:p>
      </dsp:txBody>
      <dsp:txXfrm rot="-5400000">
        <a:off x="3807691" y="309748"/>
        <a:ext cx="7812892" cy="572573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A61E983-BED3-4D7F-8271-88A9D7225E7C}" type="datetimeFigureOut">
              <a:rPr lang="en-US" smtClean="0"/>
              <a:t>3/13/2026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BDBF44D-165C-4A42-AABD-819564313F7B}" type="slidenum">
              <a:rPr lang="en-US" smtClean="0"/>
              <a:t>‹#›</a:t>
            </a:fld>
            <a:endParaRPr lang="en-US"/>
          </a:p>
        </p:txBody>
      </p:sp>
    </p:spTree>
    <p:extLst>
      <p:ext uri="{BB962C8B-B14F-4D97-AF65-F5344CB8AC3E}">
        <p14:creationId xmlns:p14="http://schemas.microsoft.com/office/powerpoint/2010/main" val="6285518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30364B-7131-D755-0BC1-C4D1027184C7}"/>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7C471307-02C1-032F-8801-152950B69018}"/>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 name="Date Placeholder 2">
            <a:extLst>
              <a:ext uri="{FF2B5EF4-FFF2-40B4-BE49-F238E27FC236}">
                <a16:creationId xmlns:a16="http://schemas.microsoft.com/office/drawing/2014/main" id="{86A00AFE-53C4-A65F-183B-30BA2836B22D}"/>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cs-CZ" sz="1200" b="0" i="0" u="none" strike="noStrike" kern="1200" cap="none" spc="0" normalizeH="0" baseline="0" noProof="0">
                <a:ln>
                  <a:noFill/>
                </a:ln>
                <a:solidFill>
                  <a:prstClr val="black"/>
                </a:solidFill>
                <a:effectLst/>
                <a:uLnTx/>
                <a:uFillTx/>
                <a:latin typeface="Calibri" panose="020F0502020204030204"/>
                <a:ea typeface="+mn-ea"/>
                <a:cs typeface="+mn-cs"/>
              </a:rPr>
              <a:t>1.7.2013</a:t>
            </a:r>
          </a:p>
        </p:txBody>
      </p:sp>
      <p:sp>
        <p:nvSpPr>
          <p:cNvPr id="4" name="Slide Image Placeholder 3">
            <a:extLst>
              <a:ext uri="{FF2B5EF4-FFF2-40B4-BE49-F238E27FC236}">
                <a16:creationId xmlns:a16="http://schemas.microsoft.com/office/drawing/2014/main" id="{8AC0C6AA-0BA8-F0E5-828F-09D2D18C1D87}"/>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5D17EC7A-D0BB-3E69-3B84-E969AED01D7E}"/>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a:extLst>
              <a:ext uri="{FF2B5EF4-FFF2-40B4-BE49-F238E27FC236}">
                <a16:creationId xmlns:a16="http://schemas.microsoft.com/office/drawing/2014/main" id="{DCA0661C-D5CF-FD38-4F77-1FD5145EBFDE}"/>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 name="Slide Number Placeholder 6">
            <a:extLst>
              <a:ext uri="{FF2B5EF4-FFF2-40B4-BE49-F238E27FC236}">
                <a16:creationId xmlns:a16="http://schemas.microsoft.com/office/drawing/2014/main" id="{76563C79-81D6-D5D3-FA25-43AFC4A5BA97}"/>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cs-CZ" sz="1200" b="0" i="0" u="none" strike="noStrike" kern="1200" cap="none" spc="0" normalizeH="0" baseline="0" noProof="0">
                <a:ln>
                  <a:noFill/>
                </a:ln>
                <a:solidFill>
                  <a:prstClr val="black"/>
                </a:solidFill>
                <a:effectLst/>
                <a:uLnTx/>
                <a:uFillTx/>
                <a:latin typeface="Calibri" panose="020F0502020204030204"/>
                <a:ea typeface="+mn-ea"/>
                <a:cs typeface="+mn-cs"/>
              </a:rPr>
              <a:t>‹#›</a:t>
            </a:r>
          </a:p>
        </p:txBody>
      </p:sp>
    </p:spTree>
    <p:extLst>
      <p:ext uri="{BB962C8B-B14F-4D97-AF65-F5344CB8AC3E}">
        <p14:creationId xmlns:p14="http://schemas.microsoft.com/office/powerpoint/2010/main" val="16055699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a:lnSpc>
                <a:spcPct val="115000"/>
              </a:lnSpc>
              <a:spcBef>
                <a:spcPts val="1000"/>
              </a:spcBef>
              <a:spcAft>
                <a:spcPts val="0"/>
              </a:spcAft>
            </a:pPr>
            <a:r>
              <a:rPr lang="en-US" sz="1800" b="1" dirty="0">
                <a:solidFill>
                  <a:srgbClr val="4472C4"/>
                </a:solidFill>
                <a:effectLst/>
                <a:latin typeface="Calibri Light" panose="020F0302020204030204" pitchFamily="34" charset="0"/>
                <a:ea typeface="Times New Roman" panose="02020603050405020304" pitchFamily="18" charset="0"/>
                <a:cs typeface="Times New Roman" panose="02020603050405020304" pitchFamily="18" charset="0"/>
              </a:rPr>
              <a:t>Role Play  </a:t>
            </a:r>
            <a:r>
              <a:rPr lang="en-US" sz="1800" b="1" dirty="0">
                <a:effectLst/>
                <a:latin typeface="Times New Roman" panose="02020603050405020304" pitchFamily="18" charset="0"/>
                <a:ea typeface="Times New Roman" panose="02020603050405020304" pitchFamily="18" charset="0"/>
              </a:rPr>
              <a:t>Objective:</a:t>
            </a:r>
            <a:br>
              <a:rPr lang="en-US" sz="1800" dirty="0">
                <a:effectLst/>
                <a:latin typeface="Times New Roman" panose="02020603050405020304" pitchFamily="18" charset="0"/>
                <a:ea typeface="Times New Roman" panose="02020603050405020304" pitchFamily="18" charset="0"/>
              </a:rPr>
            </a:br>
            <a:r>
              <a:rPr lang="en-US" sz="1800" dirty="0">
                <a:effectLst/>
                <a:latin typeface="Times New Roman" panose="02020603050405020304" pitchFamily="18" charset="0"/>
                <a:ea typeface="Times New Roman" panose="02020603050405020304" pitchFamily="18" charset="0"/>
              </a:rPr>
              <a:t>To practice applying developmental knowledge and trauma-informed approaches when interacting with a child involved in the justice system, either as a victim, witness, or child in conflict with the law.</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4BF50A7-94F2-4113-B8FA-34AAD265E9D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7842020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Main Title">
    <p:spTree>
      <p:nvGrpSpPr>
        <p:cNvPr id="1" name=""/>
        <p:cNvGrpSpPr/>
        <p:nvPr/>
      </p:nvGrpSpPr>
      <p:grpSpPr>
        <a:xfrm>
          <a:off x="0" y="0"/>
          <a:ext cx="0" cy="0"/>
          <a:chOff x="0" y="0"/>
          <a:chExt cx="0" cy="0"/>
        </a:xfrm>
      </p:grpSpPr>
      <p:pic>
        <p:nvPicPr>
          <p:cNvPr id="3" name="Picture 7">
            <a:extLst>
              <a:ext uri="{FF2B5EF4-FFF2-40B4-BE49-F238E27FC236}">
                <a16:creationId xmlns:a16="http://schemas.microsoft.com/office/drawing/2014/main" id="{C116F4F4-28B5-F7E5-C6A0-46823AE3584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39417" y="3227265"/>
            <a:ext cx="10515600" cy="1066440"/>
          </a:xfrm>
        </p:spPr>
        <p:txBody>
          <a:bodyPr anchor="b"/>
          <a:lstStyle>
            <a:lvl1pPr>
              <a:defRPr sz="6000">
                <a:solidFill>
                  <a:schemeClr val="bg1"/>
                </a:solidFill>
              </a:defRPr>
            </a:lvl1pPr>
          </a:lstStyle>
          <a:p>
            <a:r>
              <a:rPr lang="en-US"/>
              <a:t>Click to edit Master title style</a:t>
            </a:r>
            <a:endParaRPr lang="en-US" dirty="0"/>
          </a:p>
        </p:txBody>
      </p:sp>
      <p:sp>
        <p:nvSpPr>
          <p:cNvPr id="7" name="Text Placeholder 2"/>
          <p:cNvSpPr>
            <a:spLocks noGrp="1"/>
          </p:cNvSpPr>
          <p:nvPr>
            <p:ph type="body" idx="1"/>
          </p:nvPr>
        </p:nvSpPr>
        <p:spPr>
          <a:xfrm>
            <a:off x="639417" y="4462241"/>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18575903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1106694"/>
            <a:ext cx="3932237" cy="11205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1600" y="1106694"/>
            <a:ext cx="6172200" cy="512010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415209"/>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a:extLst>
              <a:ext uri="{FF2B5EF4-FFF2-40B4-BE49-F238E27FC236}">
                <a16:creationId xmlns:a16="http://schemas.microsoft.com/office/drawing/2014/main" id="{3570DBE9-6BF4-3203-99AF-049D98CB0103}"/>
              </a:ext>
            </a:extLst>
          </p:cNvPr>
          <p:cNvSpPr>
            <a:spLocks noGrp="1"/>
          </p:cNvSpPr>
          <p:nvPr>
            <p:ph type="dt" sz="half" idx="10"/>
          </p:nvPr>
        </p:nvSpPr>
        <p:spPr/>
        <p:txBody>
          <a:bodyPr/>
          <a:lstStyle>
            <a:lvl1pPr>
              <a:defRPr/>
            </a:lvl1pPr>
          </a:lstStyle>
          <a:p>
            <a:pPr>
              <a:defRPr/>
            </a:pPr>
            <a:fld id="{44089F9F-C3C4-4082-A7F2-9B99C280940A}" type="datetimeFigureOut">
              <a:rPr lang="en-US"/>
              <a:pPr>
                <a:defRPr/>
              </a:pPr>
              <a:t>3/15/2026</a:t>
            </a:fld>
            <a:endParaRPr lang="en-US"/>
          </a:p>
        </p:txBody>
      </p:sp>
      <p:sp>
        <p:nvSpPr>
          <p:cNvPr id="6" name="Footer Placeholder 4">
            <a:extLst>
              <a:ext uri="{FF2B5EF4-FFF2-40B4-BE49-F238E27FC236}">
                <a16:creationId xmlns:a16="http://schemas.microsoft.com/office/drawing/2014/main" id="{2B970C61-724F-0A58-5F82-702CD375F2A9}"/>
              </a:ext>
            </a:extLst>
          </p:cNvPr>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3280580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1144988"/>
            <a:ext cx="3932237" cy="912412"/>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1600" y="1074889"/>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a:extLst>
              <a:ext uri="{FF2B5EF4-FFF2-40B4-BE49-F238E27FC236}">
                <a16:creationId xmlns:a16="http://schemas.microsoft.com/office/drawing/2014/main" id="{3D7F303A-FC77-CAF5-08B0-6FE4ED76AD1A}"/>
              </a:ext>
            </a:extLst>
          </p:cNvPr>
          <p:cNvSpPr>
            <a:spLocks noGrp="1"/>
          </p:cNvSpPr>
          <p:nvPr>
            <p:ph type="dt" sz="half" idx="10"/>
          </p:nvPr>
        </p:nvSpPr>
        <p:spPr/>
        <p:txBody>
          <a:bodyPr/>
          <a:lstStyle>
            <a:lvl1pPr>
              <a:defRPr/>
            </a:lvl1pPr>
          </a:lstStyle>
          <a:p>
            <a:pPr>
              <a:defRPr/>
            </a:pPr>
            <a:fld id="{80333A20-F805-4B2C-9B32-13573A6B9B83}" type="datetimeFigureOut">
              <a:rPr lang="en-US"/>
              <a:pPr>
                <a:defRPr/>
              </a:pPr>
              <a:t>3/15/2026</a:t>
            </a:fld>
            <a:endParaRPr lang="en-US"/>
          </a:p>
        </p:txBody>
      </p:sp>
      <p:sp>
        <p:nvSpPr>
          <p:cNvPr id="6" name="Footer Placeholder 4">
            <a:extLst>
              <a:ext uri="{FF2B5EF4-FFF2-40B4-BE49-F238E27FC236}">
                <a16:creationId xmlns:a16="http://schemas.microsoft.com/office/drawing/2014/main" id="{E8E3DA0F-6A56-3FB9-07EF-0C1420DE79DB}"/>
              </a:ext>
            </a:extLst>
          </p:cNvPr>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28981104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Main Title">
    <p:spTree>
      <p:nvGrpSpPr>
        <p:cNvPr id="1" name=""/>
        <p:cNvGrpSpPr/>
        <p:nvPr/>
      </p:nvGrpSpPr>
      <p:grpSpPr>
        <a:xfrm>
          <a:off x="0" y="0"/>
          <a:ext cx="0" cy="0"/>
          <a:chOff x="0" y="0"/>
          <a:chExt cx="0" cy="0"/>
        </a:xfrm>
      </p:grpSpPr>
      <p:pic>
        <p:nvPicPr>
          <p:cNvPr id="4" name="Picture 7">
            <a:extLst>
              <a:ext uri="{FF2B5EF4-FFF2-40B4-BE49-F238E27FC236}">
                <a16:creationId xmlns:a16="http://schemas.microsoft.com/office/drawing/2014/main" id="{75E3457F-5592-4545-88AC-148EB747CC7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39417" y="3227265"/>
            <a:ext cx="10515600" cy="1066440"/>
          </a:xfrm>
        </p:spPr>
        <p:txBody>
          <a:bodyPr anchor="b"/>
          <a:lstStyle>
            <a:lvl1pPr>
              <a:defRPr sz="6000">
                <a:solidFill>
                  <a:schemeClr val="bg1"/>
                </a:solidFill>
              </a:defRPr>
            </a:lvl1pPr>
          </a:lstStyle>
          <a:p>
            <a:r>
              <a:rPr lang="en-US"/>
              <a:t>Click to edit Master title style</a:t>
            </a:r>
            <a:endParaRPr lang="en-US" dirty="0"/>
          </a:p>
        </p:txBody>
      </p:sp>
      <p:sp>
        <p:nvSpPr>
          <p:cNvPr id="7" name="Text Placeholder 2"/>
          <p:cNvSpPr>
            <a:spLocks noGrp="1"/>
          </p:cNvSpPr>
          <p:nvPr>
            <p:ph type="body" idx="1"/>
          </p:nvPr>
        </p:nvSpPr>
        <p:spPr>
          <a:xfrm>
            <a:off x="639417" y="4462241"/>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15278625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Quote">
    <p:spTree>
      <p:nvGrpSpPr>
        <p:cNvPr id="1" name=""/>
        <p:cNvGrpSpPr/>
        <p:nvPr/>
      </p:nvGrpSpPr>
      <p:grpSpPr>
        <a:xfrm>
          <a:off x="0" y="0"/>
          <a:ext cx="0" cy="0"/>
          <a:chOff x="0" y="0"/>
          <a:chExt cx="0" cy="0"/>
        </a:xfrm>
      </p:grpSpPr>
      <p:pic>
        <p:nvPicPr>
          <p:cNvPr id="3" name="Picture 7">
            <a:extLst>
              <a:ext uri="{FF2B5EF4-FFF2-40B4-BE49-F238E27FC236}">
                <a16:creationId xmlns:a16="http://schemas.microsoft.com/office/drawing/2014/main" id="{69D80BAA-811F-4294-8B39-6475BCCB6817}"/>
              </a:ext>
            </a:extLst>
          </p:cNvPr>
          <p:cNvPicPr>
            <a:picLocks noChangeAspect="1"/>
          </p:cNvPicPr>
          <p:nvPr/>
        </p:nvPicPr>
        <p:blipFill>
          <a:blip r:embed="rId2">
            <a:extLst>
              <a:ext uri="{28A0092B-C50C-407E-A947-70E740481C1C}">
                <a14:useLocalDpi xmlns:a14="http://schemas.microsoft.com/office/drawing/2010/main" val="0"/>
              </a:ext>
            </a:extLst>
          </a:blip>
          <a:srcRect t="43867" r="24426" b="28139"/>
          <a:stretch>
            <a:fillRect/>
          </a:stretch>
        </p:blipFill>
        <p:spPr bwMode="auto">
          <a:xfrm>
            <a:off x="96838" y="2582863"/>
            <a:ext cx="11998325"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ubtitle 2"/>
          <p:cNvSpPr>
            <a:spLocks noGrp="1"/>
          </p:cNvSpPr>
          <p:nvPr>
            <p:ph type="subTitle" idx="1"/>
          </p:nvPr>
        </p:nvSpPr>
        <p:spPr>
          <a:xfrm>
            <a:off x="1065475" y="2814992"/>
            <a:ext cx="9507110" cy="1271978"/>
          </a:xfrm>
        </p:spPr>
        <p:txBody>
          <a:bodyPr>
            <a:normAutofit/>
          </a:bodyPr>
          <a:lstStyle>
            <a:lvl1pPr marL="0" indent="0" algn="ctr">
              <a:buNone/>
              <a:defRPr sz="48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7353843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41795"/>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DDAD135-FA23-7A2C-CEDA-5688DBE54B85}"/>
              </a:ext>
            </a:extLst>
          </p:cNvPr>
          <p:cNvSpPr>
            <a:spLocks noGrp="1"/>
          </p:cNvSpPr>
          <p:nvPr>
            <p:ph type="dt" sz="half" idx="10"/>
          </p:nvPr>
        </p:nvSpPr>
        <p:spPr/>
        <p:txBody>
          <a:bodyPr/>
          <a:lstStyle>
            <a:lvl1pPr>
              <a:defRPr/>
            </a:lvl1pPr>
          </a:lstStyle>
          <a:p>
            <a:pPr>
              <a:defRPr/>
            </a:pPr>
            <a:fld id="{2C6CCCAE-18D9-4C25-9599-E3A6E54EFFC6}" type="datetimeFigureOut">
              <a:rPr lang="en-US"/>
              <a:pPr>
                <a:defRPr/>
              </a:pPr>
              <a:t>3/15/2026</a:t>
            </a:fld>
            <a:endParaRPr lang="en-US"/>
          </a:p>
        </p:txBody>
      </p:sp>
      <p:sp>
        <p:nvSpPr>
          <p:cNvPr id="5" name="Footer Placeholder 4">
            <a:extLst>
              <a:ext uri="{FF2B5EF4-FFF2-40B4-BE49-F238E27FC236}">
                <a16:creationId xmlns:a16="http://schemas.microsoft.com/office/drawing/2014/main" id="{0FDDE5D9-E28C-68A2-A598-FDCCBC37B086}"/>
              </a:ext>
            </a:extLst>
          </p:cNvPr>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23164928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838200" y="2005012"/>
            <a:ext cx="10515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BB66681-A41B-594C-A1D1-7B5F8642BF81}"/>
              </a:ext>
            </a:extLst>
          </p:cNvPr>
          <p:cNvSpPr>
            <a:spLocks noGrp="1"/>
          </p:cNvSpPr>
          <p:nvPr>
            <p:ph type="dt" sz="half" idx="10"/>
          </p:nvPr>
        </p:nvSpPr>
        <p:spPr/>
        <p:txBody>
          <a:bodyPr/>
          <a:lstStyle>
            <a:lvl1pPr>
              <a:defRPr/>
            </a:lvl1pPr>
          </a:lstStyle>
          <a:p>
            <a:pPr>
              <a:defRPr/>
            </a:pPr>
            <a:fld id="{E0D22FE4-B774-49A4-AEBA-F08DC58901C6}" type="datetimeFigureOut">
              <a:rPr lang="en-US"/>
              <a:pPr>
                <a:defRPr/>
              </a:pPr>
              <a:t>3/15/2026</a:t>
            </a:fld>
            <a:endParaRPr lang="en-US"/>
          </a:p>
        </p:txBody>
      </p:sp>
      <p:sp>
        <p:nvSpPr>
          <p:cNvPr id="5" name="Footer Placeholder 4">
            <a:extLst>
              <a:ext uri="{FF2B5EF4-FFF2-40B4-BE49-F238E27FC236}">
                <a16:creationId xmlns:a16="http://schemas.microsoft.com/office/drawing/2014/main" id="{EC16339F-9A6F-914A-9AFB-5E19D66C6BE6}"/>
              </a:ext>
            </a:extLst>
          </p:cNvPr>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9947004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4" name="Picture 7">
            <a:extLst>
              <a:ext uri="{FF2B5EF4-FFF2-40B4-BE49-F238E27FC236}">
                <a16:creationId xmlns:a16="http://schemas.microsoft.com/office/drawing/2014/main" id="{00D5B46D-F4C3-731E-EB5A-F392130D0216}"/>
              </a:ext>
            </a:extLst>
          </p:cNvPr>
          <p:cNvPicPr>
            <a:picLocks noChangeAspect="1"/>
          </p:cNvPicPr>
          <p:nvPr/>
        </p:nvPicPr>
        <p:blipFill>
          <a:blip r:embed="rId2">
            <a:extLst>
              <a:ext uri="{28A0092B-C50C-407E-A947-70E740481C1C}">
                <a14:useLocalDpi xmlns:a14="http://schemas.microsoft.com/office/drawing/2010/main" val="0"/>
              </a:ext>
            </a:extLst>
          </a:blip>
          <a:srcRect t="43867" r="24426" b="28139"/>
          <a:stretch>
            <a:fillRect/>
          </a:stretch>
        </p:blipFill>
        <p:spPr bwMode="auto">
          <a:xfrm>
            <a:off x="838200" y="3714750"/>
            <a:ext cx="10515600" cy="150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838199" y="1366659"/>
            <a:ext cx="10579873" cy="1996743"/>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8200" y="3714819"/>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5" name="Date Placeholder 3">
            <a:extLst>
              <a:ext uri="{FF2B5EF4-FFF2-40B4-BE49-F238E27FC236}">
                <a16:creationId xmlns:a16="http://schemas.microsoft.com/office/drawing/2014/main" id="{3CE57FE8-2BF2-1A58-25C0-4F9F33D8150D}"/>
              </a:ext>
            </a:extLst>
          </p:cNvPr>
          <p:cNvSpPr>
            <a:spLocks noGrp="1"/>
          </p:cNvSpPr>
          <p:nvPr>
            <p:ph type="dt" sz="half" idx="10"/>
          </p:nvPr>
        </p:nvSpPr>
        <p:spPr/>
        <p:txBody>
          <a:bodyPr/>
          <a:lstStyle>
            <a:lvl1pPr>
              <a:defRPr/>
            </a:lvl1pPr>
          </a:lstStyle>
          <a:p>
            <a:pPr>
              <a:defRPr/>
            </a:pPr>
            <a:fld id="{9BEB1A4E-6A94-4099-95EA-F21264C7C9ED}" type="datetimeFigureOut">
              <a:rPr lang="en-US"/>
              <a:pPr>
                <a:defRPr/>
              </a:pPr>
              <a:t>3/15/2026</a:t>
            </a:fld>
            <a:endParaRPr lang="en-US"/>
          </a:p>
        </p:txBody>
      </p:sp>
      <p:sp>
        <p:nvSpPr>
          <p:cNvPr id="6" name="Footer Placeholder 4">
            <a:extLst>
              <a:ext uri="{FF2B5EF4-FFF2-40B4-BE49-F238E27FC236}">
                <a16:creationId xmlns:a16="http://schemas.microsoft.com/office/drawing/2014/main" id="{1391162F-BD2E-40B9-C0A5-765E5304A9CB}"/>
              </a:ext>
            </a:extLst>
          </p:cNvPr>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3076905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2001424"/>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1537" y="2005012"/>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2F124FA2-D0F0-A2E1-C9E3-D79B491C314A}"/>
              </a:ext>
            </a:extLst>
          </p:cNvPr>
          <p:cNvSpPr>
            <a:spLocks noGrp="1"/>
          </p:cNvSpPr>
          <p:nvPr>
            <p:ph type="dt" sz="half" idx="10"/>
          </p:nvPr>
        </p:nvSpPr>
        <p:spPr/>
        <p:txBody>
          <a:bodyPr/>
          <a:lstStyle>
            <a:lvl1pPr>
              <a:defRPr/>
            </a:lvl1pPr>
          </a:lstStyle>
          <a:p>
            <a:pPr>
              <a:defRPr/>
            </a:pPr>
            <a:fld id="{9731F9C9-55D3-4C00-BBB0-73DBF7F16991}" type="datetimeFigureOut">
              <a:rPr lang="en-US"/>
              <a:pPr>
                <a:defRPr/>
              </a:pPr>
              <a:t>3/15/2026</a:t>
            </a:fld>
            <a:endParaRPr lang="en-US"/>
          </a:p>
        </p:txBody>
      </p:sp>
      <p:sp>
        <p:nvSpPr>
          <p:cNvPr id="6" name="Footer Placeholder 4">
            <a:extLst>
              <a:ext uri="{FF2B5EF4-FFF2-40B4-BE49-F238E27FC236}">
                <a16:creationId xmlns:a16="http://schemas.microsoft.com/office/drawing/2014/main" id="{2885A924-B23C-2832-2B66-22CC46C1A220}"/>
              </a:ext>
            </a:extLst>
          </p:cNvPr>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2546029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1001864"/>
            <a:ext cx="10515600" cy="688824"/>
          </a:xfrm>
        </p:spPr>
        <p:txBody>
          <a:bodyPr/>
          <a:lstStyle>
            <a:lvl1pPr>
              <a:defRPr>
                <a:solidFill>
                  <a:schemeClr val="tx1"/>
                </a:solidFill>
              </a:defRPr>
            </a:lvl1p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7A048118-58DC-AEBC-5E3F-8D2030178E3C}"/>
              </a:ext>
            </a:extLst>
          </p:cNvPr>
          <p:cNvSpPr>
            <a:spLocks noGrp="1"/>
          </p:cNvSpPr>
          <p:nvPr>
            <p:ph type="dt" sz="half" idx="10"/>
          </p:nvPr>
        </p:nvSpPr>
        <p:spPr/>
        <p:txBody>
          <a:bodyPr/>
          <a:lstStyle>
            <a:lvl1pPr>
              <a:defRPr/>
            </a:lvl1pPr>
          </a:lstStyle>
          <a:p>
            <a:pPr>
              <a:defRPr/>
            </a:pPr>
            <a:fld id="{8DC9EE71-575C-48D5-816F-46C6418207CB}" type="datetimeFigureOut">
              <a:rPr lang="en-US"/>
              <a:pPr>
                <a:defRPr/>
              </a:pPr>
              <a:t>3/15/2026</a:t>
            </a:fld>
            <a:endParaRPr lang="en-US"/>
          </a:p>
        </p:txBody>
      </p:sp>
      <p:sp>
        <p:nvSpPr>
          <p:cNvPr id="8" name="Footer Placeholder 4">
            <a:extLst>
              <a:ext uri="{FF2B5EF4-FFF2-40B4-BE49-F238E27FC236}">
                <a16:creationId xmlns:a16="http://schemas.microsoft.com/office/drawing/2014/main" id="{D279BC4C-F0B4-D84F-B20F-F2E8B5EA0716}"/>
              </a:ext>
            </a:extLst>
          </p:cNvPr>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7618456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065E8BD2-89B9-271D-6611-4BB27D5CD7AE}"/>
              </a:ext>
            </a:extLst>
          </p:cNvPr>
          <p:cNvSpPr>
            <a:spLocks noGrp="1"/>
          </p:cNvSpPr>
          <p:nvPr>
            <p:ph type="dt" sz="half" idx="10"/>
          </p:nvPr>
        </p:nvSpPr>
        <p:spPr/>
        <p:txBody>
          <a:bodyPr/>
          <a:lstStyle>
            <a:lvl1pPr>
              <a:defRPr/>
            </a:lvl1pPr>
          </a:lstStyle>
          <a:p>
            <a:pPr>
              <a:defRPr/>
            </a:pPr>
            <a:fld id="{532FC5B5-281C-454D-9CAE-3544196FF774}" type="datetimeFigureOut">
              <a:rPr lang="en-US"/>
              <a:pPr>
                <a:defRPr/>
              </a:pPr>
              <a:t>3/15/2026</a:t>
            </a:fld>
            <a:endParaRPr lang="en-US"/>
          </a:p>
        </p:txBody>
      </p:sp>
      <p:sp>
        <p:nvSpPr>
          <p:cNvPr id="4" name="Footer Placeholder 4">
            <a:extLst>
              <a:ext uri="{FF2B5EF4-FFF2-40B4-BE49-F238E27FC236}">
                <a16:creationId xmlns:a16="http://schemas.microsoft.com/office/drawing/2014/main" id="{3CB575DB-0EE3-D41F-7803-AC50EFB65B94}"/>
              </a:ext>
            </a:extLst>
          </p:cNvPr>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21721359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pic>
        <p:nvPicPr>
          <p:cNvPr id="2" name="Picture 7">
            <a:extLst>
              <a:ext uri="{FF2B5EF4-FFF2-40B4-BE49-F238E27FC236}">
                <a16:creationId xmlns:a16="http://schemas.microsoft.com/office/drawing/2014/main" id="{16E4192A-4547-A447-28A9-7425B322EA0C}"/>
              </a:ext>
            </a:extLst>
          </p:cNvPr>
          <p:cNvPicPr>
            <a:picLocks noChangeAspect="1"/>
          </p:cNvPicPr>
          <p:nvPr/>
        </p:nvPicPr>
        <p:blipFill>
          <a:blip r:embed="rId2">
            <a:extLst>
              <a:ext uri="{28A0092B-C50C-407E-A947-70E740481C1C}">
                <a14:useLocalDpi xmlns:a14="http://schemas.microsoft.com/office/drawing/2010/main" val="0"/>
              </a:ext>
            </a:extLst>
          </a:blip>
          <a:srcRect t="43867" r="24426" b="28139"/>
          <a:stretch>
            <a:fillRect/>
          </a:stretch>
        </p:blipFill>
        <p:spPr bwMode="auto">
          <a:xfrm>
            <a:off x="96838" y="2582863"/>
            <a:ext cx="11998325"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ubtitle 2"/>
          <p:cNvSpPr>
            <a:spLocks noGrp="1"/>
          </p:cNvSpPr>
          <p:nvPr>
            <p:ph type="subTitle" idx="1"/>
          </p:nvPr>
        </p:nvSpPr>
        <p:spPr>
          <a:xfrm>
            <a:off x="1065475" y="2814992"/>
            <a:ext cx="9507110" cy="1271978"/>
          </a:xfrm>
        </p:spPr>
        <p:txBody>
          <a:bodyPr>
            <a:normAutofit/>
          </a:bodyPr>
          <a:lstStyle>
            <a:lvl1pPr marL="0" indent="0" algn="ctr">
              <a:buNone/>
              <a:defRPr sz="48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4814416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D702995-26AD-C16D-4D99-242E24E6EC15}"/>
              </a:ext>
            </a:extLst>
          </p:cNvPr>
          <p:cNvSpPr>
            <a:spLocks noGrp="1"/>
          </p:cNvSpPr>
          <p:nvPr>
            <p:ph type="dt" sz="half" idx="10"/>
          </p:nvPr>
        </p:nvSpPr>
        <p:spPr/>
        <p:txBody>
          <a:bodyPr/>
          <a:lstStyle>
            <a:lvl1pPr>
              <a:defRPr/>
            </a:lvl1pPr>
          </a:lstStyle>
          <a:p>
            <a:pPr>
              <a:defRPr/>
            </a:pPr>
            <a:fld id="{BFC1C518-8FA0-440F-873E-70D5AF03ABFE}" type="datetimeFigureOut">
              <a:rPr lang="en-US"/>
              <a:pPr>
                <a:defRPr/>
              </a:pPr>
              <a:t>3/15/2026</a:t>
            </a:fld>
            <a:endParaRPr lang="en-US"/>
          </a:p>
        </p:txBody>
      </p:sp>
      <p:sp>
        <p:nvSpPr>
          <p:cNvPr id="3" name="Footer Placeholder 4">
            <a:extLst>
              <a:ext uri="{FF2B5EF4-FFF2-40B4-BE49-F238E27FC236}">
                <a16:creationId xmlns:a16="http://schemas.microsoft.com/office/drawing/2014/main" id="{69619967-DC59-CA40-6D3F-C91005868A84}"/>
              </a:ext>
            </a:extLst>
          </p:cNvPr>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864509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
            <a:extLst>
              <a:ext uri="{FF2B5EF4-FFF2-40B4-BE49-F238E27FC236}">
                <a16:creationId xmlns:a16="http://schemas.microsoft.com/office/drawing/2014/main" id="{6B9B4DE4-F9A4-FAA4-B272-0E8017657D20}"/>
              </a:ext>
            </a:extLst>
          </p:cNvPr>
          <p:cNvPicPr>
            <a:picLocks noChangeAspect="1"/>
          </p:cNvPicPr>
          <p:nvPr/>
        </p:nvPicPr>
        <p:blipFill>
          <a:blip r:embed="rId15">
            <a:extLst>
              <a:ext uri="{28A0092B-C50C-407E-A947-70E740481C1C}">
                <a14:useLocalDpi xmlns:a14="http://schemas.microsoft.com/office/drawing/2010/main" val="0"/>
              </a:ext>
            </a:extLst>
          </a:blip>
          <a:srcRect l="38535" t="33260" r="38589" b="42862"/>
          <a:stretch>
            <a:fillRect/>
          </a:stretch>
        </p:blipFill>
        <p:spPr bwMode="auto">
          <a:xfrm>
            <a:off x="10628313" y="5868988"/>
            <a:ext cx="954087" cy="995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le Placeholder 1">
            <a:extLst>
              <a:ext uri="{FF2B5EF4-FFF2-40B4-BE49-F238E27FC236}">
                <a16:creationId xmlns:a16="http://schemas.microsoft.com/office/drawing/2014/main" id="{6A20F7AD-AAD7-F991-C5D9-EAE19C9513E2}"/>
              </a:ext>
            </a:extLst>
          </p:cNvPr>
          <p:cNvSpPr>
            <a:spLocks noGrp="1"/>
          </p:cNvSpPr>
          <p:nvPr>
            <p:ph type="title"/>
          </p:nvPr>
        </p:nvSpPr>
        <p:spPr bwMode="auto">
          <a:xfrm>
            <a:off x="838200" y="1192213"/>
            <a:ext cx="10515600"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Text Placeholder 2">
            <a:extLst>
              <a:ext uri="{FF2B5EF4-FFF2-40B4-BE49-F238E27FC236}">
                <a16:creationId xmlns:a16="http://schemas.microsoft.com/office/drawing/2014/main" id="{B530507A-F810-7F45-44BE-906DF746CDB6}"/>
              </a:ext>
            </a:extLst>
          </p:cNvPr>
          <p:cNvSpPr>
            <a:spLocks noGrp="1"/>
          </p:cNvSpPr>
          <p:nvPr>
            <p:ph type="body" idx="1"/>
          </p:nvPr>
        </p:nvSpPr>
        <p:spPr bwMode="auto">
          <a:xfrm>
            <a:off x="838200" y="2005013"/>
            <a:ext cx="10515600" cy="3975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2D891489-86DC-673A-8DBD-E78138C9D01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530A71EF-151A-4A74-86BE-9AD927130785}" type="datetimeFigureOut">
              <a:rPr lang="en-US"/>
              <a:pPr>
                <a:defRPr/>
              </a:pPr>
              <a:t>3/15/2026</a:t>
            </a:fld>
            <a:endParaRPr lang="en-US"/>
          </a:p>
        </p:txBody>
      </p:sp>
      <p:sp>
        <p:nvSpPr>
          <p:cNvPr id="5" name="Footer Placeholder 4">
            <a:extLst>
              <a:ext uri="{FF2B5EF4-FFF2-40B4-BE49-F238E27FC236}">
                <a16:creationId xmlns:a16="http://schemas.microsoft.com/office/drawing/2014/main" id="{6D35B2C0-4348-253D-9CD8-7BF63292C0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pic>
        <p:nvPicPr>
          <p:cNvPr id="1031" name="Picture 8">
            <a:extLst>
              <a:ext uri="{FF2B5EF4-FFF2-40B4-BE49-F238E27FC236}">
                <a16:creationId xmlns:a16="http://schemas.microsoft.com/office/drawing/2014/main" id="{2B49042C-E08B-6C69-151C-DBE6CC85CE73}"/>
              </a:ext>
            </a:extLst>
          </p:cNvPr>
          <p:cNvPicPr>
            <a:picLocks noChangeAspect="1"/>
          </p:cNvPicPr>
          <p:nvPr/>
        </p:nvPicPr>
        <p:blipFill>
          <a:blip r:embed="rId16">
            <a:extLst>
              <a:ext uri="{28A0092B-C50C-407E-A947-70E740481C1C}">
                <a14:useLocalDpi xmlns:a14="http://schemas.microsoft.com/office/drawing/2010/main" val="0"/>
              </a:ext>
            </a:extLst>
          </a:blip>
          <a:srcRect b="71722"/>
          <a:stretch>
            <a:fillRect/>
          </a:stretch>
        </p:blipFill>
        <p:spPr bwMode="auto">
          <a:xfrm>
            <a:off x="0" y="0"/>
            <a:ext cx="12192000" cy="1081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5878415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61" r:id="rId12"/>
    <p:sldLayoutId id="2147483668" r:id="rId13"/>
  </p:sldLayoutIdLst>
  <p:txStyles>
    <p:titleStyle>
      <a:lvl1pPr algn="l" rtl="0" eaLnBrk="1" fontAlgn="base" hangingPunct="1">
        <a:lnSpc>
          <a:spcPct val="90000"/>
        </a:lnSpc>
        <a:spcBef>
          <a:spcPct val="0"/>
        </a:spcBef>
        <a:spcAft>
          <a:spcPct val="0"/>
        </a:spcAft>
        <a:defRPr sz="4000" b="1" kern="1200">
          <a:solidFill>
            <a:schemeClr val="tx1"/>
          </a:solidFill>
          <a:latin typeface="+mj-lt"/>
          <a:ea typeface="+mj-ea"/>
          <a:cs typeface="+mj-cs"/>
        </a:defRPr>
      </a:lvl1pPr>
      <a:lvl2pPr algn="l" rtl="0" eaLnBrk="1" fontAlgn="base" hangingPunct="1">
        <a:lnSpc>
          <a:spcPct val="90000"/>
        </a:lnSpc>
        <a:spcBef>
          <a:spcPct val="0"/>
        </a:spcBef>
        <a:spcAft>
          <a:spcPct val="0"/>
        </a:spcAft>
        <a:defRPr sz="4000" b="1">
          <a:solidFill>
            <a:schemeClr val="tx1"/>
          </a:solidFill>
          <a:latin typeface="Gadugi" panose="020B0502040204020203" pitchFamily="34" charset="0"/>
        </a:defRPr>
      </a:lvl2pPr>
      <a:lvl3pPr algn="l" rtl="0" eaLnBrk="1" fontAlgn="base" hangingPunct="1">
        <a:lnSpc>
          <a:spcPct val="90000"/>
        </a:lnSpc>
        <a:spcBef>
          <a:spcPct val="0"/>
        </a:spcBef>
        <a:spcAft>
          <a:spcPct val="0"/>
        </a:spcAft>
        <a:defRPr sz="4000" b="1">
          <a:solidFill>
            <a:schemeClr val="tx1"/>
          </a:solidFill>
          <a:latin typeface="Gadugi" panose="020B0502040204020203" pitchFamily="34" charset="0"/>
        </a:defRPr>
      </a:lvl3pPr>
      <a:lvl4pPr algn="l" rtl="0" eaLnBrk="1" fontAlgn="base" hangingPunct="1">
        <a:lnSpc>
          <a:spcPct val="90000"/>
        </a:lnSpc>
        <a:spcBef>
          <a:spcPct val="0"/>
        </a:spcBef>
        <a:spcAft>
          <a:spcPct val="0"/>
        </a:spcAft>
        <a:defRPr sz="4000" b="1">
          <a:solidFill>
            <a:schemeClr val="tx1"/>
          </a:solidFill>
          <a:latin typeface="Gadugi" panose="020B0502040204020203" pitchFamily="34" charset="0"/>
        </a:defRPr>
      </a:lvl4pPr>
      <a:lvl5pPr algn="l" rtl="0" eaLnBrk="1" fontAlgn="base" hangingPunct="1">
        <a:lnSpc>
          <a:spcPct val="90000"/>
        </a:lnSpc>
        <a:spcBef>
          <a:spcPct val="0"/>
        </a:spcBef>
        <a:spcAft>
          <a:spcPct val="0"/>
        </a:spcAft>
        <a:defRPr sz="4000" b="1">
          <a:solidFill>
            <a:schemeClr val="tx1"/>
          </a:solidFill>
          <a:latin typeface="Gadugi" panose="020B0502040204020203" pitchFamily="34" charset="0"/>
        </a:defRPr>
      </a:lvl5pPr>
      <a:lvl6pPr marL="457200" algn="l" rtl="0" eaLnBrk="1" fontAlgn="base" hangingPunct="1">
        <a:lnSpc>
          <a:spcPct val="90000"/>
        </a:lnSpc>
        <a:spcBef>
          <a:spcPct val="0"/>
        </a:spcBef>
        <a:spcAft>
          <a:spcPct val="0"/>
        </a:spcAft>
        <a:defRPr sz="4000" b="1">
          <a:solidFill>
            <a:schemeClr val="tx1"/>
          </a:solidFill>
          <a:latin typeface="Gadugi" panose="020B0502040204020203" pitchFamily="34" charset="0"/>
        </a:defRPr>
      </a:lvl6pPr>
      <a:lvl7pPr marL="914400" algn="l" rtl="0" eaLnBrk="1" fontAlgn="base" hangingPunct="1">
        <a:lnSpc>
          <a:spcPct val="90000"/>
        </a:lnSpc>
        <a:spcBef>
          <a:spcPct val="0"/>
        </a:spcBef>
        <a:spcAft>
          <a:spcPct val="0"/>
        </a:spcAft>
        <a:defRPr sz="4000" b="1">
          <a:solidFill>
            <a:schemeClr val="tx1"/>
          </a:solidFill>
          <a:latin typeface="Gadugi" panose="020B0502040204020203" pitchFamily="34" charset="0"/>
        </a:defRPr>
      </a:lvl7pPr>
      <a:lvl8pPr marL="1371600" algn="l" rtl="0" eaLnBrk="1" fontAlgn="base" hangingPunct="1">
        <a:lnSpc>
          <a:spcPct val="90000"/>
        </a:lnSpc>
        <a:spcBef>
          <a:spcPct val="0"/>
        </a:spcBef>
        <a:spcAft>
          <a:spcPct val="0"/>
        </a:spcAft>
        <a:defRPr sz="4000" b="1">
          <a:solidFill>
            <a:schemeClr val="tx1"/>
          </a:solidFill>
          <a:latin typeface="Gadugi" panose="020B0502040204020203" pitchFamily="34" charset="0"/>
        </a:defRPr>
      </a:lvl8pPr>
      <a:lvl9pPr marL="1828800" algn="l" rtl="0" eaLnBrk="1" fontAlgn="base" hangingPunct="1">
        <a:lnSpc>
          <a:spcPct val="90000"/>
        </a:lnSpc>
        <a:spcBef>
          <a:spcPct val="0"/>
        </a:spcBef>
        <a:spcAft>
          <a:spcPct val="0"/>
        </a:spcAft>
        <a:defRPr sz="4000" b="1">
          <a:solidFill>
            <a:schemeClr val="tx1"/>
          </a:solidFill>
          <a:latin typeface="Gadugi" panose="020B0502040204020203"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diagramLayout" Target="../diagrams/layout1.xml"/><Relationship Id="rId3" Type="http://schemas.openxmlformats.org/officeDocument/2006/relationships/image" Target="../media/image6.png"/><Relationship Id="rId7" Type="http://schemas.openxmlformats.org/officeDocument/2006/relationships/diagramData" Target="../diagrams/data1.xml"/><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image" Target="../media/image9.png"/><Relationship Id="rId11" Type="http://schemas.microsoft.com/office/2007/relationships/diagramDrawing" Target="../diagrams/drawing1.xml"/><Relationship Id="rId5" Type="http://schemas.openxmlformats.org/officeDocument/2006/relationships/image" Target="../media/image8.png"/><Relationship Id="rId10" Type="http://schemas.openxmlformats.org/officeDocument/2006/relationships/diagramColors" Target="../diagrams/colors1.xml"/><Relationship Id="rId4" Type="http://schemas.openxmlformats.org/officeDocument/2006/relationships/image" Target="../media/image7.png"/><Relationship Id="rId9"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3.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2.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15.png"/><Relationship Id="rId7" Type="http://schemas.openxmlformats.org/officeDocument/2006/relationships/diagramColors" Target="../diagrams/colors4.xml"/><Relationship Id="rId2" Type="http://schemas.openxmlformats.org/officeDocument/2006/relationships/notesSlide" Target="../notesSlides/notesSlide3.xml"/><Relationship Id="rId1" Type="http://schemas.openxmlformats.org/officeDocument/2006/relationships/slideLayout" Target="../slideLayouts/slideLayout9.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3305175" y="1080563"/>
            <a:ext cx="8886825" cy="2348437"/>
          </a:xfrm>
        </p:spPr>
        <p:txBody>
          <a:bodyPr>
            <a:normAutofit fontScale="90000"/>
          </a:bodyPr>
          <a:lstStyle/>
          <a:p>
            <a:r>
              <a:rPr lang="en-US" altLang="x-none" sz="3600" dirty="0">
                <a:solidFill>
                  <a:schemeClr val="bg1">
                    <a:lumMod val="95000"/>
                  </a:schemeClr>
                </a:solidFill>
              </a:rPr>
              <a:t>CHILDREN AND YOUNG PERSONS’ INVOLVEMENT IN CADERISM AND ELECTORAL VIOLENCE: ITS IMPACT ON THE COMMUNITY AND PREVENTION STRATEGIES</a:t>
            </a:r>
            <a:br>
              <a:rPr lang="en-US" altLang="x-none" dirty="0">
                <a:solidFill>
                  <a:schemeClr val="bg1">
                    <a:lumMod val="95000"/>
                  </a:schemeClr>
                </a:solidFill>
              </a:rPr>
            </a:br>
            <a:endParaRPr lang="en-US" dirty="0"/>
          </a:p>
        </p:txBody>
      </p:sp>
      <p:sp>
        <p:nvSpPr>
          <p:cNvPr id="6147" name="Text Placeholder 2"/>
          <p:cNvSpPr>
            <a:spLocks noGrp="1"/>
          </p:cNvSpPr>
          <p:nvPr>
            <p:ph type="body" idx="1"/>
          </p:nvPr>
        </p:nvSpPr>
        <p:spPr>
          <a:xfrm>
            <a:off x="639763" y="4462463"/>
            <a:ext cx="10515600" cy="1500187"/>
          </a:xfrm>
        </p:spPr>
        <p:txBody>
          <a:bodyPr/>
          <a:lstStyle/>
          <a:p>
            <a:r>
              <a:rPr lang="en-US" sz="1800" b="1" dirty="0">
                <a:effectLst>
                  <a:outerShdw blurRad="38100" dist="38100" dir="2700000" algn="tl">
                    <a:srgbClr val="000000">
                      <a:alpha val="43137"/>
                    </a:srgbClr>
                  </a:outerShdw>
                </a:effectLst>
              </a:rPr>
              <a:t>Presented By: Monde Muyoba- Chizongo (Senior State Advocate, Gender-Based Crimes and Child Protection Department)</a:t>
            </a:r>
          </a:p>
          <a:p>
            <a:r>
              <a:rPr lang="en-US" sz="1800" b="1" dirty="0">
                <a:effectLst>
                  <a:outerShdw blurRad="38100" dist="38100" dir="2700000" algn="tl">
                    <a:srgbClr val="000000">
                      <a:alpha val="43137"/>
                    </a:srgbClr>
                  </a:outerShdw>
                </a:effectLst>
              </a:rPr>
              <a:t>National Prosecution Authority</a:t>
            </a:r>
          </a:p>
          <a:p>
            <a:r>
              <a:rPr lang="en-US" sz="1800" b="1" dirty="0">
                <a:effectLst>
                  <a:outerShdw blurRad="38100" dist="38100" dir="2700000" algn="tl">
                    <a:srgbClr val="000000">
                      <a:alpha val="43137"/>
                    </a:srgbClr>
                  </a:outerShdw>
                </a:effectLst>
              </a:rPr>
              <a:t>4</a:t>
            </a:r>
            <a:r>
              <a:rPr lang="en-US" sz="1800" b="1" baseline="30000" dirty="0">
                <a:effectLst>
                  <a:outerShdw blurRad="38100" dist="38100" dir="2700000" algn="tl">
                    <a:srgbClr val="000000">
                      <a:alpha val="43137"/>
                    </a:srgbClr>
                  </a:outerShdw>
                </a:effectLst>
              </a:rPr>
              <a:t>th</a:t>
            </a:r>
            <a:r>
              <a:rPr lang="en-US" sz="1800" b="1" dirty="0">
                <a:effectLst>
                  <a:outerShdw blurRad="38100" dist="38100" dir="2700000" algn="tl">
                    <a:srgbClr val="000000">
                      <a:alpha val="43137"/>
                    </a:srgbClr>
                  </a:outerShdw>
                </a:effectLst>
              </a:rPr>
              <a:t>  Annual Prosecutors’ Conference- 16</a:t>
            </a:r>
            <a:r>
              <a:rPr lang="en-US" sz="1800" b="1" baseline="30000" dirty="0">
                <a:effectLst>
                  <a:outerShdw blurRad="38100" dist="38100" dir="2700000" algn="tl">
                    <a:srgbClr val="000000">
                      <a:alpha val="43137"/>
                    </a:srgbClr>
                  </a:outerShdw>
                </a:effectLst>
              </a:rPr>
              <a:t>th</a:t>
            </a:r>
            <a:r>
              <a:rPr lang="en-US" sz="1800" b="1" dirty="0">
                <a:effectLst>
                  <a:outerShdw blurRad="38100" dist="38100" dir="2700000" algn="tl">
                    <a:srgbClr val="000000">
                      <a:alpha val="43137"/>
                    </a:srgbClr>
                  </a:outerShdw>
                </a:effectLst>
              </a:rPr>
              <a:t> to 18</a:t>
            </a:r>
            <a:r>
              <a:rPr lang="en-US" sz="1800" b="1" baseline="30000" dirty="0">
                <a:effectLst>
                  <a:outerShdw blurRad="38100" dist="38100" dir="2700000" algn="tl">
                    <a:srgbClr val="000000">
                      <a:alpha val="43137"/>
                    </a:srgbClr>
                  </a:outerShdw>
                </a:effectLst>
              </a:rPr>
              <a:t>th</a:t>
            </a:r>
            <a:r>
              <a:rPr lang="en-US" sz="1800" b="1" dirty="0">
                <a:effectLst>
                  <a:outerShdw blurRad="38100" dist="38100" dir="2700000" algn="tl">
                    <a:srgbClr val="000000">
                      <a:alpha val="43137"/>
                    </a:srgbClr>
                  </a:outerShdw>
                </a:effectLst>
              </a:rPr>
              <a:t> March, 2026-  Mulungushi Conference Centre</a:t>
            </a:r>
          </a:p>
          <a:p>
            <a:pPr algn="ctr"/>
            <a:endParaRPr lang="en-GB" altLang="en-US" dirty="0"/>
          </a:p>
        </p:txBody>
      </p:sp>
    </p:spTree>
    <p:extLst>
      <p:ext uri="{BB962C8B-B14F-4D97-AF65-F5344CB8AC3E}">
        <p14:creationId xmlns:p14="http://schemas.microsoft.com/office/powerpoint/2010/main" val="165776282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8889778" y="-1269968"/>
            <a:ext cx="3256197" cy="4444889"/>
          </a:xfrm>
          <a:prstGeom prst="rect">
            <a:avLst/>
          </a:prstGeom>
        </p:spPr>
      </p:pic>
      <p:pic>
        <p:nvPicPr>
          <p:cNvPr id="3" name="Image 1" descr="preencoded.png"/>
          <p:cNvPicPr>
            <a:picLocks noChangeAspect="1"/>
          </p:cNvPicPr>
          <p:nvPr/>
        </p:nvPicPr>
        <p:blipFill>
          <a:blip r:embed="rId3"/>
          <a:stretch>
            <a:fillRect/>
          </a:stretch>
        </p:blipFill>
        <p:spPr>
          <a:xfrm>
            <a:off x="8889778" y="-1269968"/>
            <a:ext cx="3256197" cy="4444889"/>
          </a:xfrm>
          <a:prstGeom prst="rect">
            <a:avLst/>
          </a:prstGeom>
        </p:spPr>
      </p:pic>
      <p:pic>
        <p:nvPicPr>
          <p:cNvPr id="4" name="Image 2" descr="preencoded.png"/>
          <p:cNvPicPr>
            <a:picLocks noChangeAspect="1"/>
          </p:cNvPicPr>
          <p:nvPr/>
        </p:nvPicPr>
        <p:blipFill>
          <a:blip r:embed="rId4"/>
          <a:stretch>
            <a:fillRect/>
          </a:stretch>
        </p:blipFill>
        <p:spPr>
          <a:xfrm>
            <a:off x="10667733" y="5333867"/>
            <a:ext cx="1396965" cy="1396965"/>
          </a:xfrm>
          <a:prstGeom prst="rect">
            <a:avLst/>
          </a:prstGeom>
        </p:spPr>
      </p:pic>
      <p:pic>
        <p:nvPicPr>
          <p:cNvPr id="5" name="Image 3" descr="preencoded.png"/>
          <p:cNvPicPr>
            <a:picLocks noChangeAspect="1"/>
          </p:cNvPicPr>
          <p:nvPr/>
        </p:nvPicPr>
        <p:blipFill>
          <a:blip r:embed="rId4"/>
          <a:stretch>
            <a:fillRect/>
          </a:stretch>
        </p:blipFill>
        <p:spPr>
          <a:xfrm>
            <a:off x="10667733" y="5333867"/>
            <a:ext cx="1396965" cy="1396965"/>
          </a:xfrm>
          <a:prstGeom prst="rect">
            <a:avLst/>
          </a:prstGeom>
        </p:spPr>
      </p:pic>
      <p:pic>
        <p:nvPicPr>
          <p:cNvPr id="6" name="Image 4" descr="preencoded.png"/>
          <p:cNvPicPr>
            <a:picLocks noChangeAspect="1"/>
          </p:cNvPicPr>
          <p:nvPr/>
        </p:nvPicPr>
        <p:blipFill>
          <a:blip r:embed="rId5"/>
          <a:stretch>
            <a:fillRect/>
          </a:stretch>
        </p:blipFill>
        <p:spPr>
          <a:xfrm>
            <a:off x="0" y="1269968"/>
            <a:ext cx="63498" cy="4444889"/>
          </a:xfrm>
          <a:prstGeom prst="rect">
            <a:avLst/>
          </a:prstGeom>
        </p:spPr>
      </p:pic>
      <p:pic>
        <p:nvPicPr>
          <p:cNvPr id="7" name="Image 5" descr="preencoded.png"/>
          <p:cNvPicPr>
            <a:picLocks noChangeAspect="1"/>
          </p:cNvPicPr>
          <p:nvPr/>
        </p:nvPicPr>
        <p:blipFill>
          <a:blip r:embed="rId5"/>
          <a:stretch>
            <a:fillRect/>
          </a:stretch>
        </p:blipFill>
        <p:spPr>
          <a:xfrm>
            <a:off x="0" y="1269968"/>
            <a:ext cx="63498" cy="4444889"/>
          </a:xfrm>
          <a:prstGeom prst="rect">
            <a:avLst/>
          </a:prstGeom>
        </p:spPr>
      </p:pic>
      <p:pic>
        <p:nvPicPr>
          <p:cNvPr id="10" name="Image 8" descr="preencoded.png"/>
          <p:cNvPicPr>
            <a:picLocks noChangeAspect="1"/>
          </p:cNvPicPr>
          <p:nvPr/>
        </p:nvPicPr>
        <p:blipFill>
          <a:blip r:embed="rId6"/>
          <a:stretch>
            <a:fillRect/>
          </a:stretch>
        </p:blipFill>
        <p:spPr>
          <a:xfrm>
            <a:off x="0" y="0"/>
            <a:ext cx="12145975" cy="76198"/>
          </a:xfrm>
          <a:prstGeom prst="rect">
            <a:avLst/>
          </a:prstGeom>
        </p:spPr>
      </p:pic>
      <p:pic>
        <p:nvPicPr>
          <p:cNvPr id="11" name="Image 9" descr="preencoded.png"/>
          <p:cNvPicPr>
            <a:picLocks noChangeAspect="1"/>
          </p:cNvPicPr>
          <p:nvPr/>
        </p:nvPicPr>
        <p:blipFill>
          <a:blip r:embed="rId6"/>
          <a:stretch>
            <a:fillRect/>
          </a:stretch>
        </p:blipFill>
        <p:spPr>
          <a:xfrm>
            <a:off x="0" y="0"/>
            <a:ext cx="12145975" cy="76198"/>
          </a:xfrm>
          <a:prstGeom prst="rect">
            <a:avLst/>
          </a:prstGeom>
        </p:spPr>
      </p:pic>
      <p:sp>
        <p:nvSpPr>
          <p:cNvPr id="12" name="Text 0"/>
          <p:cNvSpPr/>
          <p:nvPr/>
        </p:nvSpPr>
        <p:spPr>
          <a:xfrm>
            <a:off x="895988" y="304792"/>
            <a:ext cx="10667733" cy="761981"/>
          </a:xfrm>
          <a:prstGeom prst="rect">
            <a:avLst/>
          </a:prstGeom>
          <a:noFill/>
          <a:ln/>
        </p:spPr>
        <p:txBody>
          <a:bodyPr wrap="square" lIns="1016" tIns="1016" rIns="1016" bIns="1016" rtlCol="0" anchor="t"/>
          <a:lstStyle/>
          <a:p>
            <a:pPr marL="0" indent="0" algn="l">
              <a:lnSpc>
                <a:spcPct val="120000"/>
              </a:lnSpc>
              <a:buNone/>
            </a:pPr>
            <a:endParaRPr lang="en-US" sz="2900" dirty="0"/>
          </a:p>
        </p:txBody>
      </p:sp>
      <p:sp>
        <p:nvSpPr>
          <p:cNvPr id="16" name="Text 3"/>
          <p:cNvSpPr/>
          <p:nvPr/>
        </p:nvSpPr>
        <p:spPr>
          <a:xfrm>
            <a:off x="2108147" y="1269968"/>
            <a:ext cx="8051599" cy="609585"/>
          </a:xfrm>
          <a:prstGeom prst="rect">
            <a:avLst/>
          </a:prstGeom>
          <a:noFill/>
          <a:ln/>
        </p:spPr>
        <p:txBody>
          <a:bodyPr wrap="square" lIns="0" tIns="0" rIns="0" bIns="0" rtlCol="0" anchor="t"/>
          <a:lstStyle/>
          <a:p>
            <a:pPr marL="0" indent="0" algn="l">
              <a:lnSpc>
                <a:spcPct val="130000"/>
              </a:lnSpc>
              <a:buNone/>
            </a:pPr>
            <a:r>
              <a:rPr lang="en-US" sz="1400" b="1" dirty="0">
                <a:solidFill>
                  <a:srgbClr val="0F172A"/>
                </a:solidFill>
                <a:latin typeface="Calibri" pitchFamily="34" charset="0"/>
                <a:ea typeface="Calibri" pitchFamily="34" charset="-122"/>
                <a:cs typeface="Calibri" pitchFamily="34" charset="-120"/>
              </a:rPr>
              <a:t>
</a:t>
            </a:r>
            <a:endParaRPr lang="en-US" sz="1400" dirty="0"/>
          </a:p>
        </p:txBody>
      </p:sp>
      <p:sp>
        <p:nvSpPr>
          <p:cNvPr id="17" name="Text 4"/>
          <p:cNvSpPr/>
          <p:nvPr/>
        </p:nvSpPr>
        <p:spPr>
          <a:xfrm>
            <a:off x="2108147" y="1625559"/>
            <a:ext cx="8051599" cy="1015975"/>
          </a:xfrm>
          <a:prstGeom prst="rect">
            <a:avLst/>
          </a:prstGeom>
          <a:noFill/>
          <a:ln/>
        </p:spPr>
        <p:txBody>
          <a:bodyPr wrap="square" lIns="0" tIns="0" rIns="0" bIns="0" rtlCol="0" anchor="t"/>
          <a:lstStyle/>
          <a:p>
            <a:pPr marL="0" indent="0" algn="l">
              <a:lnSpc>
                <a:spcPct val="130000"/>
              </a:lnSpc>
              <a:buNone/>
            </a:pPr>
            <a:r>
              <a:rPr lang="en-US" sz="1300" dirty="0">
                <a:solidFill>
                  <a:srgbClr val="64748B"/>
                </a:solidFill>
                <a:latin typeface="Calibri" pitchFamily="34" charset="0"/>
                <a:ea typeface="Calibri" pitchFamily="34" charset="-122"/>
                <a:cs typeface="Calibri" pitchFamily="34" charset="-120"/>
              </a:rPr>
              <a:t>
</a:t>
            </a:r>
            <a:endParaRPr lang="en-US" sz="1300" dirty="0"/>
          </a:p>
        </p:txBody>
      </p:sp>
      <p:sp>
        <p:nvSpPr>
          <p:cNvPr id="20" name="Text 6"/>
          <p:cNvSpPr/>
          <p:nvPr/>
        </p:nvSpPr>
        <p:spPr>
          <a:xfrm>
            <a:off x="2108147" y="2539937"/>
            <a:ext cx="8051599" cy="609585"/>
          </a:xfrm>
          <a:prstGeom prst="rect">
            <a:avLst/>
          </a:prstGeom>
          <a:noFill/>
          <a:ln/>
        </p:spPr>
        <p:txBody>
          <a:bodyPr wrap="square" lIns="0" tIns="0" rIns="0" bIns="0" rtlCol="0" anchor="t"/>
          <a:lstStyle/>
          <a:p>
            <a:pPr marL="0" indent="0" algn="l">
              <a:lnSpc>
                <a:spcPct val="130000"/>
              </a:lnSpc>
              <a:buNone/>
            </a:pPr>
            <a:r>
              <a:rPr lang="en-US" sz="1400" b="1" dirty="0">
                <a:solidFill>
                  <a:srgbClr val="0F172A"/>
                </a:solidFill>
                <a:latin typeface="Calibri" pitchFamily="34" charset="0"/>
                <a:ea typeface="Calibri" pitchFamily="34" charset="-122"/>
                <a:cs typeface="Calibri" pitchFamily="34" charset="-120"/>
              </a:rPr>
              <a:t>
</a:t>
            </a:r>
            <a:endParaRPr lang="en-US" sz="1400" dirty="0"/>
          </a:p>
        </p:txBody>
      </p:sp>
      <p:sp>
        <p:nvSpPr>
          <p:cNvPr id="21" name="Text 7"/>
          <p:cNvSpPr/>
          <p:nvPr/>
        </p:nvSpPr>
        <p:spPr>
          <a:xfrm>
            <a:off x="250418" y="2921012"/>
            <a:ext cx="8051599" cy="1015975"/>
          </a:xfrm>
          <a:prstGeom prst="rect">
            <a:avLst/>
          </a:prstGeom>
          <a:noFill/>
          <a:ln/>
        </p:spPr>
        <p:txBody>
          <a:bodyPr wrap="square" lIns="0" tIns="0" rIns="0" bIns="0" rtlCol="0" anchor="t"/>
          <a:lstStyle/>
          <a:p>
            <a:pPr marL="0" indent="0" algn="l">
              <a:lnSpc>
                <a:spcPct val="130000"/>
              </a:lnSpc>
              <a:buNone/>
            </a:pPr>
            <a:r>
              <a:rPr lang="en-US" sz="1300" dirty="0">
                <a:solidFill>
                  <a:srgbClr val="64748B"/>
                </a:solidFill>
                <a:latin typeface="Calibri" pitchFamily="34" charset="0"/>
                <a:ea typeface="Calibri" pitchFamily="34" charset="-122"/>
                <a:cs typeface="Calibri" pitchFamily="34" charset="-120"/>
              </a:rPr>
              <a:t>
</a:t>
            </a:r>
            <a:endParaRPr lang="en-US" sz="1300" dirty="0"/>
          </a:p>
        </p:txBody>
      </p:sp>
      <p:sp>
        <p:nvSpPr>
          <p:cNvPr id="24" name="Text 9"/>
          <p:cNvSpPr/>
          <p:nvPr/>
        </p:nvSpPr>
        <p:spPr>
          <a:xfrm>
            <a:off x="2108147" y="3809905"/>
            <a:ext cx="8051599" cy="609585"/>
          </a:xfrm>
          <a:prstGeom prst="rect">
            <a:avLst/>
          </a:prstGeom>
          <a:noFill/>
          <a:ln/>
        </p:spPr>
        <p:txBody>
          <a:bodyPr wrap="square" lIns="0" tIns="0" rIns="0" bIns="0" rtlCol="0" anchor="t"/>
          <a:lstStyle/>
          <a:p>
            <a:pPr marL="0" indent="0" algn="l">
              <a:lnSpc>
                <a:spcPct val="130000"/>
              </a:lnSpc>
              <a:buNone/>
            </a:pPr>
            <a:r>
              <a:rPr lang="en-US" sz="1400" b="1" dirty="0">
                <a:solidFill>
                  <a:srgbClr val="0F172A"/>
                </a:solidFill>
                <a:latin typeface="Calibri" pitchFamily="34" charset="0"/>
                <a:ea typeface="Calibri" pitchFamily="34" charset="-122"/>
                <a:cs typeface="Calibri" pitchFamily="34" charset="-120"/>
              </a:rPr>
              <a:t>
</a:t>
            </a:r>
            <a:endParaRPr lang="en-US" sz="1400" dirty="0"/>
          </a:p>
        </p:txBody>
      </p:sp>
      <p:sp>
        <p:nvSpPr>
          <p:cNvPr id="25" name="Text 10"/>
          <p:cNvSpPr/>
          <p:nvPr/>
        </p:nvSpPr>
        <p:spPr>
          <a:xfrm>
            <a:off x="2108147" y="4165496"/>
            <a:ext cx="8051599" cy="1015975"/>
          </a:xfrm>
          <a:prstGeom prst="rect">
            <a:avLst/>
          </a:prstGeom>
          <a:noFill/>
          <a:ln/>
        </p:spPr>
        <p:txBody>
          <a:bodyPr wrap="square" lIns="0" tIns="0" rIns="0" bIns="0" rtlCol="0" anchor="t"/>
          <a:lstStyle/>
          <a:p>
            <a:pPr marL="0" indent="0" algn="l">
              <a:lnSpc>
                <a:spcPct val="130000"/>
              </a:lnSpc>
              <a:buNone/>
            </a:pPr>
            <a:endParaRPr lang="en-US" sz="1600" dirty="0"/>
          </a:p>
        </p:txBody>
      </p:sp>
      <p:sp>
        <p:nvSpPr>
          <p:cNvPr id="26" name="Text 11"/>
          <p:cNvSpPr/>
          <p:nvPr/>
        </p:nvSpPr>
        <p:spPr>
          <a:xfrm>
            <a:off x="10362895" y="6537960"/>
            <a:ext cx="1691640" cy="256032"/>
          </a:xfrm>
          <a:prstGeom prst="rect">
            <a:avLst/>
          </a:prstGeom>
          <a:solidFill>
            <a:srgbClr val="000000">
              <a:alpha val="45000"/>
            </a:srgbClr>
          </a:solidFill>
          <a:ln/>
        </p:spPr>
        <p:txBody>
          <a:bodyPr wrap="square" rtlCol="0" anchor="ctr"/>
          <a:lstStyle/>
          <a:p>
            <a:pPr marL="0" indent="0" algn="ctr">
              <a:buNone/>
            </a:pPr>
            <a:endParaRPr lang="en-US" sz="800" dirty="0"/>
          </a:p>
        </p:txBody>
      </p:sp>
      <p:sp>
        <p:nvSpPr>
          <p:cNvPr id="27" name="Title 26">
            <a:extLst>
              <a:ext uri="{FF2B5EF4-FFF2-40B4-BE49-F238E27FC236}">
                <a16:creationId xmlns:a16="http://schemas.microsoft.com/office/drawing/2014/main" id="{3A2B3E12-B475-EF21-A505-5E438B3F0DE1}"/>
              </a:ext>
            </a:extLst>
          </p:cNvPr>
          <p:cNvSpPr>
            <a:spLocks noGrp="1"/>
          </p:cNvSpPr>
          <p:nvPr>
            <p:ph type="title"/>
          </p:nvPr>
        </p:nvSpPr>
        <p:spPr>
          <a:xfrm>
            <a:off x="838200" y="577846"/>
            <a:ext cx="10515600" cy="866104"/>
          </a:xfrm>
          <a:solidFill>
            <a:schemeClr val="bg2"/>
          </a:solidFill>
        </p:spPr>
        <p:txBody>
          <a:bodyPr/>
          <a:lstStyle/>
          <a:p>
            <a:br>
              <a:rPr lang="en-US" dirty="0">
                <a:solidFill>
                  <a:srgbClr val="0F172A"/>
                </a:solidFill>
                <a:latin typeface="Calibri" pitchFamily="34" charset="0"/>
                <a:ea typeface="Calibri" pitchFamily="34" charset="-122"/>
                <a:cs typeface="Calibri" pitchFamily="34" charset="-120"/>
              </a:rPr>
            </a:br>
            <a:r>
              <a:rPr lang="en-US" dirty="0">
                <a:solidFill>
                  <a:srgbClr val="0F172A"/>
                </a:solidFill>
                <a:latin typeface="Calibri" pitchFamily="34" charset="0"/>
                <a:ea typeface="Calibri" pitchFamily="34" charset="-122"/>
                <a:cs typeface="Calibri" pitchFamily="34" charset="-120"/>
              </a:rPr>
              <a:t>Legal and Policy Framework
</a:t>
            </a:r>
            <a:endParaRPr lang="en-US" dirty="0"/>
          </a:p>
        </p:txBody>
      </p:sp>
      <p:graphicFrame>
        <p:nvGraphicFramePr>
          <p:cNvPr id="29" name="Content Placeholder 28">
            <a:extLst>
              <a:ext uri="{FF2B5EF4-FFF2-40B4-BE49-F238E27FC236}">
                <a16:creationId xmlns:a16="http://schemas.microsoft.com/office/drawing/2014/main" id="{9D167578-C9BD-FA49-7C77-D6470616D35D}"/>
              </a:ext>
            </a:extLst>
          </p:cNvPr>
          <p:cNvGraphicFramePr>
            <a:graphicFrameLocks noGrp="1"/>
          </p:cNvGraphicFramePr>
          <p:nvPr>
            <p:ph idx="1"/>
            <p:extLst>
              <p:ext uri="{D42A27DB-BD31-4B8C-83A1-F6EECF244321}">
                <p14:modId xmlns:p14="http://schemas.microsoft.com/office/powerpoint/2010/main" val="3416337471"/>
              </p:ext>
            </p:extLst>
          </p:nvPr>
        </p:nvGraphicFramePr>
        <p:xfrm>
          <a:off x="838200" y="1676529"/>
          <a:ext cx="10515600" cy="4679821"/>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3708" y="791111"/>
            <a:ext cx="11363218" cy="626723"/>
          </a:xfrm>
          <a:solidFill>
            <a:schemeClr val="bg2"/>
          </a:solidFill>
        </p:spPr>
        <p:txBody>
          <a:bodyPr>
            <a:normAutofit fontScale="90000"/>
          </a:bodyPr>
          <a:lstStyle/>
          <a:p>
            <a:r>
              <a:rPr lang="en-US" dirty="0"/>
              <a:t>Impact of Electoral Violence on Children</a:t>
            </a:r>
          </a:p>
        </p:txBody>
      </p:sp>
      <p:graphicFrame>
        <p:nvGraphicFramePr>
          <p:cNvPr id="4" name="Content Placeholder 3">
            <a:extLst>
              <a:ext uri="{FF2B5EF4-FFF2-40B4-BE49-F238E27FC236}">
                <a16:creationId xmlns:a16="http://schemas.microsoft.com/office/drawing/2014/main" id="{B3E59CB4-C23F-EBA0-C9C7-FFB07D231F83}"/>
              </a:ext>
            </a:extLst>
          </p:cNvPr>
          <p:cNvGraphicFramePr>
            <a:graphicFrameLocks noGrp="1"/>
          </p:cNvGraphicFramePr>
          <p:nvPr>
            <p:ph idx="1"/>
            <p:extLst>
              <p:ext uri="{D42A27DB-BD31-4B8C-83A1-F6EECF244321}">
                <p14:modId xmlns:p14="http://schemas.microsoft.com/office/powerpoint/2010/main" val="2609018570"/>
              </p:ext>
            </p:extLst>
          </p:nvPr>
        </p:nvGraphicFramePr>
        <p:xfrm>
          <a:off x="513708" y="1510301"/>
          <a:ext cx="11363218" cy="50959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9D4757D3-8FA6-C5D2-CBAE-F16FA488D2B7}"/>
              </a:ext>
            </a:extLst>
          </p:cNvPr>
          <p:cNvPicPr>
            <a:picLocks noGrp="1" noChangeAspect="1"/>
          </p:cNvPicPr>
          <p:nvPr>
            <p:ph idx="4294967295"/>
          </p:nvPr>
        </p:nvPicPr>
        <p:blipFill>
          <a:blip r:embed="rId2"/>
          <a:stretch>
            <a:fillRect/>
          </a:stretch>
        </p:blipFill>
        <p:spPr>
          <a:xfrm>
            <a:off x="881063" y="1119188"/>
            <a:ext cx="11310937" cy="5538787"/>
          </a:xfrm>
          <a:prstGeom prst="rect">
            <a:avLst/>
          </a:prstGeom>
          <a:solidFill>
            <a:schemeClr val="accent4">
              <a:lumMod val="20000"/>
              <a:lumOff val="80000"/>
            </a:schemeClr>
          </a:solidFill>
        </p:spPr>
      </p:pic>
    </p:spTree>
    <p:extLst>
      <p:ext uri="{BB962C8B-B14F-4D97-AF65-F5344CB8AC3E}">
        <p14:creationId xmlns:p14="http://schemas.microsoft.com/office/powerpoint/2010/main" val="3501942562"/>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9F35FACA-89DC-C239-1D28-EC99403BBD10}"/>
              </a:ext>
            </a:extLst>
          </p:cNvPr>
          <p:cNvPicPr>
            <a:picLocks noGrp="1" noChangeAspect="1"/>
          </p:cNvPicPr>
          <p:nvPr>
            <p:ph idx="4294967295"/>
          </p:nvPr>
        </p:nvPicPr>
        <p:blipFill>
          <a:blip r:embed="rId2"/>
          <a:stretch>
            <a:fillRect/>
          </a:stretch>
        </p:blipFill>
        <p:spPr>
          <a:xfrm>
            <a:off x="0" y="1068388"/>
            <a:ext cx="12192000" cy="5789612"/>
          </a:xfrm>
          <a:prstGeom prst="rect">
            <a:avLst/>
          </a:prstGeom>
        </p:spPr>
      </p:pic>
    </p:spTree>
    <p:extLst>
      <p:ext uri="{BB962C8B-B14F-4D97-AF65-F5344CB8AC3E}">
        <p14:creationId xmlns:p14="http://schemas.microsoft.com/office/powerpoint/2010/main" val="629780339"/>
      </p:ext>
    </p:extLst>
  </p:cSld>
  <p:clrMapOvr>
    <a:masterClrMapping/>
  </p:clrMapOvr>
  <mc:AlternateContent xmlns:mc="http://schemas.openxmlformats.org/markup-compatibility/2006">
    <mc:Choice xmlns:p14="http://schemas.microsoft.com/office/powerpoint/2010/main" Requires="p14">
      <p:transition spd="slow" p14:dur="3400">
        <p14:reveal dir="r"/>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7FA6FE-0733-3A80-4052-EF097A3CD982}"/>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E881C71C-CA53-A761-6A15-CABA288787F7}"/>
              </a:ext>
            </a:extLst>
          </p:cNvPr>
          <p:cNvSpPr/>
          <p:nvPr/>
        </p:nvSpPr>
        <p:spPr>
          <a:xfrm flipH="1">
            <a:off x="0" y="0"/>
            <a:ext cx="12192000" cy="6858000"/>
          </a:xfrm>
          <a:custGeom>
            <a:avLst/>
            <a:gdLst/>
            <a:ahLst/>
            <a:cxnLst/>
            <a:rect l="l" t="t" r="r" b="b"/>
            <a:pathLst>
              <a:path w="18288000" h="10287000">
                <a:moveTo>
                  <a:pt x="18288000" y="0"/>
                </a:moveTo>
                <a:lnTo>
                  <a:pt x="0" y="0"/>
                </a:lnTo>
                <a:lnTo>
                  <a:pt x="0" y="10287000"/>
                </a:lnTo>
                <a:lnTo>
                  <a:pt x="18288000" y="10287000"/>
                </a:lnTo>
                <a:lnTo>
                  <a:pt x="18288000" y="0"/>
                </a:lnTo>
                <a:close/>
              </a:path>
            </a:pathLst>
          </a:custGeom>
          <a:blipFill>
            <a:blip r:embed="rId3"/>
            <a:stretch>
              <a:fillRect t="-9259" b="-9259"/>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3" name="Title 1">
            <a:extLst>
              <a:ext uri="{FF2B5EF4-FFF2-40B4-BE49-F238E27FC236}">
                <a16:creationId xmlns:a16="http://schemas.microsoft.com/office/drawing/2014/main" id="{FD1D992C-E54B-FCDE-606E-C9DBE491DD12}"/>
              </a:ext>
            </a:extLst>
          </p:cNvPr>
          <p:cNvSpPr txBox="1">
            <a:spLocks/>
          </p:cNvSpPr>
          <p:nvPr/>
        </p:nvSpPr>
        <p:spPr>
          <a:xfrm>
            <a:off x="95692" y="0"/>
            <a:ext cx="12096308" cy="539015"/>
          </a:xfrm>
          <a:prstGeom prst="rect">
            <a:avLst/>
          </a:prstGeom>
          <a:solidFill>
            <a:schemeClr val="bg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2800" b="1" i="0" u="none" strike="noStrike" kern="1200" cap="none" spc="50" normalizeH="0" baseline="0" noProof="0" dirty="0">
                <a:ln w="0"/>
                <a:effectLst>
                  <a:innerShdw blurRad="63500" dist="50800" dir="13500000">
                    <a:srgbClr val="000000">
                      <a:alpha val="50000"/>
                    </a:srgbClr>
                  </a:innerShdw>
                </a:effectLst>
                <a:uLnTx/>
                <a:uFillTx/>
                <a:latin typeface="Calibri"/>
                <a:ea typeface="+mj-ea"/>
                <a:cs typeface="+mj-cs"/>
              </a:rPr>
              <a:t> </a:t>
            </a:r>
            <a:r>
              <a:rPr lang="en-US" sz="2800" b="1" spc="50" dirty="0">
                <a:ln w="0"/>
                <a:effectLst>
                  <a:innerShdw blurRad="63500" dist="50800" dir="13500000">
                    <a:srgbClr val="000000">
                      <a:alpha val="50000"/>
                    </a:srgbClr>
                  </a:innerShdw>
                </a:effectLst>
                <a:latin typeface="Calibri"/>
              </a:rPr>
              <a:t>SEXUAL AND GENDER-BASED VIOLENCE AS A FORM OF ELECTORAL VIOLENCE</a:t>
            </a:r>
            <a:endParaRPr kumimoji="0" lang="en-US" sz="2800" b="1" i="0" u="none" strike="noStrike" kern="1200" cap="none" spc="50" normalizeH="0" baseline="0" noProof="0" dirty="0">
              <a:ln w="0"/>
              <a:effectLst>
                <a:innerShdw blurRad="63500" dist="50800" dir="13500000">
                  <a:srgbClr val="000000">
                    <a:alpha val="50000"/>
                  </a:srgbClr>
                </a:innerShdw>
              </a:effectLst>
              <a:uLnTx/>
              <a:uFillTx/>
              <a:latin typeface="Calibri"/>
              <a:ea typeface="+mj-ea"/>
              <a:cs typeface="+mj-cs"/>
            </a:endParaRPr>
          </a:p>
        </p:txBody>
      </p:sp>
      <p:graphicFrame>
        <p:nvGraphicFramePr>
          <p:cNvPr id="5" name="Table 8">
            <a:extLst>
              <a:ext uri="{FF2B5EF4-FFF2-40B4-BE49-F238E27FC236}">
                <a16:creationId xmlns:a16="http://schemas.microsoft.com/office/drawing/2014/main" id="{A5717CBE-C767-3256-3AB2-5F6A1E1EDD6B}"/>
              </a:ext>
            </a:extLst>
          </p:cNvPr>
          <p:cNvGraphicFramePr>
            <a:graphicFrameLocks/>
          </p:cNvGraphicFramePr>
          <p:nvPr>
            <p:extLst>
              <p:ext uri="{D42A27DB-BD31-4B8C-83A1-F6EECF244321}">
                <p14:modId xmlns:p14="http://schemas.microsoft.com/office/powerpoint/2010/main" val="3185328538"/>
              </p:ext>
            </p:extLst>
          </p:nvPr>
        </p:nvGraphicFramePr>
        <p:xfrm>
          <a:off x="95693" y="539014"/>
          <a:ext cx="12096306" cy="6318986"/>
        </p:xfrm>
        <a:graphic>
          <a:graphicData uri="http://schemas.openxmlformats.org/drawingml/2006/table">
            <a:tbl>
              <a:tblPr firstRow="1" bandRow="1">
                <a:effectLst>
                  <a:outerShdw blurRad="50800" dist="38100" dir="5400000" algn="t" rotWithShape="0">
                    <a:prstClr val="black">
                      <a:alpha val="40000"/>
                    </a:prstClr>
                  </a:outerShdw>
                </a:effectLst>
                <a:tableStyleId>{5C22544A-7EE6-4342-B048-85BDC9FD1C3A}</a:tableStyleId>
              </a:tblPr>
              <a:tblGrid>
                <a:gridCol w="2492059">
                  <a:extLst>
                    <a:ext uri="{9D8B030D-6E8A-4147-A177-3AD203B41FA5}">
                      <a16:colId xmlns:a16="http://schemas.microsoft.com/office/drawing/2014/main" val="2830479041"/>
                    </a:ext>
                  </a:extLst>
                </a:gridCol>
                <a:gridCol w="5075184">
                  <a:extLst>
                    <a:ext uri="{9D8B030D-6E8A-4147-A177-3AD203B41FA5}">
                      <a16:colId xmlns:a16="http://schemas.microsoft.com/office/drawing/2014/main" val="1855038221"/>
                    </a:ext>
                  </a:extLst>
                </a:gridCol>
                <a:gridCol w="4529063">
                  <a:extLst>
                    <a:ext uri="{9D8B030D-6E8A-4147-A177-3AD203B41FA5}">
                      <a16:colId xmlns:a16="http://schemas.microsoft.com/office/drawing/2014/main" val="268903471"/>
                    </a:ext>
                  </a:extLst>
                </a:gridCol>
              </a:tblGrid>
              <a:tr h="751063">
                <a:tc>
                  <a:txBody>
                    <a:bodyPr/>
                    <a:lstStyle/>
                    <a:p>
                      <a:r>
                        <a:rPr lang="en-US" dirty="0"/>
                        <a:t>ELECTION  CONTEXT</a:t>
                      </a:r>
                    </a:p>
                  </a:txBody>
                  <a:tcPr>
                    <a:cell3D prstMaterial="dkEdge">
                      <a:bevel/>
                      <a:lightRig rig="flood" dir="t"/>
                    </a:cell3D>
                  </a:tcPr>
                </a:tc>
                <a:tc>
                  <a:txBody>
                    <a:bodyPr/>
                    <a:lstStyle/>
                    <a:p>
                      <a:r>
                        <a:rPr lang="en-US" sz="1800" dirty="0"/>
                        <a:t>HOW EXPOITATION OCCURS</a:t>
                      </a:r>
                      <a:endParaRPr lang="en-US" dirty="0"/>
                    </a:p>
                  </a:txBody>
                  <a:tcPr>
                    <a:cell3D prstMaterial="dkEdge">
                      <a:bevel/>
                      <a:lightRig rig="flood" dir="t"/>
                    </a:cell3D>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RISK TO CHILDREN</a:t>
                      </a:r>
                    </a:p>
                  </a:txBody>
                  <a:tcPr>
                    <a:cell3D prstMaterial="dkEdge">
                      <a:bevel/>
                      <a:lightRig rig="flood" dir="t"/>
                    </a:cell3D>
                  </a:tcPr>
                </a:tc>
                <a:extLst>
                  <a:ext uri="{0D108BD9-81ED-4DB2-BD59-A6C34878D82A}">
                    <a16:rowId xmlns:a16="http://schemas.microsoft.com/office/drawing/2014/main" val="434324127"/>
                  </a:ext>
                </a:extLst>
              </a:tr>
              <a:tr h="1000254">
                <a:tc>
                  <a:txBody>
                    <a:bodyPr/>
                    <a:lstStyle/>
                    <a:p>
                      <a:r>
                        <a:rPr lang="en-US" b="1" dirty="0"/>
                        <a:t>Political Campaign Structure</a:t>
                      </a:r>
                    </a:p>
                  </a:txBody>
                  <a:tcPr>
                    <a:cell3D prstMaterial="dkEdge">
                      <a:bevel/>
                      <a:lightRig rig="flood" dir="t"/>
                    </a:cell3D>
                  </a:tcPr>
                </a:tc>
                <a:tc>
                  <a:txBody>
                    <a:bodyPr/>
                    <a:lstStyle/>
                    <a:p>
                      <a:pPr>
                        <a:buNone/>
                      </a:pPr>
                      <a:r>
                        <a:rPr lang="en-US" sz="1600" dirty="0"/>
                        <a:t>Political </a:t>
                      </a:r>
                      <a:r>
                        <a:rPr lang="en-US" sz="1600" dirty="0" err="1"/>
                        <a:t>organisers</a:t>
                      </a:r>
                      <a:r>
                        <a:rPr lang="en-US" sz="1600" dirty="0"/>
                        <a:t>, campaign officials, community leaders, or older cadres abuse positions of power over children involved in campaigns.</a:t>
                      </a:r>
                    </a:p>
                  </a:txBody>
                  <a:tcPr>
                    <a:cell3D prstMaterial="dkEdge">
                      <a:bevel/>
                      <a:lightRig rig="flood" dir="t"/>
                    </a:cell3D>
                  </a:tcPr>
                </a:tc>
                <a:tc>
                  <a:txBody>
                    <a:bodyPr/>
                    <a:lstStyle/>
                    <a:p>
                      <a:pPr>
                        <a:buNone/>
                      </a:pPr>
                      <a:r>
                        <a:rPr lang="en-US" sz="1600" dirty="0"/>
                        <a:t>Coercion into sexual acts in exchange for money, protection, food, transport, or political </a:t>
                      </a:r>
                      <a:r>
                        <a:rPr lang="en-US" sz="1600" dirty="0" err="1"/>
                        <a:t>favours</a:t>
                      </a:r>
                      <a:r>
                        <a:rPr lang="en-US" sz="1600" dirty="0"/>
                        <a:t>.</a:t>
                      </a:r>
                    </a:p>
                  </a:txBody>
                  <a:tcPr>
                    <a:cell3D prstMaterial="dkEdge">
                      <a:bevel/>
                      <a:lightRig rig="flood" dir="t"/>
                    </a:cell3D>
                  </a:tcPr>
                </a:tc>
                <a:extLst>
                  <a:ext uri="{0D108BD9-81ED-4DB2-BD59-A6C34878D82A}">
                    <a16:rowId xmlns:a16="http://schemas.microsoft.com/office/drawing/2014/main" val="904219816"/>
                  </a:ext>
                </a:extLst>
              </a:tr>
              <a:tr h="1152696">
                <a:tc>
                  <a:txBody>
                    <a:bodyPr/>
                    <a:lstStyle/>
                    <a:p>
                      <a:r>
                        <a:rPr lang="en-US" b="1" dirty="0"/>
                        <a:t>Transactional/ Survival Situations</a:t>
                      </a:r>
                    </a:p>
                  </a:txBody>
                  <a:tcPr>
                    <a:cell3D prstMaterial="dkEdge">
                      <a:bevel/>
                      <a:lightRig rig="flood" dir="t"/>
                    </a:cell3D>
                  </a:tcPr>
                </a:tc>
                <a:tc>
                  <a:txBody>
                    <a:bodyPr/>
                    <a:lstStyle/>
                    <a:p>
                      <a:pPr>
                        <a:buNone/>
                      </a:pPr>
                      <a:r>
                        <a:rPr lang="en-US" sz="1600" dirty="0"/>
                        <a:t>Children involved in campaign activities depend on political actors for financial support or resources.</a:t>
                      </a:r>
                    </a:p>
                  </a:txBody>
                  <a:tcPr>
                    <a:cell3D prstMaterial="dkEdge">
                      <a:bevel/>
                      <a:lightRig rig="flood" dir="t"/>
                    </a:cell3D>
                  </a:tcPr>
                </a:tc>
                <a:tc>
                  <a:txBody>
                    <a:bodyPr/>
                    <a:lstStyle/>
                    <a:p>
                      <a:pPr>
                        <a:buNone/>
                      </a:pPr>
                      <a:r>
                        <a:rPr lang="en-US" sz="1600" dirty="0"/>
                        <a:t>Pressure to exchange sex for money, alcohol, gifts, or access to political networks.</a:t>
                      </a:r>
                    </a:p>
                    <a:p>
                      <a:endParaRPr lang="en-US" sz="1600" dirty="0"/>
                    </a:p>
                  </a:txBody>
                  <a:tcPr>
                    <a:cell3D prstMaterial="dkEdge">
                      <a:bevel/>
                      <a:lightRig rig="flood" dir="t"/>
                    </a:cell3D>
                  </a:tcPr>
                </a:tc>
                <a:extLst>
                  <a:ext uri="{0D108BD9-81ED-4DB2-BD59-A6C34878D82A}">
                    <a16:rowId xmlns:a16="http://schemas.microsoft.com/office/drawing/2014/main" val="900309541"/>
                  </a:ext>
                </a:extLst>
              </a:tr>
              <a:tr h="965652">
                <a:tc>
                  <a:txBody>
                    <a:bodyPr/>
                    <a:lstStyle/>
                    <a:p>
                      <a:r>
                        <a:rPr lang="en-US" b="1" dirty="0"/>
                        <a:t>Electoral Violence</a:t>
                      </a:r>
                    </a:p>
                  </a:txBody>
                  <a:tcPr>
                    <a:cell3D prstMaterial="dkEdge">
                      <a:bevel/>
                      <a:lightRig rig="flood" dir="t"/>
                    </a:cell3D>
                  </a:tcPr>
                </a:tc>
                <a:tc>
                  <a:txBody>
                    <a:bodyPr/>
                    <a:lstStyle/>
                    <a:p>
                      <a:pPr>
                        <a:buNone/>
                      </a:pPr>
                      <a:r>
                        <a:rPr lang="en-US" sz="1600" dirty="0"/>
                        <a:t>Political clashes and intimidation create chaotic and unsafe environments.</a:t>
                      </a:r>
                    </a:p>
                    <a:p>
                      <a:endParaRPr lang="en-US" sz="1600" dirty="0"/>
                    </a:p>
                  </a:txBody>
                  <a:tcPr>
                    <a:cell3D prstMaterial="dkEdge">
                      <a:bevel/>
                      <a:lightRig rig="flood" dir="t"/>
                    </a:cell3D>
                  </a:tcPr>
                </a:tc>
                <a:tc>
                  <a:txBody>
                    <a:bodyPr/>
                    <a:lstStyle/>
                    <a:p>
                      <a:pPr>
                        <a:buNone/>
                      </a:pPr>
                      <a:r>
                        <a:rPr lang="en-US" sz="1600" dirty="0"/>
                        <a:t>Sexual assault, harassment, and abuse used to intimidate communities or rival supporters.</a:t>
                      </a:r>
                    </a:p>
                  </a:txBody>
                  <a:tcPr>
                    <a:cell3D prstMaterial="dkEdge">
                      <a:bevel/>
                      <a:lightRig rig="flood" dir="t"/>
                    </a:cell3D>
                  </a:tcPr>
                </a:tc>
                <a:extLst>
                  <a:ext uri="{0D108BD9-81ED-4DB2-BD59-A6C34878D82A}">
                    <a16:rowId xmlns:a16="http://schemas.microsoft.com/office/drawing/2014/main" val="2104266293"/>
                  </a:ext>
                </a:extLst>
              </a:tr>
              <a:tr h="1296625">
                <a:tc>
                  <a:txBody>
                    <a:bodyPr/>
                    <a:lstStyle/>
                    <a:p>
                      <a:r>
                        <a:rPr lang="en-US" b="1" dirty="0"/>
                        <a:t>Campaign Activities and Rallies</a:t>
                      </a:r>
                    </a:p>
                  </a:txBody>
                  <a:tcPr>
                    <a:cell3D prstMaterial="dkEdge">
                      <a:bevel/>
                      <a:lightRig rig="flood" dir="t"/>
                    </a:cell3D>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Late-night meetings, alcohol consumption, crowded rallies, and unsupervised transport arrangements</a:t>
                      </a:r>
                    </a:p>
                  </a:txBody>
                  <a:tcPr>
                    <a:cell3D prstMaterial="dkEdge">
                      <a:bevel/>
                      <a:lightRig rig="flood" dir="t"/>
                    </a:cell3D>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Increased risk of sexual harassment, coercion, and assault, especially for girls.</a:t>
                      </a:r>
                    </a:p>
                    <a:p>
                      <a:endParaRPr lang="en-US" sz="1600" dirty="0"/>
                    </a:p>
                  </a:txBody>
                  <a:tcPr>
                    <a:cell3D prstMaterial="dkEdge">
                      <a:bevel/>
                      <a:lightRig rig="flood" dir="t"/>
                    </a:cell3D>
                  </a:tcPr>
                </a:tc>
                <a:extLst>
                  <a:ext uri="{0D108BD9-81ED-4DB2-BD59-A6C34878D82A}">
                    <a16:rowId xmlns:a16="http://schemas.microsoft.com/office/drawing/2014/main" val="836429608"/>
                  </a:ext>
                </a:extLst>
              </a:tr>
              <a:tr h="1152696">
                <a:tc>
                  <a:txBody>
                    <a:bodyPr/>
                    <a:lstStyle/>
                    <a:p>
                      <a:r>
                        <a:rPr lang="en-US" b="1" dirty="0"/>
                        <a:t>Online Political Spaces</a:t>
                      </a:r>
                    </a:p>
                  </a:txBody>
                  <a:tcPr>
                    <a:cell3D prstMaterial="dkEdge">
                      <a:bevel/>
                      <a:lightRig rig="flood" dir="t"/>
                    </a:cell3D>
                  </a:tcPr>
                </a:tc>
                <a:tc>
                  <a:txBody>
                    <a:bodyPr/>
                    <a:lstStyle/>
                    <a:p>
                      <a:r>
                        <a:rPr lang="en-US" sz="1600" kern="1200" dirty="0">
                          <a:solidFill>
                            <a:schemeClr val="dk1"/>
                          </a:solidFill>
                          <a:effectLst/>
                          <a:latin typeface="+mn-lt"/>
                          <a:ea typeface="+mn-ea"/>
                          <a:cs typeface="+mn-cs"/>
                        </a:rPr>
                        <a:t> </a:t>
                      </a:r>
                      <a:r>
                        <a:rPr lang="en-US" sz="1600" dirty="0"/>
                        <a:t>Children mobilised through social media to participate in political attacks or harassment campaigns</a:t>
                      </a:r>
                      <a:endParaRPr lang="en-US" sz="1600" b="0"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600" kern="1200" dirty="0">
                        <a:solidFill>
                          <a:schemeClr val="dk1"/>
                        </a:solidFill>
                        <a:effectLst/>
                        <a:latin typeface="+mn-lt"/>
                        <a:ea typeface="+mn-ea"/>
                        <a:cs typeface="+mn-cs"/>
                      </a:endParaRPr>
                    </a:p>
                  </a:txBody>
                  <a:tcPr>
                    <a:cell3D prstMaterial="dkEdge">
                      <a:bevel/>
                      <a:lightRig rig="flood" dir="t"/>
                    </a:cell3D>
                  </a:tcPr>
                </a:tc>
                <a:tc>
                  <a:txBody>
                    <a:bodyPr/>
                    <a:lstStyle/>
                    <a:p>
                      <a:pPr>
                        <a:buNone/>
                      </a:pPr>
                      <a:r>
                        <a:rPr lang="en-US" sz="1600" dirty="0"/>
                        <a:t>Sexualised insults, cyberbullying, threats of sexual violence, and sharing of private images.</a:t>
                      </a:r>
                    </a:p>
                  </a:txBody>
                  <a:tcPr>
                    <a:cell3D prstMaterial="dkEdge">
                      <a:bevel/>
                      <a:lightRig rig="flood" dir="t"/>
                    </a:cell3D>
                  </a:tcPr>
                </a:tc>
                <a:extLst>
                  <a:ext uri="{0D108BD9-81ED-4DB2-BD59-A6C34878D82A}">
                    <a16:rowId xmlns:a16="http://schemas.microsoft.com/office/drawing/2014/main" val="2071487339"/>
                  </a:ext>
                </a:extLst>
              </a:tr>
            </a:tbl>
          </a:graphicData>
        </a:graphic>
      </p:graphicFrame>
    </p:spTree>
    <p:extLst>
      <p:ext uri="{BB962C8B-B14F-4D97-AF65-F5344CB8AC3E}">
        <p14:creationId xmlns:p14="http://schemas.microsoft.com/office/powerpoint/2010/main" val="2106590390"/>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2337" y="501651"/>
            <a:ext cx="10891463" cy="772346"/>
          </a:xfrm>
          <a:solidFill>
            <a:schemeClr val="bg2"/>
          </a:solidFill>
        </p:spPr>
        <p:txBody>
          <a:bodyPr>
            <a:noAutofit/>
          </a:bodyPr>
          <a:lstStyle/>
          <a:p>
            <a:r>
              <a:rPr sz="3000" dirty="0"/>
              <a:t>Realities of Child Exploitation </a:t>
            </a:r>
            <a:r>
              <a:rPr lang="en-US" sz="3000" dirty="0"/>
              <a:t>used </a:t>
            </a:r>
            <a:r>
              <a:rPr sz="3000" dirty="0"/>
              <a:t>in Political</a:t>
            </a:r>
            <a:r>
              <a:rPr lang="en-US" sz="3000" dirty="0"/>
              <a:t>/Electoral</a:t>
            </a:r>
            <a:r>
              <a:rPr sz="3000" dirty="0"/>
              <a:t> Violence</a:t>
            </a:r>
            <a:r>
              <a:rPr lang="en-US" sz="3000" dirty="0"/>
              <a:t>- Case Study of a 14-Year-Old Boy</a:t>
            </a:r>
            <a:endParaRPr sz="3000" dirty="0"/>
          </a:p>
        </p:txBody>
      </p:sp>
      <p:sp>
        <p:nvSpPr>
          <p:cNvPr id="3" name="Content Placeholder 2"/>
          <p:cNvSpPr>
            <a:spLocks noGrp="1"/>
          </p:cNvSpPr>
          <p:nvPr>
            <p:ph sz="half" idx="1"/>
          </p:nvPr>
        </p:nvSpPr>
        <p:spPr>
          <a:xfrm>
            <a:off x="473275" y="1592495"/>
            <a:ext cx="5557463" cy="4993240"/>
          </a:xfrm>
          <a:solidFill>
            <a:schemeClr val="accent4">
              <a:lumMod val="20000"/>
              <a:lumOff val="80000"/>
            </a:schemeClr>
          </a:solidFill>
        </p:spPr>
        <p:txBody>
          <a:bodyPr/>
          <a:lstStyle/>
          <a:p>
            <a:pPr marL="0" indent="0">
              <a:buNone/>
              <a:defRPr sz="1800"/>
            </a:pPr>
            <a:r>
              <a:rPr lang="en-US" sz="2400" b="1" dirty="0"/>
              <a:t>Facts</a:t>
            </a:r>
            <a:endParaRPr lang="en-US" sz="2400" dirty="0"/>
          </a:p>
          <a:p>
            <a:pPr algn="just">
              <a:buFont typeface="Wingdings" panose="05000000000000000000" pitchFamily="2" charset="2"/>
              <a:buChar char="v"/>
              <a:defRPr sz="1800"/>
            </a:pPr>
            <a:r>
              <a:rPr lang="en-US" sz="2400" dirty="0"/>
              <a:t>Child aged 14charged with an offence of Breaking into a Building and Committing a Felony therein.</a:t>
            </a:r>
          </a:p>
          <a:p>
            <a:pPr algn="just">
              <a:buFont typeface="Wingdings" panose="05000000000000000000" pitchFamily="2" charset="2"/>
              <a:buChar char="v"/>
              <a:defRPr sz="1800"/>
            </a:pPr>
            <a:r>
              <a:rPr lang="en-US" sz="2400" dirty="0"/>
              <a:t>Physically appeared</a:t>
            </a:r>
          </a:p>
          <a:p>
            <a:pPr algn="just">
              <a:buFont typeface="Wingdings" panose="05000000000000000000" pitchFamily="2" charset="2"/>
              <a:buChar char="v"/>
              <a:defRPr sz="1800"/>
            </a:pPr>
            <a:r>
              <a:rPr lang="en-US" sz="2400" dirty="0"/>
              <a:t>National Registration Card indicated that he was 21 years old.</a:t>
            </a:r>
          </a:p>
          <a:p>
            <a:pPr algn="just">
              <a:buFont typeface="Wingdings" panose="05000000000000000000" pitchFamily="2" charset="2"/>
              <a:buChar char="v"/>
              <a:defRPr sz="1800"/>
            </a:pPr>
            <a:r>
              <a:rPr lang="en-US" sz="2400" dirty="0"/>
              <a:t>During age determination, the father alleged child was recruited in 2021 to register as a voter at age 12.</a:t>
            </a:r>
          </a:p>
          <a:p>
            <a:pPr algn="just">
              <a:buFont typeface="Wingdings" panose="05000000000000000000" pitchFamily="2" charset="2"/>
              <a:buChar char="v"/>
              <a:defRPr sz="1800"/>
            </a:pPr>
            <a:r>
              <a:rPr lang="en-US" sz="2400" dirty="0"/>
              <a:t>Father could not prove the allegations, so the child had to be treated as an adult.</a:t>
            </a:r>
          </a:p>
          <a:p>
            <a:pPr>
              <a:defRPr sz="1800"/>
            </a:pPr>
            <a:endParaRPr lang="en-US" dirty="0"/>
          </a:p>
          <a:p>
            <a:pPr>
              <a:defRPr sz="1800"/>
            </a:pPr>
            <a:endParaRPr lang="en-US" dirty="0"/>
          </a:p>
          <a:p>
            <a:pPr>
              <a:defRPr sz="1800"/>
            </a:pPr>
            <a:endParaRPr dirty="0"/>
          </a:p>
        </p:txBody>
      </p:sp>
      <p:sp>
        <p:nvSpPr>
          <p:cNvPr id="4" name="Content Placeholder 3">
            <a:extLst>
              <a:ext uri="{FF2B5EF4-FFF2-40B4-BE49-F238E27FC236}">
                <a16:creationId xmlns:a16="http://schemas.microsoft.com/office/drawing/2014/main" id="{17EF4579-2E98-2D50-83EC-46F4ADC1AEB4}"/>
              </a:ext>
            </a:extLst>
          </p:cNvPr>
          <p:cNvSpPr>
            <a:spLocks noGrp="1"/>
          </p:cNvSpPr>
          <p:nvPr>
            <p:ph sz="half" idx="2"/>
          </p:nvPr>
        </p:nvSpPr>
        <p:spPr>
          <a:xfrm>
            <a:off x="6171537" y="1592495"/>
            <a:ext cx="5181600" cy="4993240"/>
          </a:xfrm>
          <a:solidFill>
            <a:schemeClr val="accent4">
              <a:lumMod val="20000"/>
              <a:lumOff val="80000"/>
            </a:schemeClr>
          </a:solidFill>
        </p:spPr>
        <p:txBody>
          <a:bodyPr/>
          <a:lstStyle/>
          <a:p>
            <a:pPr marL="0" indent="0">
              <a:buNone/>
            </a:pPr>
            <a:r>
              <a:rPr lang="en-US" b="1" dirty="0"/>
              <a:t>Impact</a:t>
            </a:r>
          </a:p>
          <a:p>
            <a:pPr algn="just">
              <a:buFont typeface="Wingdings" panose="05000000000000000000" pitchFamily="2" charset="2"/>
              <a:buChar char="v"/>
            </a:pPr>
            <a:r>
              <a:rPr lang="en-US" sz="2600" dirty="0"/>
              <a:t>The child was tried and sentenced as an adult.</a:t>
            </a:r>
          </a:p>
          <a:p>
            <a:pPr algn="just">
              <a:buFont typeface="Wingdings" panose="05000000000000000000" pitchFamily="2" charset="2"/>
              <a:buChar char="v"/>
            </a:pPr>
            <a:r>
              <a:rPr lang="en-US" sz="2600" dirty="0"/>
              <a:t> Despite appearing as a child, the law relied on documentation, not physical appearance.</a:t>
            </a:r>
          </a:p>
          <a:p>
            <a:pPr algn="just">
              <a:buFont typeface="Wingdings" panose="05000000000000000000" pitchFamily="2" charset="2"/>
              <a:buChar char="v"/>
            </a:pPr>
            <a:r>
              <a:rPr lang="en-US" sz="2600" dirty="0"/>
              <a:t>The child bore the full consequences while the recruiters went free.</a:t>
            </a:r>
          </a:p>
          <a:p>
            <a:pPr algn="just">
              <a:buFont typeface="Wingdings" panose="05000000000000000000" pitchFamily="2" charset="2"/>
              <a:buChar char="v"/>
            </a:pPr>
            <a:r>
              <a:rPr lang="en-US" sz="2600" dirty="0"/>
              <a:t>Education interrupted, dreams shattered, future disrupted.</a:t>
            </a:r>
          </a:p>
          <a:p>
            <a:pPr marL="0" indent="0">
              <a:buNone/>
            </a:pPr>
            <a:endParaRPr lang="en-US" dirty="0"/>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8E9BCD8-35E6-0608-4B5F-8854E74FDBEC}"/>
              </a:ext>
            </a:extLst>
          </p:cNvPr>
          <p:cNvPicPr>
            <a:picLocks noChangeAspect="1"/>
          </p:cNvPicPr>
          <p:nvPr/>
        </p:nvPicPr>
        <p:blipFill>
          <a:blip r:embed="rId2"/>
          <a:stretch>
            <a:fillRect/>
          </a:stretch>
        </p:blipFill>
        <p:spPr>
          <a:xfrm>
            <a:off x="0" y="489098"/>
            <a:ext cx="12192000" cy="6368902"/>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D1B6A-036C-7307-3A28-00E031773906}"/>
              </a:ext>
            </a:extLst>
          </p:cNvPr>
          <p:cNvSpPr>
            <a:spLocks noGrp="1"/>
          </p:cNvSpPr>
          <p:nvPr>
            <p:ph type="title"/>
          </p:nvPr>
        </p:nvSpPr>
        <p:spPr>
          <a:xfrm>
            <a:off x="457200" y="501651"/>
            <a:ext cx="10896600" cy="577341"/>
          </a:xfrm>
          <a:solidFill>
            <a:schemeClr val="bg2"/>
          </a:solidFill>
        </p:spPr>
        <p:txBody>
          <a:bodyPr/>
          <a:lstStyle/>
          <a:p>
            <a:r>
              <a:rPr lang="en-US" dirty="0"/>
              <a:t>Strategies for Prosecutors</a:t>
            </a:r>
          </a:p>
        </p:txBody>
      </p:sp>
      <p:sp>
        <p:nvSpPr>
          <p:cNvPr id="3" name="Content Placeholder 2">
            <a:extLst>
              <a:ext uri="{FF2B5EF4-FFF2-40B4-BE49-F238E27FC236}">
                <a16:creationId xmlns:a16="http://schemas.microsoft.com/office/drawing/2014/main" id="{ADBF1053-5CF0-7413-9128-DD976B0761C1}"/>
              </a:ext>
            </a:extLst>
          </p:cNvPr>
          <p:cNvSpPr>
            <a:spLocks noGrp="1"/>
          </p:cNvSpPr>
          <p:nvPr>
            <p:ph idx="1"/>
          </p:nvPr>
        </p:nvSpPr>
        <p:spPr>
          <a:xfrm>
            <a:off x="457200" y="1225296"/>
            <a:ext cx="10896600" cy="5131054"/>
          </a:xfrm>
        </p:spPr>
        <p:txBody>
          <a:bodyPr/>
          <a:lstStyle/>
          <a:p>
            <a:pPr algn="just">
              <a:buFont typeface="Wingdings" panose="05000000000000000000" pitchFamily="2" charset="2"/>
              <a:buChar char="q"/>
            </a:pPr>
            <a:r>
              <a:rPr lang="en-US" dirty="0"/>
              <a:t>Charge the adults who recruited the children for the underlying offences. The adults may not have directly participated in the offences, but recruited children to execute the offences for them. Sections 21 and 22 of the Penal Code would enable you to charge the adults as the masterminds.</a:t>
            </a:r>
          </a:p>
          <a:p>
            <a:pPr algn="just">
              <a:buFont typeface="Wingdings" panose="05000000000000000000" pitchFamily="2" charset="2"/>
              <a:buChar char="q"/>
            </a:pPr>
            <a:r>
              <a:rPr lang="en-US" dirty="0"/>
              <a:t>Frame the conduct as child exploitation. Charge the adults for child maltreatment and exploitation under section 17 of the Children’s Code Act as read with section 27.</a:t>
            </a:r>
          </a:p>
          <a:p>
            <a:pPr algn="just">
              <a:buFont typeface="Wingdings" panose="05000000000000000000" pitchFamily="2" charset="2"/>
              <a:buChar char="q"/>
            </a:pPr>
            <a:r>
              <a:rPr lang="en-US" dirty="0"/>
              <a:t>Depending on the circumstances of the case, you may </a:t>
            </a:r>
            <a:r>
              <a:rPr lang="en-US" dirty="0" err="1"/>
              <a:t>criminalise</a:t>
            </a:r>
            <a:r>
              <a:rPr lang="en-US" dirty="0"/>
              <a:t> the offences and decide to either prosecute or divert the case. Remember, children are victims first, before being considered in conflict with the law.</a:t>
            </a:r>
          </a:p>
        </p:txBody>
      </p:sp>
    </p:spTree>
    <p:extLst>
      <p:ext uri="{BB962C8B-B14F-4D97-AF65-F5344CB8AC3E}">
        <p14:creationId xmlns:p14="http://schemas.microsoft.com/office/powerpoint/2010/main" val="2492202235"/>
      </p:ext>
    </p:extLst>
  </p:cSld>
  <p:clrMapOvr>
    <a:masterClrMapping/>
  </p:clrMapOvr>
  <p:transition spd="slow">
    <p:push dir="u"/>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5D82CD4-C400-2349-A762-664FBC7E8F6E}"/>
              </a:ext>
            </a:extLst>
          </p:cNvPr>
          <p:cNvPicPr>
            <a:picLocks noChangeAspect="1"/>
          </p:cNvPicPr>
          <p:nvPr/>
        </p:nvPicPr>
        <p:blipFill>
          <a:blip r:embed="rId2"/>
          <a:stretch>
            <a:fillRect/>
          </a:stretch>
        </p:blipFill>
        <p:spPr>
          <a:xfrm>
            <a:off x="0" y="765543"/>
            <a:ext cx="12192000" cy="6230679"/>
          </a:xfrm>
          <a:prstGeom prst="rect">
            <a:avLst/>
          </a:prstGeom>
        </p:spPr>
      </p:pic>
    </p:spTree>
    <p:extLst>
      <p:ext uri="{BB962C8B-B14F-4D97-AF65-F5344CB8AC3E}">
        <p14:creationId xmlns:p14="http://schemas.microsoft.com/office/powerpoint/2010/main" val="4642574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6ADE4F-A2FD-CB88-A1E7-1D9FD4E8715F}"/>
              </a:ext>
            </a:extLst>
          </p:cNvPr>
          <p:cNvSpPr>
            <a:spLocks noGrp="1"/>
          </p:cNvSpPr>
          <p:nvPr>
            <p:ph type="title"/>
          </p:nvPr>
        </p:nvSpPr>
        <p:spPr>
          <a:xfrm>
            <a:off x="838200" y="621793"/>
            <a:ext cx="10515600" cy="594359"/>
          </a:xfrm>
          <a:solidFill>
            <a:schemeClr val="bg2"/>
          </a:solidFill>
        </p:spPr>
        <p:txBody>
          <a:bodyPr/>
          <a:lstStyle/>
          <a:p>
            <a:r>
              <a:rPr lang="en-US" dirty="0"/>
              <a:t>Other Recommendations</a:t>
            </a:r>
          </a:p>
        </p:txBody>
      </p:sp>
      <p:sp>
        <p:nvSpPr>
          <p:cNvPr id="3" name="Content Placeholder 2">
            <a:extLst>
              <a:ext uri="{FF2B5EF4-FFF2-40B4-BE49-F238E27FC236}">
                <a16:creationId xmlns:a16="http://schemas.microsoft.com/office/drawing/2014/main" id="{2EBE2CCD-F12B-03F4-6EC1-2EC71F7A8D88}"/>
              </a:ext>
            </a:extLst>
          </p:cNvPr>
          <p:cNvSpPr>
            <a:spLocks noGrp="1"/>
          </p:cNvSpPr>
          <p:nvPr>
            <p:ph idx="1"/>
          </p:nvPr>
        </p:nvSpPr>
        <p:spPr>
          <a:xfrm>
            <a:off x="838200" y="1517904"/>
            <a:ext cx="10515600" cy="4838446"/>
          </a:xfrm>
        </p:spPr>
        <p:txBody>
          <a:bodyPr/>
          <a:lstStyle/>
          <a:p>
            <a:pPr algn="just">
              <a:buFont typeface="Wingdings" panose="05000000000000000000" pitchFamily="2" charset="2"/>
              <a:buChar char="q"/>
            </a:pPr>
            <a:r>
              <a:rPr lang="en-US" sz="2400" b="1" dirty="0"/>
              <a:t>Advocate for legislation that expressly prohibits the use of Children in electoral violence</a:t>
            </a:r>
          </a:p>
          <a:p>
            <a:pPr algn="just">
              <a:buFont typeface="Wingdings" panose="05000000000000000000" pitchFamily="2" charset="2"/>
              <a:buChar char="q"/>
            </a:pPr>
            <a:r>
              <a:rPr lang="en-US" sz="2400" dirty="0"/>
              <a:t>The African Committee of Experts on the Rights and Welfare of the Child (ACERWC), an Organ of the African Union (AU) established to monitor the protection of children’s rights on the continent- Guidelines on Children’s Rights during Election Periods</a:t>
            </a:r>
          </a:p>
          <a:p>
            <a:pPr algn="just">
              <a:buFont typeface="Wingdings" panose="05000000000000000000" pitchFamily="2" charset="2"/>
              <a:buChar char="q"/>
            </a:pPr>
            <a:r>
              <a:rPr lang="en-US" sz="2400" dirty="0"/>
              <a:t>Any form of harm caused to the child, be it through harmful practices intended for manipulating election results or through instigating and participating in election-related violence, should be subject to criminal sanctions, with appropriate forms of punishment as prescribed by law.</a:t>
            </a:r>
          </a:p>
          <a:p>
            <a:pPr algn="just">
              <a:buFont typeface="Wingdings" panose="05000000000000000000" pitchFamily="2" charset="2"/>
              <a:buChar char="q"/>
            </a:pPr>
            <a:r>
              <a:rPr lang="en-US" sz="2400" dirty="0"/>
              <a:t>Children found to be implicated in election-related violence should not be subjected to the same criminal penalties as adults. </a:t>
            </a:r>
            <a:endParaRPr lang="en-US" sz="2600" dirty="0"/>
          </a:p>
        </p:txBody>
      </p:sp>
    </p:spTree>
    <p:extLst>
      <p:ext uri="{BB962C8B-B14F-4D97-AF65-F5344CB8AC3E}">
        <p14:creationId xmlns:p14="http://schemas.microsoft.com/office/powerpoint/2010/main" val="1483277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26725"/>
            <a:ext cx="10515600" cy="729464"/>
          </a:xfrm>
          <a:solidFill>
            <a:schemeClr val="bg2"/>
          </a:solidFill>
        </p:spPr>
        <p:txBody>
          <a:bodyPr/>
          <a:lstStyle/>
          <a:p>
            <a:r>
              <a:rPr dirty="0"/>
              <a:t>Introduction</a:t>
            </a:r>
          </a:p>
        </p:txBody>
      </p:sp>
      <p:sp>
        <p:nvSpPr>
          <p:cNvPr id="3" name="Content Placeholder 2"/>
          <p:cNvSpPr>
            <a:spLocks noGrp="1"/>
          </p:cNvSpPr>
          <p:nvPr>
            <p:ph idx="1"/>
          </p:nvPr>
        </p:nvSpPr>
        <p:spPr>
          <a:xfrm>
            <a:off x="838200" y="1489753"/>
            <a:ext cx="10515600" cy="4866597"/>
          </a:xfrm>
          <a:solidFill>
            <a:schemeClr val="accent4">
              <a:lumMod val="20000"/>
              <a:lumOff val="80000"/>
            </a:schemeClr>
          </a:solidFill>
        </p:spPr>
        <p:txBody>
          <a:bodyPr numCol="1"/>
          <a:lstStyle/>
          <a:p>
            <a:pPr marL="0" indent="0" algn="just">
              <a:lnSpc>
                <a:spcPct val="150000"/>
              </a:lnSpc>
              <a:buNone/>
              <a:defRPr sz="1800"/>
            </a:pPr>
            <a:r>
              <a:rPr lang="en-US" sz="2600" dirty="0"/>
              <a:t>Elections are the cornerstone of democratic governance. Yet, in many contexts, children and young persons are increasingly drawn into political </a:t>
            </a:r>
            <a:r>
              <a:rPr lang="en-US" sz="2600" dirty="0" err="1"/>
              <a:t>caderism</a:t>
            </a:r>
            <a:r>
              <a:rPr lang="en-US" sz="2600" dirty="0"/>
              <a:t> and electoral violence. Their involvement exposes them to harm, exploitation, and conflict with the law, while also creating complex legal and ethical challenges for prosecutors responsible for safeguarding both democratic integrity and the rights of children.</a:t>
            </a:r>
          </a:p>
        </p:txBody>
      </p:sp>
    </p:spTree>
  </p:cSld>
  <p:clrMapOvr>
    <a:masterClrMapping/>
  </p:clrMapOvr>
  <p:transition spd="slow">
    <p:push dir="u"/>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ABE869-E1AA-BE04-E4CD-3442833E2B8D}"/>
              </a:ext>
            </a:extLst>
          </p:cNvPr>
          <p:cNvSpPr>
            <a:spLocks noGrp="1"/>
          </p:cNvSpPr>
          <p:nvPr>
            <p:ph type="title"/>
          </p:nvPr>
        </p:nvSpPr>
        <p:spPr>
          <a:xfrm>
            <a:off x="838200" y="832105"/>
            <a:ext cx="10515600" cy="841247"/>
          </a:xfrm>
        </p:spPr>
        <p:txBody>
          <a:bodyPr/>
          <a:lstStyle/>
          <a:p>
            <a:r>
              <a:rPr lang="en-US" dirty="0"/>
              <a:t>Zimbabwean Constitution</a:t>
            </a:r>
          </a:p>
        </p:txBody>
      </p:sp>
      <p:sp>
        <p:nvSpPr>
          <p:cNvPr id="3" name="Content Placeholder 2">
            <a:extLst>
              <a:ext uri="{FF2B5EF4-FFF2-40B4-BE49-F238E27FC236}">
                <a16:creationId xmlns:a16="http://schemas.microsoft.com/office/drawing/2014/main" id="{339CAFCE-A750-2CA2-DC49-C1B1DE73CD96}"/>
              </a:ext>
            </a:extLst>
          </p:cNvPr>
          <p:cNvSpPr>
            <a:spLocks noGrp="1"/>
          </p:cNvSpPr>
          <p:nvPr>
            <p:ph idx="1"/>
          </p:nvPr>
        </p:nvSpPr>
        <p:spPr/>
        <p:txBody>
          <a:bodyPr/>
          <a:lstStyle/>
          <a:p>
            <a:r>
              <a:rPr lang="en-US" dirty="0"/>
              <a:t>Article 81 (h) Every child, that is to say every boy and girl under the age of eighteen years, has the right not to be compelled to take part in any political activity; </a:t>
            </a:r>
          </a:p>
        </p:txBody>
      </p:sp>
    </p:spTree>
    <p:extLst>
      <p:ext uri="{BB962C8B-B14F-4D97-AF65-F5344CB8AC3E}">
        <p14:creationId xmlns:p14="http://schemas.microsoft.com/office/powerpoint/2010/main" val="4692128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7272" y="801385"/>
            <a:ext cx="11003622" cy="565078"/>
          </a:xfrm>
          <a:solidFill>
            <a:schemeClr val="bg2"/>
          </a:solidFill>
        </p:spPr>
        <p:txBody>
          <a:bodyPr/>
          <a:lstStyle/>
          <a:p>
            <a:r>
              <a:rPr dirty="0"/>
              <a:t>Action Points for Prosecutors</a:t>
            </a:r>
          </a:p>
        </p:txBody>
      </p:sp>
      <p:graphicFrame>
        <p:nvGraphicFramePr>
          <p:cNvPr id="4" name="Content Placeholder 3">
            <a:extLst>
              <a:ext uri="{FF2B5EF4-FFF2-40B4-BE49-F238E27FC236}">
                <a16:creationId xmlns:a16="http://schemas.microsoft.com/office/drawing/2014/main" id="{43368F95-A9D4-4334-72D3-40F9C85EF131}"/>
              </a:ext>
            </a:extLst>
          </p:cNvPr>
          <p:cNvGraphicFramePr>
            <a:graphicFrameLocks noGrp="1"/>
          </p:cNvGraphicFramePr>
          <p:nvPr>
            <p:ph idx="1"/>
            <p:extLst>
              <p:ext uri="{D42A27DB-BD31-4B8C-83A1-F6EECF244321}">
                <p14:modId xmlns:p14="http://schemas.microsoft.com/office/powerpoint/2010/main" val="1502741226"/>
              </p:ext>
            </p:extLst>
          </p:nvPr>
        </p:nvGraphicFramePr>
        <p:xfrm>
          <a:off x="647272" y="1510303"/>
          <a:ext cx="11003622" cy="48460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flipH="1">
            <a:off x="0" y="0"/>
            <a:ext cx="12192000" cy="6858000"/>
          </a:xfrm>
          <a:custGeom>
            <a:avLst/>
            <a:gdLst/>
            <a:ahLst/>
            <a:cxnLst/>
            <a:rect l="l" t="t" r="r" b="b"/>
            <a:pathLst>
              <a:path w="18288000" h="10287000">
                <a:moveTo>
                  <a:pt x="18288000" y="0"/>
                </a:moveTo>
                <a:lnTo>
                  <a:pt x="0" y="0"/>
                </a:lnTo>
                <a:lnTo>
                  <a:pt x="0" y="10287000"/>
                </a:lnTo>
                <a:lnTo>
                  <a:pt x="18288000" y="10287000"/>
                </a:lnTo>
                <a:lnTo>
                  <a:pt x="18288000" y="0"/>
                </a:lnTo>
                <a:close/>
              </a:path>
            </a:pathLst>
          </a:custGeom>
          <a:blipFill>
            <a:blip r:embed="rId3"/>
            <a:stretch>
              <a:fillRect t="-9259" b="-9259"/>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TextBox 8">
            <a:extLst>
              <a:ext uri="{FF2B5EF4-FFF2-40B4-BE49-F238E27FC236}">
                <a16:creationId xmlns:a16="http://schemas.microsoft.com/office/drawing/2014/main" id="{EDE04730-A545-44D1-A349-B19C8F93A79E}"/>
              </a:ext>
            </a:extLst>
          </p:cNvPr>
          <p:cNvSpPr txBox="1"/>
          <p:nvPr/>
        </p:nvSpPr>
        <p:spPr>
          <a:xfrm>
            <a:off x="3407347" y="181140"/>
            <a:ext cx="5766150" cy="861774"/>
          </a:xfrm>
          <a:prstGeom prst="rect">
            <a:avLst/>
          </a:prstGeom>
        </p:spPr>
        <p:txBody>
          <a:bodyPr wrap="square" lIns="0" tIns="0" rIns="0" bIns="0" rtlCol="0" anchor="t">
            <a:spAutoFit/>
            <a:scene3d>
              <a:camera prst="orthographicFront"/>
              <a:lightRig rig="harsh" dir="t"/>
            </a:scene3d>
            <a:sp3d extrusionH="57150" prstMaterial="matte">
              <a:bevelT w="63500" h="12700" prst="angle"/>
              <a:contourClr>
                <a:schemeClr val="bg1">
                  <a:lumMod val="65000"/>
                </a:schemeClr>
              </a:contourClr>
            </a:sp3d>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solidFill>
                  <a:srgbClr val="4472C4">
                    <a:lumMod val="50000"/>
                  </a:srgbClr>
                </a:solidFill>
                <a:effectLst/>
                <a:uLnTx/>
                <a:uFillTx/>
                <a:latin typeface="Arial Black" panose="020B0A04020102020204" pitchFamily="34" charset="0"/>
                <a:ea typeface="Times New Roman" panose="02020603050405020304" pitchFamily="18" charset="0"/>
                <a:cs typeface="+mn-cs"/>
              </a:rPr>
              <a:t> </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800" b="1" i="0" u="none" strike="noStrike" kern="1200" cap="none" spc="0" normalizeH="0" baseline="0" noProof="0" dirty="0">
              <a:ln/>
              <a:solidFill>
                <a:srgbClr val="4472C4">
                  <a:lumMod val="50000"/>
                </a:srgbClr>
              </a:solidFill>
              <a:effectLst/>
              <a:uLnTx/>
              <a:uFillTx/>
              <a:latin typeface="Arial Black" panose="020B0A04020102020204" pitchFamily="34" charset="0"/>
              <a:ea typeface="+mn-ea"/>
              <a:cs typeface="Arial" panose="020B0604020202020204" pitchFamily="34" charset="0"/>
            </a:endParaRPr>
          </a:p>
        </p:txBody>
      </p:sp>
      <p:graphicFrame>
        <p:nvGraphicFramePr>
          <p:cNvPr id="6" name="Diagram 5">
            <a:extLst>
              <a:ext uri="{FF2B5EF4-FFF2-40B4-BE49-F238E27FC236}">
                <a16:creationId xmlns:a16="http://schemas.microsoft.com/office/drawing/2014/main" id="{404808DA-5D66-485D-96A4-F69178F48F29}"/>
              </a:ext>
            </a:extLst>
          </p:cNvPr>
          <p:cNvGraphicFramePr/>
          <p:nvPr>
            <p:extLst>
              <p:ext uri="{D42A27DB-BD31-4B8C-83A1-F6EECF244321}">
                <p14:modId xmlns:p14="http://schemas.microsoft.com/office/powerpoint/2010/main" val="2485749064"/>
              </p:ext>
            </p:extLst>
          </p:nvPr>
        </p:nvGraphicFramePr>
        <p:xfrm>
          <a:off x="0" y="0"/>
          <a:ext cx="11930332" cy="685799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5125979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17B05E-E8C0-E5DF-FB31-580CFDCA37D4}"/>
              </a:ext>
            </a:extLst>
          </p:cNvPr>
          <p:cNvSpPr txBox="1"/>
          <p:nvPr/>
        </p:nvSpPr>
        <p:spPr>
          <a:xfrm>
            <a:off x="680484" y="2834152"/>
            <a:ext cx="11227981" cy="2597827"/>
          </a:xfrm>
          <a:prstGeom prst="rect">
            <a:avLst/>
          </a:prstGeom>
          <a:ln/>
          <a:effectLst>
            <a:innerShdw blurRad="63500" dist="50800" dir="13500000">
              <a:prstClr val="black">
                <a:alpha val="50000"/>
              </a:prstClr>
            </a:innerShdw>
          </a:effectLst>
        </p:spPr>
        <p:style>
          <a:lnRef idx="1">
            <a:schemeClr val="accent3"/>
          </a:lnRef>
          <a:fillRef idx="2">
            <a:schemeClr val="accent3"/>
          </a:fillRef>
          <a:effectRef idx="1">
            <a:schemeClr val="accent3"/>
          </a:effectRef>
          <a:fontRef idx="minor">
            <a:schemeClr val="dk1"/>
          </a:fontRef>
        </p:style>
        <p:txBody>
          <a:bodyPr wrap="square">
            <a:spAutoFit/>
          </a:bodyPr>
          <a:lstStyle/>
          <a:p>
            <a:pPr algn="ctr">
              <a:lnSpc>
                <a:spcPct val="150000"/>
              </a:lnSpc>
            </a:pPr>
            <a:r>
              <a:rPr lang="en-US" sz="2800" b="1" spc="-150" dirty="0">
                <a:solidFill>
                  <a:schemeClr val="accent1">
                    <a:lumMod val="50000"/>
                  </a:schemeClr>
                </a:solidFill>
                <a:effectLst>
                  <a:outerShdw blurRad="38100" dist="38100" dir="2700000" algn="tl">
                    <a:srgbClr val="000000">
                      <a:alpha val="43137"/>
                    </a:srgbClr>
                  </a:outerShdw>
                </a:effectLst>
              </a:rPr>
              <a:t>“JUSTICE IS NOT ONLY MEASURED BY HOW WE PUNISH THE GUILTY, BUT BY HOW WE PROTECT THE INNOCENT, THE  CHILDREN WHO ARE DRAWN INTO ELECTORAL VIOLENCE AND EXPLOITED FOR POLITICAL GAIN.”</a:t>
            </a:r>
          </a:p>
        </p:txBody>
      </p:sp>
    </p:spTree>
    <p:extLst>
      <p:ext uri="{BB962C8B-B14F-4D97-AF65-F5344CB8AC3E}">
        <p14:creationId xmlns:p14="http://schemas.microsoft.com/office/powerpoint/2010/main" val="30428151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030A9D0-D1D2-6F85-D3F4-C65247C872E0}"/>
              </a:ext>
            </a:extLst>
          </p:cNvPr>
          <p:cNvSpPr>
            <a:spLocks noGrp="1"/>
          </p:cNvSpPr>
          <p:nvPr>
            <p:ph idx="4294967295"/>
          </p:nvPr>
        </p:nvSpPr>
        <p:spPr>
          <a:xfrm>
            <a:off x="0" y="2005013"/>
            <a:ext cx="10515600" cy="4351337"/>
          </a:xfrm>
        </p:spPr>
        <p:txBody>
          <a:bodyPr/>
          <a:lstStyle/>
          <a:p>
            <a:pPr marL="0" indent="0" algn="ctr">
              <a:buNone/>
            </a:pPr>
            <a:endParaRPr lang="en-US" dirty="0"/>
          </a:p>
          <a:p>
            <a:pPr marL="0" indent="0" algn="ctr">
              <a:buNone/>
            </a:pPr>
            <a:endParaRPr lang="en-US" dirty="0"/>
          </a:p>
          <a:p>
            <a:pPr marL="0" indent="0" algn="ctr">
              <a:buNone/>
            </a:pPr>
            <a:endParaRPr lang="en-US" dirty="0"/>
          </a:p>
          <a:p>
            <a:pPr marL="0" indent="0" algn="ctr">
              <a:buNone/>
            </a:pPr>
            <a:r>
              <a:rPr lang="en-US" sz="3600" b="1" dirty="0">
                <a:solidFill>
                  <a:schemeClr val="accent1"/>
                </a:solidFill>
                <a:effectLst>
                  <a:outerShdw blurRad="38100" dist="38100" dir="2700000" algn="tl">
                    <a:srgbClr val="000000">
                      <a:alpha val="43137"/>
                    </a:srgbClr>
                  </a:outerShdw>
                </a:effectLst>
              </a:rPr>
              <a:t>THANK YOU!!</a:t>
            </a:r>
          </a:p>
        </p:txBody>
      </p:sp>
    </p:spTree>
    <p:extLst>
      <p:ext uri="{BB962C8B-B14F-4D97-AF65-F5344CB8AC3E}">
        <p14:creationId xmlns:p14="http://schemas.microsoft.com/office/powerpoint/2010/main" val="22898109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7" presetClass="emph" presetSubtype="0" fill="remove" grpId="1" nodeType="clickEffect">
                                  <p:stCondLst>
                                    <p:cond delay="0"/>
                                  </p:stCondLst>
                                  <p:childTnLst>
                                    <p:animClr clrSpc="rgb" dir="cw">
                                      <p:cBhvr override="childStyle">
                                        <p:cTn id="12" dur="250" autoRev="1" fill="remove"/>
                                        <p:tgtEl>
                                          <p:spTgt spid="3">
                                            <p:txEl>
                                              <p:pRg st="3" end="3"/>
                                            </p:txEl>
                                          </p:spTgt>
                                        </p:tgtEl>
                                        <p:attrNameLst>
                                          <p:attrName>style.color</p:attrName>
                                        </p:attrNameLst>
                                      </p:cBhvr>
                                      <p:to>
                                        <a:schemeClr val="bg1"/>
                                      </p:to>
                                    </p:animClr>
                                    <p:animClr clrSpc="rgb" dir="cw">
                                      <p:cBhvr>
                                        <p:cTn id="13" dur="250" autoRev="1" fill="remove"/>
                                        <p:tgtEl>
                                          <p:spTgt spid="3">
                                            <p:txEl>
                                              <p:pRg st="3" end="3"/>
                                            </p:txEl>
                                          </p:spTgt>
                                        </p:tgtEl>
                                        <p:attrNameLst>
                                          <p:attrName>fillcolor</p:attrName>
                                        </p:attrNameLst>
                                      </p:cBhvr>
                                      <p:to>
                                        <a:schemeClr val="bg1"/>
                                      </p:to>
                                    </p:animClr>
                                    <p:set>
                                      <p:cBhvr>
                                        <p:cTn id="14" dur="250" autoRev="1" fill="remove"/>
                                        <p:tgtEl>
                                          <p:spTgt spid="3">
                                            <p:txEl>
                                              <p:pRg st="3" end="3"/>
                                            </p:txEl>
                                          </p:spTgt>
                                        </p:tgtEl>
                                        <p:attrNameLst>
                                          <p:attrName>fill.type</p:attrName>
                                        </p:attrNameLst>
                                      </p:cBhvr>
                                      <p:to>
                                        <p:strVal val="solid"/>
                                      </p:to>
                                    </p:set>
                                    <p:set>
                                      <p:cBhvr>
                                        <p:cTn id="15" dur="250" autoRev="1" fill="remove"/>
                                        <p:tgtEl>
                                          <p:spTgt spid="3">
                                            <p:txEl>
                                              <p:pRg st="3" end="3"/>
                                            </p:txEl>
                                          </p:spTgt>
                                        </p:tgtEl>
                                        <p:attrNameLst>
                                          <p:attrName>fill.on</p:attrName>
                                        </p:attrNameLst>
                                      </p:cBhvr>
                                      <p:to>
                                        <p:strVal val="true"/>
                                      </p:to>
                                    </p:set>
                                  </p:childTnLst>
                                </p:cTn>
                              </p:par>
                            </p:childTnLst>
                          </p:cTn>
                        </p:par>
                      </p:childTnLst>
                    </p:cTn>
                  </p:par>
                  <p:par>
                    <p:cTn id="16" fill="hold">
                      <p:stCondLst>
                        <p:cond delay="indefinite"/>
                      </p:stCondLst>
                      <p:childTnLst>
                        <p:par>
                          <p:cTn id="17" fill="hold">
                            <p:stCondLst>
                              <p:cond delay="0"/>
                            </p:stCondLst>
                            <p:childTnLst>
                              <p:par>
                                <p:cTn id="18" presetID="27" presetClass="emph" presetSubtype="0" fill="remove" grpId="2" nodeType="clickEffect">
                                  <p:stCondLst>
                                    <p:cond delay="0"/>
                                  </p:stCondLst>
                                  <p:childTnLst>
                                    <p:animClr clrSpc="rgb" dir="cw">
                                      <p:cBhvr override="childStyle">
                                        <p:cTn id="19" dur="250" autoRev="1" fill="remove"/>
                                        <p:tgtEl>
                                          <p:spTgt spid="3">
                                            <p:txEl>
                                              <p:pRg st="3" end="3"/>
                                            </p:txEl>
                                          </p:spTgt>
                                        </p:tgtEl>
                                        <p:attrNameLst>
                                          <p:attrName>style.color</p:attrName>
                                        </p:attrNameLst>
                                      </p:cBhvr>
                                      <p:to>
                                        <a:schemeClr val="bg1"/>
                                      </p:to>
                                    </p:animClr>
                                    <p:animClr clrSpc="rgb" dir="cw">
                                      <p:cBhvr>
                                        <p:cTn id="20" dur="250" autoRev="1" fill="remove"/>
                                        <p:tgtEl>
                                          <p:spTgt spid="3">
                                            <p:txEl>
                                              <p:pRg st="3" end="3"/>
                                            </p:txEl>
                                          </p:spTgt>
                                        </p:tgtEl>
                                        <p:attrNameLst>
                                          <p:attrName>fillcolor</p:attrName>
                                        </p:attrNameLst>
                                      </p:cBhvr>
                                      <p:to>
                                        <a:schemeClr val="bg1"/>
                                      </p:to>
                                    </p:animClr>
                                    <p:set>
                                      <p:cBhvr>
                                        <p:cTn id="21" dur="250" autoRev="1" fill="remove"/>
                                        <p:tgtEl>
                                          <p:spTgt spid="3">
                                            <p:txEl>
                                              <p:pRg st="3" end="3"/>
                                            </p:txEl>
                                          </p:spTgt>
                                        </p:tgtEl>
                                        <p:attrNameLst>
                                          <p:attrName>fill.type</p:attrName>
                                        </p:attrNameLst>
                                      </p:cBhvr>
                                      <p:to>
                                        <p:strVal val="solid"/>
                                      </p:to>
                                    </p:set>
                                    <p:set>
                                      <p:cBhvr>
                                        <p:cTn id="22" dur="250" autoRev="1" fill="remove"/>
                                        <p:tgtEl>
                                          <p:spTgt spid="3">
                                            <p:txEl>
                                              <p:pRg st="3" end="3"/>
                                            </p:txEl>
                                          </p:spTgt>
                                        </p:tgtEl>
                                        <p:attrNameLst>
                                          <p:attrName>fill.on</p:attrName>
                                        </p:attrNameLst>
                                      </p:cBhvr>
                                      <p:to>
                                        <p:strVal val="true"/>
                                      </p:to>
                                    </p:set>
                                  </p:childTnLst>
                                </p:cTn>
                              </p:par>
                            </p:childTnLst>
                          </p:cTn>
                        </p:par>
                      </p:childTnLst>
                    </p:cTn>
                  </p:par>
                  <p:par>
                    <p:cTn id="23" fill="hold">
                      <p:stCondLst>
                        <p:cond delay="indefinite"/>
                      </p:stCondLst>
                      <p:childTnLst>
                        <p:par>
                          <p:cTn id="24" fill="hold">
                            <p:stCondLst>
                              <p:cond delay="0"/>
                            </p:stCondLst>
                            <p:childTnLst>
                              <p:par>
                                <p:cTn id="25" presetID="3" presetClass="emph" presetSubtype="2" fill="hold" grpId="3" nodeType="clickEffect">
                                  <p:stCondLst>
                                    <p:cond delay="0"/>
                                  </p:stCondLst>
                                  <p:childTnLst>
                                    <p:animClr clrSpc="rgb" dir="cw">
                                      <p:cBhvr override="childStyle">
                                        <p:cTn id="26" dur="2000" fill="hold"/>
                                        <p:tgtEl>
                                          <p:spTgt spid="3">
                                            <p:txEl>
                                              <p:pRg st="3" end="3"/>
                                            </p:txEl>
                                          </p:spTgt>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P spid="3" grpId="2" build="p"/>
      <p:bldP spid="3" grpId="3"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E0057C1F-D921-52D6-1581-9B5814F40FA1}"/>
              </a:ext>
            </a:extLst>
          </p:cNvPr>
          <p:cNvPicPr>
            <a:picLocks noGrp="1" noChangeAspect="1"/>
          </p:cNvPicPr>
          <p:nvPr>
            <p:ph idx="4294967295"/>
          </p:nvPr>
        </p:nvPicPr>
        <p:blipFill>
          <a:blip r:embed="rId2">
            <a:extLst>
              <a:ext uri="{28A0092B-C50C-407E-A947-70E740481C1C}">
                <a14:useLocalDpi xmlns:a14="http://schemas.microsoft.com/office/drawing/2010/main" val="0"/>
              </a:ext>
            </a:extLst>
          </a:blip>
          <a:stretch>
            <a:fillRect/>
          </a:stretch>
        </p:blipFill>
        <p:spPr>
          <a:xfrm>
            <a:off x="0" y="1068388"/>
            <a:ext cx="12192000" cy="5789612"/>
          </a:xfrm>
          <a:gradFill>
            <a:gsLst>
              <a:gs pos="83000">
                <a:schemeClr val="accent4">
                  <a:lumMod val="20000"/>
                  <a:lumOff val="8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a:outerShdw blurRad="50800" dist="50800" dir="5400000" algn="ctr" rotWithShape="0">
              <a:schemeClr val="accent4">
                <a:lumMod val="20000"/>
                <a:lumOff val="80000"/>
              </a:schemeClr>
            </a:outerShdw>
          </a:effectLst>
        </p:spPr>
      </p:pic>
      <p:sp>
        <p:nvSpPr>
          <p:cNvPr id="6" name="Oval 5">
            <a:extLst>
              <a:ext uri="{FF2B5EF4-FFF2-40B4-BE49-F238E27FC236}">
                <a16:creationId xmlns:a16="http://schemas.microsoft.com/office/drawing/2014/main" id="{6800A800-6AC7-260B-B376-78115EE0E211}"/>
              </a:ext>
            </a:extLst>
          </p:cNvPr>
          <p:cNvSpPr/>
          <p:nvPr/>
        </p:nvSpPr>
        <p:spPr>
          <a:xfrm>
            <a:off x="9473184" y="1847088"/>
            <a:ext cx="969264" cy="283463"/>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7978292"/>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2703F-5878-FFD2-2938-191143F12A42}"/>
              </a:ext>
            </a:extLst>
          </p:cNvPr>
          <p:cNvSpPr>
            <a:spLocks noGrp="1"/>
          </p:cNvSpPr>
          <p:nvPr>
            <p:ph type="title"/>
          </p:nvPr>
        </p:nvSpPr>
        <p:spPr>
          <a:xfrm>
            <a:off x="513708" y="624110"/>
            <a:ext cx="10990905" cy="968384"/>
          </a:xfrm>
          <a:solidFill>
            <a:schemeClr val="bg2"/>
          </a:solidFill>
        </p:spPr>
        <p:txBody>
          <a:bodyPr/>
          <a:lstStyle/>
          <a:p>
            <a:r>
              <a:rPr lang="en-US" b="1" dirty="0" err="1"/>
              <a:t>Defintion</a:t>
            </a:r>
            <a:r>
              <a:rPr lang="en-US" b="1" dirty="0"/>
              <a:t> of child: who is a Child?</a:t>
            </a:r>
          </a:p>
        </p:txBody>
      </p:sp>
      <p:sp>
        <p:nvSpPr>
          <p:cNvPr id="3" name="Content Placeholder 2">
            <a:extLst>
              <a:ext uri="{FF2B5EF4-FFF2-40B4-BE49-F238E27FC236}">
                <a16:creationId xmlns:a16="http://schemas.microsoft.com/office/drawing/2014/main" id="{153BDCED-5F40-3CCA-6E62-1086A1B3BEF2}"/>
              </a:ext>
            </a:extLst>
          </p:cNvPr>
          <p:cNvSpPr>
            <a:spLocks noGrp="1"/>
          </p:cNvSpPr>
          <p:nvPr>
            <p:ph idx="1"/>
          </p:nvPr>
        </p:nvSpPr>
        <p:spPr>
          <a:xfrm>
            <a:off x="513708" y="1808252"/>
            <a:ext cx="10990904" cy="4592548"/>
          </a:xfrm>
          <a:solidFill>
            <a:schemeClr val="accent4">
              <a:lumMod val="20000"/>
              <a:lumOff val="80000"/>
            </a:schemeClr>
          </a:solidFill>
        </p:spPr>
        <p:txBody>
          <a:bodyPr/>
          <a:lstStyle/>
          <a:p>
            <a:pPr marL="0" indent="0" algn="just">
              <a:buNone/>
            </a:pPr>
            <a:r>
              <a:rPr lang="en-US" dirty="0"/>
              <a:t>Article 266 of the  Constitution (Amendment) Act, No. 13 of 2025, defines a child as follows:</a:t>
            </a:r>
          </a:p>
          <a:p>
            <a:pPr marL="857250" lvl="2" indent="0" algn="just">
              <a:buNone/>
            </a:pPr>
            <a:endParaRPr lang="en-US" sz="2800" b="1" dirty="0"/>
          </a:p>
          <a:p>
            <a:pPr marL="857250" lvl="2" indent="0" algn="just">
              <a:buNone/>
            </a:pPr>
            <a:r>
              <a:rPr lang="en-US" sz="2800" b="1" dirty="0"/>
              <a:t>“A child is a person who is below the age of eighteen (18).”</a:t>
            </a:r>
          </a:p>
          <a:p>
            <a:pPr marL="457200" lvl="1" indent="0">
              <a:buNone/>
            </a:pPr>
            <a:endParaRPr lang="en-US" sz="2800" dirty="0"/>
          </a:p>
          <a:p>
            <a:pPr marL="0" indent="0" algn="just">
              <a:buNone/>
            </a:pPr>
            <a:r>
              <a:rPr lang="en-US" dirty="0"/>
              <a:t>This definition means that any person who is below the age of 18 is considered a child. A person ceases being a child on their 18</a:t>
            </a:r>
            <a:r>
              <a:rPr lang="en-US" baseline="30000" dirty="0"/>
              <a:t>th</a:t>
            </a:r>
            <a:r>
              <a:rPr lang="en-US" dirty="0"/>
              <a:t> birthday.</a:t>
            </a:r>
          </a:p>
        </p:txBody>
      </p:sp>
    </p:spTree>
    <p:extLst>
      <p:ext uri="{BB962C8B-B14F-4D97-AF65-F5344CB8AC3E}">
        <p14:creationId xmlns:p14="http://schemas.microsoft.com/office/powerpoint/2010/main" val="2045943928"/>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1B170D-4DF7-35B6-9414-7546491292E3}"/>
              </a:ext>
            </a:extLst>
          </p:cNvPr>
          <p:cNvSpPr>
            <a:spLocks noGrp="1"/>
          </p:cNvSpPr>
          <p:nvPr>
            <p:ph type="title"/>
          </p:nvPr>
        </p:nvSpPr>
        <p:spPr>
          <a:xfrm>
            <a:off x="838200" y="760289"/>
            <a:ext cx="10515600" cy="739738"/>
          </a:xfrm>
          <a:solidFill>
            <a:schemeClr val="bg2"/>
          </a:solidFill>
        </p:spPr>
        <p:txBody>
          <a:bodyPr/>
          <a:lstStyle/>
          <a:p>
            <a:r>
              <a:rPr lang="en-US" dirty="0"/>
              <a:t>Definition of a Young Person</a:t>
            </a:r>
          </a:p>
        </p:txBody>
      </p:sp>
      <p:sp>
        <p:nvSpPr>
          <p:cNvPr id="3" name="Content Placeholder 2">
            <a:extLst>
              <a:ext uri="{FF2B5EF4-FFF2-40B4-BE49-F238E27FC236}">
                <a16:creationId xmlns:a16="http://schemas.microsoft.com/office/drawing/2014/main" id="{F6E8E4E2-9111-32C0-A551-6F78DADF7B6F}"/>
              </a:ext>
            </a:extLst>
          </p:cNvPr>
          <p:cNvSpPr>
            <a:spLocks noGrp="1"/>
          </p:cNvSpPr>
          <p:nvPr>
            <p:ph idx="1"/>
          </p:nvPr>
        </p:nvSpPr>
        <p:spPr>
          <a:xfrm>
            <a:off x="838200" y="1900719"/>
            <a:ext cx="10515600" cy="4455631"/>
          </a:xfrm>
          <a:solidFill>
            <a:schemeClr val="accent4">
              <a:lumMod val="20000"/>
              <a:lumOff val="80000"/>
            </a:schemeClr>
          </a:solidFill>
        </p:spPr>
        <p:txBody>
          <a:bodyPr/>
          <a:lstStyle/>
          <a:p>
            <a:pPr marL="0" indent="0" algn="just">
              <a:buNone/>
            </a:pPr>
            <a:r>
              <a:rPr lang="en-US" dirty="0"/>
              <a:t>Article 266 of the  Constitution (Amendment) Act, No. 2 of 2016, defines a child as follows:</a:t>
            </a:r>
          </a:p>
          <a:p>
            <a:pPr marL="857250" lvl="2" indent="0" algn="just">
              <a:buNone/>
            </a:pPr>
            <a:endParaRPr lang="en-US" sz="2800" b="1" dirty="0"/>
          </a:p>
          <a:p>
            <a:pPr marL="857250" lvl="2" indent="0" algn="just">
              <a:buNone/>
            </a:pPr>
            <a:r>
              <a:rPr lang="en-US" sz="2800" b="1" dirty="0"/>
              <a:t>“a person who has attained the age of fifteen years, but is below the age of nineteen years; and</a:t>
            </a:r>
          </a:p>
          <a:p>
            <a:endParaRPr lang="en-US" dirty="0"/>
          </a:p>
        </p:txBody>
      </p:sp>
    </p:spTree>
    <p:extLst>
      <p:ext uri="{BB962C8B-B14F-4D97-AF65-F5344CB8AC3E}">
        <p14:creationId xmlns:p14="http://schemas.microsoft.com/office/powerpoint/2010/main" val="3316954109"/>
      </p:ext>
    </p:extLst>
  </p:cSld>
  <p:clrMapOvr>
    <a:masterClrMapping/>
  </p:clrMapOvr>
  <p:transition spd="slow">
    <p:randomBar dir="ver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3527" y="457200"/>
            <a:ext cx="10791861" cy="870664"/>
          </a:xfrm>
          <a:solidFill>
            <a:schemeClr val="bg2"/>
          </a:solidFill>
        </p:spPr>
        <p:txBody>
          <a:bodyPr>
            <a:normAutofit fontScale="90000"/>
          </a:bodyPr>
          <a:lstStyle/>
          <a:p>
            <a:r>
              <a:rPr dirty="0"/>
              <a:t>Understanding Political </a:t>
            </a:r>
            <a:r>
              <a:rPr dirty="0" err="1"/>
              <a:t>Caderism</a:t>
            </a:r>
            <a:r>
              <a:rPr dirty="0"/>
              <a:t> and Electoral Violence</a:t>
            </a:r>
          </a:p>
        </p:txBody>
      </p:sp>
      <p:sp>
        <p:nvSpPr>
          <p:cNvPr id="5" name="Text Placeholder 4">
            <a:extLst>
              <a:ext uri="{FF2B5EF4-FFF2-40B4-BE49-F238E27FC236}">
                <a16:creationId xmlns:a16="http://schemas.microsoft.com/office/drawing/2014/main" id="{F0C86752-133A-2D5D-6354-51D4A25D13F8}"/>
              </a:ext>
            </a:extLst>
          </p:cNvPr>
          <p:cNvSpPr>
            <a:spLocks noGrp="1"/>
          </p:cNvSpPr>
          <p:nvPr>
            <p:ph type="body" idx="1"/>
          </p:nvPr>
        </p:nvSpPr>
        <p:spPr>
          <a:xfrm>
            <a:off x="563527" y="1492251"/>
            <a:ext cx="5035890" cy="572856"/>
          </a:xfrm>
          <a:solidFill>
            <a:schemeClr val="accent3">
              <a:lumMod val="20000"/>
              <a:lumOff val="80000"/>
            </a:schemeClr>
          </a:solidFill>
        </p:spPr>
        <p:txBody>
          <a:bodyPr/>
          <a:lstStyle/>
          <a:p>
            <a:r>
              <a:rPr lang="en-US" dirty="0"/>
              <a:t>POLITICAL CADERISM</a:t>
            </a:r>
          </a:p>
        </p:txBody>
      </p:sp>
      <p:sp>
        <p:nvSpPr>
          <p:cNvPr id="3" name="Content Placeholder 2"/>
          <p:cNvSpPr>
            <a:spLocks noGrp="1"/>
          </p:cNvSpPr>
          <p:nvPr>
            <p:ph sz="half" idx="2"/>
          </p:nvPr>
        </p:nvSpPr>
        <p:spPr>
          <a:xfrm>
            <a:off x="563527" y="2157572"/>
            <a:ext cx="4759628" cy="4561725"/>
          </a:xfrm>
          <a:solidFill>
            <a:schemeClr val="accent4">
              <a:lumMod val="20000"/>
              <a:lumOff val="80000"/>
            </a:schemeClr>
          </a:solidFill>
        </p:spPr>
        <p:txBody>
          <a:bodyPr/>
          <a:lstStyle/>
          <a:p>
            <a:pPr algn="just">
              <a:lnSpc>
                <a:spcPct val="150000"/>
              </a:lnSpc>
              <a:buNone/>
            </a:pPr>
            <a:r>
              <a:rPr lang="en-US" sz="3000" dirty="0"/>
              <a:t>The </a:t>
            </a:r>
            <a:r>
              <a:rPr lang="en-US" sz="3000" dirty="0" err="1"/>
              <a:t>mobilisation</a:t>
            </a:r>
            <a:r>
              <a:rPr lang="en-US" sz="3000" dirty="0"/>
              <a:t> and use of organised groups of party supporters, often called </a:t>
            </a:r>
            <a:r>
              <a:rPr lang="en-US" sz="3000" i="1" dirty="0"/>
              <a:t>cadres, </a:t>
            </a:r>
            <a:r>
              <a:rPr lang="en-US" sz="3000" dirty="0"/>
              <a:t>to advance political interests</a:t>
            </a:r>
            <a:r>
              <a:rPr lang="en-US" sz="3200" dirty="0"/>
              <a:t>. </a:t>
            </a:r>
          </a:p>
          <a:p>
            <a:pPr algn="just">
              <a:lnSpc>
                <a:spcPct val="150000"/>
              </a:lnSpc>
              <a:buNone/>
            </a:pPr>
            <a:endParaRPr lang="en-US" sz="3200" dirty="0"/>
          </a:p>
          <a:p>
            <a:pPr>
              <a:defRPr sz="1800"/>
            </a:pPr>
            <a:endParaRPr dirty="0"/>
          </a:p>
        </p:txBody>
      </p:sp>
      <p:sp>
        <p:nvSpPr>
          <p:cNvPr id="6" name="Text Placeholder 5">
            <a:extLst>
              <a:ext uri="{FF2B5EF4-FFF2-40B4-BE49-F238E27FC236}">
                <a16:creationId xmlns:a16="http://schemas.microsoft.com/office/drawing/2014/main" id="{A7D1C0D3-6CBB-0F61-73AF-052FB142C106}"/>
              </a:ext>
            </a:extLst>
          </p:cNvPr>
          <p:cNvSpPr>
            <a:spLocks noGrp="1"/>
          </p:cNvSpPr>
          <p:nvPr>
            <p:ph type="body" sz="quarter" idx="3"/>
          </p:nvPr>
        </p:nvSpPr>
        <p:spPr>
          <a:xfrm>
            <a:off x="5887092" y="1492250"/>
            <a:ext cx="5468296" cy="500937"/>
          </a:xfrm>
          <a:solidFill>
            <a:schemeClr val="accent3">
              <a:lumMod val="20000"/>
              <a:lumOff val="80000"/>
            </a:schemeClr>
          </a:solidFill>
        </p:spPr>
        <p:txBody>
          <a:bodyPr/>
          <a:lstStyle/>
          <a:p>
            <a:r>
              <a:rPr lang="en-US" dirty="0"/>
              <a:t>ELECTORAL VIOLENCE</a:t>
            </a:r>
          </a:p>
        </p:txBody>
      </p:sp>
      <p:sp>
        <p:nvSpPr>
          <p:cNvPr id="4" name="Content Placeholder 3">
            <a:extLst>
              <a:ext uri="{FF2B5EF4-FFF2-40B4-BE49-F238E27FC236}">
                <a16:creationId xmlns:a16="http://schemas.microsoft.com/office/drawing/2014/main" id="{0B934586-9502-F13B-084B-AD18008E1520}"/>
              </a:ext>
            </a:extLst>
          </p:cNvPr>
          <p:cNvSpPr>
            <a:spLocks noGrp="1"/>
          </p:cNvSpPr>
          <p:nvPr>
            <p:ph sz="quarter" idx="4"/>
          </p:nvPr>
        </p:nvSpPr>
        <p:spPr>
          <a:xfrm>
            <a:off x="5599417" y="2157573"/>
            <a:ext cx="5755971" cy="4561724"/>
          </a:xfrm>
          <a:solidFill>
            <a:schemeClr val="accent4">
              <a:lumMod val="20000"/>
              <a:lumOff val="80000"/>
            </a:schemeClr>
          </a:solidFill>
        </p:spPr>
        <p:txBody>
          <a:bodyPr/>
          <a:lstStyle/>
          <a:p>
            <a:pPr algn="just">
              <a:lnSpc>
                <a:spcPct val="150000"/>
              </a:lnSpc>
              <a:buFont typeface="Wingdings" panose="05000000000000000000" pitchFamily="2" charset="2"/>
              <a:buChar char="v"/>
            </a:pPr>
            <a:r>
              <a:rPr lang="en-US" dirty="0"/>
              <a:t>Acts of coercion, intimidation, harassment, or physical harm aimed at influencing electoral processes or outcomes</a:t>
            </a:r>
          </a:p>
          <a:p>
            <a:pPr algn="just">
              <a:lnSpc>
                <a:spcPct val="150000"/>
              </a:lnSpc>
              <a:buFont typeface="Wingdings" panose="05000000000000000000" pitchFamily="2" charset="2"/>
              <a:buChar char="v"/>
            </a:pPr>
            <a:r>
              <a:rPr lang="en-US" dirty="0"/>
              <a:t>can occur before elections, during campaigns, during elections and after elections</a:t>
            </a: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t>Use of Children to Influence Electoral Processes</a:t>
            </a:r>
          </a:p>
        </p:txBody>
      </p:sp>
      <p:sp>
        <p:nvSpPr>
          <p:cNvPr id="3" name="Subtitle 2"/>
          <p:cNvSpPr>
            <a:spLocks noGrp="1"/>
          </p:cNvSpPr>
          <p:nvPr>
            <p:ph type="subTitle" idx="1"/>
          </p:nvPr>
        </p:nvSpPr>
        <p:spPr/>
        <p:txBody>
          <a:bodyPr/>
          <a:lstStyle/>
          <a:p>
            <a:r>
              <a:t>Key Patterns of Exploitation in Political Contexts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Direct Political Mobilisation of Children</a:t>
            </a:r>
          </a:p>
        </p:txBody>
      </p:sp>
      <p:sp>
        <p:nvSpPr>
          <p:cNvPr id="3" name="Content Placeholder 2"/>
          <p:cNvSpPr>
            <a:spLocks noGrp="1"/>
          </p:cNvSpPr>
          <p:nvPr>
            <p:ph idx="1"/>
          </p:nvPr>
        </p:nvSpPr>
        <p:spPr/>
        <p:txBody>
          <a:bodyPr/>
          <a:lstStyle/>
          <a:p>
            <a:pPr algn="just">
              <a:lnSpc>
                <a:spcPct val="100000"/>
              </a:lnSpc>
              <a:buFont typeface="Wingdings" panose="05000000000000000000" pitchFamily="2" charset="2"/>
              <a:buChar char="q"/>
            </a:pPr>
            <a:r>
              <a:rPr lang="en-US" dirty="0"/>
              <a:t> </a:t>
            </a:r>
            <a:r>
              <a:rPr dirty="0"/>
              <a:t>Recruitment as political cadres to intimidate voters or rivals</a:t>
            </a:r>
            <a:r>
              <a:rPr lang="en-US" dirty="0"/>
              <a:t>.</a:t>
            </a:r>
            <a:endParaRPr dirty="0"/>
          </a:p>
          <a:p>
            <a:pPr algn="just">
              <a:lnSpc>
                <a:spcPct val="100000"/>
              </a:lnSpc>
              <a:buFont typeface="Wingdings" panose="05000000000000000000" pitchFamily="2" charset="2"/>
              <a:buChar char="q"/>
            </a:pPr>
            <a:r>
              <a:rPr lang="en-US" dirty="0"/>
              <a:t> </a:t>
            </a:r>
            <a:r>
              <a:rPr dirty="0"/>
              <a:t>Participation in </a:t>
            </a:r>
            <a:r>
              <a:rPr lang="en-US" dirty="0"/>
              <a:t>electoral</a:t>
            </a:r>
            <a:r>
              <a:rPr dirty="0"/>
              <a:t> violence (stone throwing, disruptions, attacks</a:t>
            </a:r>
            <a:r>
              <a:rPr lang="en-US" dirty="0"/>
              <a:t>, assaults, malicious damage to property, hate speech online </a:t>
            </a:r>
            <a:r>
              <a:rPr lang="en-US" dirty="0" err="1"/>
              <a:t>e.t.c</a:t>
            </a:r>
            <a:r>
              <a:rPr lang="en-US" dirty="0"/>
              <a:t>. </a:t>
            </a:r>
            <a:r>
              <a:rPr dirty="0"/>
              <a:t>)</a:t>
            </a:r>
          </a:p>
          <a:p>
            <a:pPr algn="just">
              <a:lnSpc>
                <a:spcPct val="100000"/>
              </a:lnSpc>
              <a:buFont typeface="Wingdings" panose="05000000000000000000" pitchFamily="2" charset="2"/>
              <a:buChar char="q"/>
            </a:pPr>
            <a:r>
              <a:rPr lang="en-US" dirty="0"/>
              <a:t> </a:t>
            </a:r>
            <a:r>
              <a:rPr dirty="0"/>
              <a:t>Transporting children to rallies to create the appearance of mass support</a:t>
            </a:r>
            <a:r>
              <a:rPr lang="en-US" dirty="0"/>
              <a:t>.</a:t>
            </a:r>
            <a:endParaRPr dirty="0"/>
          </a:p>
          <a:p>
            <a:pPr algn="just">
              <a:lnSpc>
                <a:spcPct val="100000"/>
              </a:lnSpc>
              <a:buFont typeface="Wingdings" panose="05000000000000000000" pitchFamily="2" charset="2"/>
              <a:buChar char="q"/>
            </a:pPr>
            <a:r>
              <a:rPr lang="en-US" dirty="0"/>
              <a:t> </a:t>
            </a:r>
            <a:r>
              <a:rPr dirty="0"/>
              <a:t>Wearing party regalia, chanting slogans, and </a:t>
            </a:r>
            <a:r>
              <a:rPr dirty="0" err="1"/>
              <a:t>mobilising</a:t>
            </a:r>
            <a:r>
              <a:rPr dirty="0"/>
              <a:t> crowds</a:t>
            </a:r>
            <a:r>
              <a:rPr lang="en-US" dirty="0"/>
              <a:t>.</a:t>
            </a:r>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Indirect Influence on Electoral Outcomes</a:t>
            </a:r>
          </a:p>
        </p:txBody>
      </p:sp>
      <p:sp>
        <p:nvSpPr>
          <p:cNvPr id="3" name="Content Placeholder 2"/>
          <p:cNvSpPr>
            <a:spLocks noGrp="1"/>
          </p:cNvSpPr>
          <p:nvPr>
            <p:ph idx="1"/>
          </p:nvPr>
        </p:nvSpPr>
        <p:spPr/>
        <p:txBody>
          <a:bodyPr/>
          <a:lstStyle/>
          <a:p>
            <a:pPr algn="just">
              <a:lnSpc>
                <a:spcPct val="100000"/>
              </a:lnSpc>
              <a:buFont typeface="Wingdings" panose="05000000000000000000" pitchFamily="2" charset="2"/>
              <a:buChar char="q"/>
            </a:pPr>
            <a:r>
              <a:rPr dirty="0"/>
              <a:t>Use of children in campaign propaganda and political messaging</a:t>
            </a:r>
            <a:r>
              <a:rPr lang="en-US" dirty="0"/>
              <a:t>.</a:t>
            </a:r>
            <a:endParaRPr dirty="0"/>
          </a:p>
          <a:p>
            <a:pPr algn="just">
              <a:lnSpc>
                <a:spcPct val="100000"/>
              </a:lnSpc>
              <a:buFont typeface="Wingdings" panose="05000000000000000000" pitchFamily="2" charset="2"/>
              <a:buChar char="q"/>
            </a:pPr>
            <a:r>
              <a:rPr lang="en-US" dirty="0"/>
              <a:t> </a:t>
            </a:r>
            <a:r>
              <a:rPr dirty="0"/>
              <a:t>Online </a:t>
            </a:r>
            <a:r>
              <a:rPr dirty="0" err="1"/>
              <a:t>mobilisation</a:t>
            </a:r>
            <a:r>
              <a:rPr dirty="0"/>
              <a:t> and spreading political messaging on social media</a:t>
            </a:r>
            <a:r>
              <a:rPr lang="en-US" dirty="0"/>
              <a:t>.</a:t>
            </a:r>
            <a:endParaRPr dirty="0"/>
          </a:p>
          <a:p>
            <a:pPr algn="just">
              <a:lnSpc>
                <a:spcPct val="100000"/>
              </a:lnSpc>
              <a:buFont typeface="Wingdings" panose="05000000000000000000" pitchFamily="2" charset="2"/>
              <a:buChar char="q"/>
            </a:pPr>
            <a:r>
              <a:rPr lang="en-US" dirty="0"/>
              <a:t> </a:t>
            </a:r>
            <a:r>
              <a:rPr dirty="0"/>
              <a:t>Use of children to deliver money or goods in vote‑buying schemes</a:t>
            </a:r>
            <a:r>
              <a:rPr lang="en-US" dirty="0"/>
              <a:t>.</a:t>
            </a:r>
            <a:endParaRPr dirty="0"/>
          </a:p>
          <a:p>
            <a:pPr algn="just">
              <a:lnSpc>
                <a:spcPct val="100000"/>
              </a:lnSpc>
              <a:buFont typeface="Wingdings" panose="05000000000000000000" pitchFamily="2" charset="2"/>
              <a:buChar char="q"/>
            </a:pPr>
            <a:r>
              <a:rPr lang="en-US" dirty="0"/>
              <a:t> </a:t>
            </a:r>
            <a:r>
              <a:rPr dirty="0"/>
              <a:t>Symbolic participation (school visits, staged events) to </a:t>
            </a:r>
            <a:r>
              <a:rPr dirty="0" err="1"/>
              <a:t>legitimise</a:t>
            </a:r>
            <a:r>
              <a:rPr dirty="0"/>
              <a:t> political actors</a:t>
            </a:r>
            <a:r>
              <a:rPr lang="en-US" dirty="0"/>
              <a:t>.</a:t>
            </a:r>
            <a:endParaRPr dirty="0"/>
          </a:p>
        </p:txBody>
      </p:sp>
    </p:spTree>
  </p:cSld>
  <p:clrMapOvr>
    <a:masterClrMapping/>
  </p:clrMapOvr>
</p:sld>
</file>

<file path=ppt/theme/theme1.xml><?xml version="1.0" encoding="utf-8"?>
<a:theme xmlns:a="http://schemas.openxmlformats.org/drawingml/2006/main" name="2_Office Theme">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NPA_Fonts">
      <a:majorFont>
        <a:latin typeface="Gadugi"/>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PA Presentation_Template_Final [Compatibility Mode]" id="{C8540C01-4AB8-4A77-94C8-9D484BED168A}" vid="{EF28344C-FC4C-4C49-97E4-B77AB502E92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4370</TotalTime>
  <Words>1484</Words>
  <Application>Microsoft Office PowerPoint</Application>
  <PresentationFormat>Widescreen</PresentationFormat>
  <Paragraphs>116</Paragraphs>
  <Slides>24</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24</vt:i4>
      </vt:variant>
    </vt:vector>
  </HeadingPairs>
  <TitlesOfParts>
    <vt:vector size="32" baseType="lpstr">
      <vt:lpstr>Arial</vt:lpstr>
      <vt:lpstr>Arial Black</vt:lpstr>
      <vt:lpstr>Calibri</vt:lpstr>
      <vt:lpstr>Calibri Light</vt:lpstr>
      <vt:lpstr>Gadugi</vt:lpstr>
      <vt:lpstr>Times New Roman</vt:lpstr>
      <vt:lpstr>Wingdings</vt:lpstr>
      <vt:lpstr>2_Office Theme</vt:lpstr>
      <vt:lpstr>CHILDREN AND YOUNG PERSONS’ INVOLVEMENT IN CADERISM AND ELECTORAL VIOLENCE: ITS IMPACT ON THE COMMUNITY AND PREVENTION STRATEGIES </vt:lpstr>
      <vt:lpstr>Introduction</vt:lpstr>
      <vt:lpstr>PowerPoint Presentation</vt:lpstr>
      <vt:lpstr>Defintion of child: who is a Child?</vt:lpstr>
      <vt:lpstr>Definition of a Young Person</vt:lpstr>
      <vt:lpstr>Understanding Political Caderism and Electoral Violence</vt:lpstr>
      <vt:lpstr>Use of Children to Influence Electoral Processes</vt:lpstr>
      <vt:lpstr>Direct Political Mobilisation of Children</vt:lpstr>
      <vt:lpstr>Indirect Influence on Electoral Outcomes</vt:lpstr>
      <vt:lpstr> Legal and Policy Framework
</vt:lpstr>
      <vt:lpstr>Impact of Electoral Violence on Children</vt:lpstr>
      <vt:lpstr>PowerPoint Presentation</vt:lpstr>
      <vt:lpstr>PowerPoint Presentation</vt:lpstr>
      <vt:lpstr>PowerPoint Presentation</vt:lpstr>
      <vt:lpstr>Realities of Child Exploitation used in Political/Electoral Violence- Case Study of a 14-Year-Old Boy</vt:lpstr>
      <vt:lpstr>PowerPoint Presentation</vt:lpstr>
      <vt:lpstr>Strategies for Prosecutors</vt:lpstr>
      <vt:lpstr>PowerPoint Presentation</vt:lpstr>
      <vt:lpstr>Other Recommendations</vt:lpstr>
      <vt:lpstr>Zimbabwean Constitution</vt:lpstr>
      <vt:lpstr>Action Points for Prosecutors</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Monde M. Muyoba</dc:creator>
  <cp:lastModifiedBy>Monde M. Muyoba</cp:lastModifiedBy>
  <cp:revision>4</cp:revision>
  <dcterms:created xsi:type="dcterms:W3CDTF">2026-03-13T14:04:40Z</dcterms:created>
  <dcterms:modified xsi:type="dcterms:W3CDTF">2026-03-16T14:54:53Z</dcterms:modified>
</cp:coreProperties>
</file>