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753600" cy="7315200"/>
  <p:notesSz cx="6858000" cy="9144000"/>
  <p:embeddedFontLst>
    <p:embeddedFont>
      <p:font typeface="Arial Bold" panose="020B0704020202020204" pitchFamily="34" charset="0"/>
      <p:regular r:id="rId26"/>
      <p:bold r:id="rId27"/>
    </p:embeddedFont>
    <p:embeddedFont>
      <p:font typeface="Arimo" panose="020B0604020202020204" charset="0"/>
      <p:regular r:id="rId28"/>
    </p:embeddedFont>
    <p:embeddedFont>
      <p:font typeface="Calibri (MS)" panose="020B0604020202020204" charset="0"/>
      <p:regular r:id="rId29"/>
    </p:embeddedFont>
    <p:embeddedFont>
      <p:font typeface="League Spartan"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6" d="100"/>
          <a:sy n="76" d="100"/>
        </p:scale>
        <p:origin x="14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yourself and explain the purpose of the training session.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how witnesses should be managed and protected.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cooperation between prosecutors and other institutions.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the Mulobezi case and its importance in electoral violence prosecution.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the Kawambwa incidents as an example of prosecuting political actors.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how electoral violence may lead to election nullification.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practical challenges prosecutors face in these cases.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practical challenges prosecutors face in these cases.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what participants should learn from the training.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Define electoral violence and its context in democratic elections.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why prosecuting such offences is important for democracy.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the various forms electoral violence can take.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Highlight the main laws prosecutors rely on in Zambia.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offences specifically related to elections.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the professional responsibilities of prosecutors.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the importance of early case review and planning.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38.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0.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5.sv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9.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3.png"/><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png"/><Relationship Id="rId5" Type="http://schemas.openxmlformats.org/officeDocument/2006/relationships/image" Target="../media/image19.svg"/><Relationship Id="rId10" Type="http://schemas.openxmlformats.org/officeDocument/2006/relationships/image" Target="../media/image23.svg"/><Relationship Id="rId4" Type="http://schemas.openxmlformats.org/officeDocument/2006/relationships/image" Target="../media/image18.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94235" y="6216452"/>
            <a:ext cx="907273" cy="734456"/>
            <a:chOff x="0" y="0"/>
            <a:chExt cx="1748728" cy="1415631"/>
          </a:xfrm>
        </p:grpSpPr>
        <p:sp>
          <p:nvSpPr>
            <p:cNvPr id="3" name="Freeform 3"/>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3"/>
              <a:stretch>
                <a:fillRect l="-109745" t="-139286" r="-129289" b="-179495"/>
              </a:stretch>
            </a:blipFill>
          </p:spPr>
        </p:sp>
      </p:grpSp>
      <p:grpSp>
        <p:nvGrpSpPr>
          <p:cNvPr id="4" name="Group 4"/>
          <p:cNvGrpSpPr/>
          <p:nvPr/>
        </p:nvGrpSpPr>
        <p:grpSpPr>
          <a:xfrm>
            <a:off x="1219200" y="1614809"/>
            <a:ext cx="7315200" cy="3030017"/>
            <a:chOff x="0" y="0"/>
            <a:chExt cx="9753600" cy="4040022"/>
          </a:xfrm>
        </p:grpSpPr>
        <p:sp>
          <p:nvSpPr>
            <p:cNvPr id="5" name="Freeform 5"/>
            <p:cNvSpPr/>
            <p:nvPr/>
          </p:nvSpPr>
          <p:spPr>
            <a:xfrm>
              <a:off x="0" y="0"/>
              <a:ext cx="9753600" cy="4040019"/>
            </a:xfrm>
            <a:custGeom>
              <a:avLst/>
              <a:gdLst/>
              <a:ahLst/>
              <a:cxnLst/>
              <a:rect l="l" t="t" r="r" b="b"/>
              <a:pathLst>
                <a:path w="9753600" h="4040019">
                  <a:moveTo>
                    <a:pt x="0" y="0"/>
                  </a:moveTo>
                  <a:lnTo>
                    <a:pt x="9753600" y="0"/>
                  </a:lnTo>
                  <a:lnTo>
                    <a:pt x="9753600" y="4040019"/>
                  </a:lnTo>
                  <a:lnTo>
                    <a:pt x="0" y="4040019"/>
                  </a:lnTo>
                  <a:close/>
                </a:path>
              </a:pathLst>
            </a:custGeom>
            <a:blipFill>
              <a:blip r:embed="rId4">
                <a:alphaModFix amt="0"/>
              </a:blip>
              <a:stretch>
                <a:fillRect t="-5015" b="10932"/>
              </a:stretch>
            </a:blipFill>
          </p:spPr>
        </p:sp>
        <p:sp>
          <p:nvSpPr>
            <p:cNvPr id="6" name="TextBox 6"/>
            <p:cNvSpPr txBox="1"/>
            <p:nvPr/>
          </p:nvSpPr>
          <p:spPr>
            <a:xfrm>
              <a:off x="0" y="57150"/>
              <a:ext cx="9753600" cy="3982872"/>
            </a:xfrm>
            <a:prstGeom prst="rect">
              <a:avLst/>
            </a:prstGeom>
          </p:spPr>
          <p:txBody>
            <a:bodyPr lIns="0" tIns="0" rIns="0" bIns="0" rtlCol="0" anchor="b"/>
            <a:lstStyle/>
            <a:p>
              <a:pPr algn="ctr">
                <a:lnSpc>
                  <a:spcPts val="5184"/>
                </a:lnSpc>
              </a:pPr>
              <a:r>
                <a:rPr lang="en-US" sz="4799">
                  <a:solidFill>
                    <a:srgbClr val="000000"/>
                  </a:solidFill>
                  <a:latin typeface="League Spartan"/>
                  <a:ea typeface="League Spartan"/>
                  <a:cs typeface="League Spartan"/>
                  <a:sym typeface="League Spartan"/>
                </a:rPr>
                <a:t>Post‑Election Violence: Strategies in Prosecuting Electoral Violence</a:t>
              </a:r>
            </a:p>
          </p:txBody>
        </p:sp>
      </p:gr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sp>
        <p:nvSpPr>
          <p:cNvPr id="11" name="TextBox 11"/>
          <p:cNvSpPr txBox="1"/>
          <p:nvPr/>
        </p:nvSpPr>
        <p:spPr>
          <a:xfrm>
            <a:off x="1339427" y="5137920"/>
            <a:ext cx="7074745" cy="320392"/>
          </a:xfrm>
          <a:prstGeom prst="rect">
            <a:avLst/>
          </a:prstGeom>
        </p:spPr>
        <p:txBody>
          <a:bodyPr lIns="0" tIns="0" rIns="0" bIns="0" rtlCol="0" anchor="t">
            <a:spAutoFit/>
          </a:bodyPr>
          <a:lstStyle/>
          <a:p>
            <a:pPr algn="ctr">
              <a:lnSpc>
                <a:spcPts val="2432"/>
              </a:lnSpc>
            </a:pPr>
            <a:r>
              <a:rPr lang="en-US" sz="2252">
                <a:solidFill>
                  <a:srgbClr val="000000"/>
                </a:solidFill>
                <a:latin typeface="League Spartan"/>
                <a:ea typeface="League Spartan"/>
                <a:cs typeface="League Spartan"/>
                <a:sym typeface="League Spartan"/>
              </a:rPr>
              <a:t>2026 ANNUAL PROSECUTORS’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1777" y="1478836"/>
            <a:ext cx="8083510" cy="705561"/>
            <a:chOff x="0" y="0"/>
            <a:chExt cx="10778013" cy="940748"/>
          </a:xfrm>
        </p:grpSpPr>
        <p:sp>
          <p:nvSpPr>
            <p:cNvPr id="3" name="Freeform 3"/>
            <p:cNvSpPr/>
            <p:nvPr/>
          </p:nvSpPr>
          <p:spPr>
            <a:xfrm>
              <a:off x="0" y="0"/>
              <a:ext cx="10778013" cy="940747"/>
            </a:xfrm>
            <a:custGeom>
              <a:avLst/>
              <a:gdLst/>
              <a:ahLst/>
              <a:cxnLst/>
              <a:rect l="l" t="t" r="r" b="b"/>
              <a:pathLst>
                <a:path w="10778013" h="940747">
                  <a:moveTo>
                    <a:pt x="0" y="0"/>
                  </a:moveTo>
                  <a:lnTo>
                    <a:pt x="10778013" y="0"/>
                  </a:lnTo>
                  <a:lnTo>
                    <a:pt x="10778013" y="940747"/>
                  </a:lnTo>
                  <a:lnTo>
                    <a:pt x="0" y="940747"/>
                  </a:lnTo>
                  <a:close/>
                </a:path>
              </a:pathLst>
            </a:custGeom>
            <a:blipFill>
              <a:blip r:embed="rId2">
                <a:alphaModFix amt="0"/>
              </a:blip>
              <a:stretch>
                <a:fillRect t="-183122" r="-4069" b="-181522"/>
              </a:stretch>
            </a:blipFill>
          </p:spPr>
        </p:sp>
        <p:sp>
          <p:nvSpPr>
            <p:cNvPr id="4" name="TextBox 4"/>
            <p:cNvSpPr txBox="1"/>
            <p:nvPr/>
          </p:nvSpPr>
          <p:spPr>
            <a:xfrm>
              <a:off x="0" y="38100"/>
              <a:ext cx="10778013"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Political Influence and Public Pressure</a:t>
              </a:r>
            </a:p>
          </p:txBody>
        </p:sp>
      </p:grpSp>
      <p:sp>
        <p:nvSpPr>
          <p:cNvPr id="5" name="TextBox 5"/>
          <p:cNvSpPr txBox="1"/>
          <p:nvPr/>
        </p:nvSpPr>
        <p:spPr>
          <a:xfrm>
            <a:off x="477889" y="2127247"/>
            <a:ext cx="5663663" cy="4799987"/>
          </a:xfrm>
          <a:prstGeom prst="rect">
            <a:avLst/>
          </a:prstGeom>
        </p:spPr>
        <p:txBody>
          <a:bodyPr lIns="0" tIns="0" rIns="0" bIns="0" rtlCol="0" anchor="t">
            <a:spAutoFit/>
          </a:bodyPr>
          <a:lstStyle/>
          <a:p>
            <a:pPr marL="490989" lvl="1" indent="-245494" algn="l">
              <a:lnSpc>
                <a:spcPts val="3183"/>
              </a:lnSpc>
              <a:buFont typeface="Arial"/>
              <a:buChar char="•"/>
            </a:pPr>
            <a:r>
              <a:rPr lang="en-US" sz="2274">
                <a:solidFill>
                  <a:srgbClr val="000000"/>
                </a:solidFill>
                <a:latin typeface="Arial"/>
                <a:ea typeface="Arial"/>
                <a:cs typeface="Arial"/>
                <a:sym typeface="Arial"/>
              </a:rPr>
              <a:t>Attempts to influence witnesses;</a:t>
            </a:r>
          </a:p>
          <a:p>
            <a:pPr marL="490989" lvl="1" indent="-245494" algn="l">
              <a:lnSpc>
                <a:spcPts val="3183"/>
              </a:lnSpc>
              <a:buFont typeface="Arial"/>
              <a:buChar char="•"/>
            </a:pPr>
            <a:r>
              <a:rPr lang="en-US" sz="2274">
                <a:solidFill>
                  <a:srgbClr val="000000"/>
                </a:solidFill>
                <a:latin typeface="Arial"/>
                <a:ea typeface="Arial"/>
                <a:cs typeface="Arial"/>
                <a:sym typeface="Arial"/>
              </a:rPr>
              <a:t>Pressure on investigators or prosecutors; and </a:t>
            </a:r>
          </a:p>
          <a:p>
            <a:pPr marL="490989" lvl="1" indent="-245494" algn="l">
              <a:lnSpc>
                <a:spcPts val="3183"/>
              </a:lnSpc>
              <a:buFont typeface="Arial"/>
              <a:buChar char="•"/>
            </a:pPr>
            <a:r>
              <a:rPr lang="en-US" sz="2274">
                <a:solidFill>
                  <a:srgbClr val="000000"/>
                </a:solidFill>
                <a:latin typeface="Arial"/>
                <a:ea typeface="Arial"/>
                <a:cs typeface="Arial"/>
                <a:sym typeface="Arial"/>
              </a:rPr>
              <a:t>Public perception that the prosecution is politically motivated.</a:t>
            </a:r>
          </a:p>
          <a:p>
            <a:pPr algn="l">
              <a:lnSpc>
                <a:spcPts val="3183"/>
              </a:lnSpc>
            </a:pPr>
            <a:r>
              <a:rPr lang="en-US" sz="2274">
                <a:solidFill>
                  <a:srgbClr val="000000"/>
                </a:solidFill>
                <a:latin typeface="League Spartan"/>
                <a:ea typeface="League Spartan"/>
                <a:cs typeface="League Spartan"/>
                <a:sym typeface="League Spartan"/>
              </a:rPr>
              <a:t>Strategy</a:t>
            </a:r>
          </a:p>
          <a:p>
            <a:pPr marL="490989" lvl="1" indent="-245494" algn="l">
              <a:lnSpc>
                <a:spcPts val="3183"/>
              </a:lnSpc>
              <a:buFont typeface="Arial"/>
              <a:buChar char="•"/>
            </a:pPr>
            <a:r>
              <a:rPr lang="en-US" sz="2274">
                <a:solidFill>
                  <a:srgbClr val="000000"/>
                </a:solidFill>
                <a:latin typeface="Arial"/>
                <a:ea typeface="Arial"/>
                <a:cs typeface="Arial"/>
                <a:sym typeface="Arial"/>
              </a:rPr>
              <a:t>Ensure prosecutions are strictly evidence based;</a:t>
            </a:r>
          </a:p>
          <a:p>
            <a:pPr marL="490989" lvl="1" indent="-245494" algn="l">
              <a:lnSpc>
                <a:spcPts val="3183"/>
              </a:lnSpc>
              <a:buFont typeface="Arial"/>
              <a:buChar char="•"/>
            </a:pPr>
            <a:r>
              <a:rPr lang="en-US" sz="2274">
                <a:solidFill>
                  <a:srgbClr val="000000"/>
                </a:solidFill>
                <a:latin typeface="Arial"/>
                <a:ea typeface="Arial"/>
                <a:cs typeface="Arial"/>
                <a:sym typeface="Arial"/>
              </a:rPr>
              <a:t>Maintain prosecutorial independence and neutrality; and</a:t>
            </a:r>
          </a:p>
          <a:p>
            <a:pPr marL="490989" lvl="1" indent="-245494" algn="l">
              <a:lnSpc>
                <a:spcPts val="3183"/>
              </a:lnSpc>
              <a:buFont typeface="Arial"/>
              <a:buChar char="•"/>
            </a:pPr>
            <a:r>
              <a:rPr lang="en-US" sz="2274">
                <a:solidFill>
                  <a:srgbClr val="000000"/>
                </a:solidFill>
                <a:latin typeface="Arial"/>
                <a:ea typeface="Arial"/>
                <a:cs typeface="Arial"/>
                <a:sym typeface="Arial"/>
              </a:rPr>
              <a:t>Clearly demonstrate the legal basis for the charges.</a:t>
            </a:r>
          </a:p>
        </p:txBody>
      </p:sp>
      <p:sp>
        <p:nvSpPr>
          <p:cNvPr id="6" name="Freeform 6"/>
          <p:cNvSpPr/>
          <p:nvPr/>
        </p:nvSpPr>
        <p:spPr>
          <a:xfrm>
            <a:off x="6130034" y="3013597"/>
            <a:ext cx="2464201" cy="2356392"/>
          </a:xfrm>
          <a:custGeom>
            <a:avLst/>
            <a:gdLst/>
            <a:ahLst/>
            <a:cxnLst/>
            <a:rect l="l" t="t" r="r" b="b"/>
            <a:pathLst>
              <a:path w="2464201" h="2356392">
                <a:moveTo>
                  <a:pt x="0" y="0"/>
                </a:moveTo>
                <a:lnTo>
                  <a:pt x="2464201" y="0"/>
                </a:lnTo>
                <a:lnTo>
                  <a:pt x="2464201" y="2356393"/>
                </a:lnTo>
                <a:lnTo>
                  <a:pt x="0" y="2356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6"/>
              <a:stretch>
                <a:fillRect l="-109745" t="-139286" r="-129289" b="-179495"/>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6917" y="1397881"/>
            <a:ext cx="7649867" cy="705561"/>
            <a:chOff x="0" y="0"/>
            <a:chExt cx="10199822" cy="940748"/>
          </a:xfrm>
        </p:grpSpPr>
        <p:sp>
          <p:nvSpPr>
            <p:cNvPr id="3" name="Freeform 3"/>
            <p:cNvSpPr/>
            <p:nvPr/>
          </p:nvSpPr>
          <p:spPr>
            <a:xfrm>
              <a:off x="0" y="0"/>
              <a:ext cx="10199822" cy="940747"/>
            </a:xfrm>
            <a:custGeom>
              <a:avLst/>
              <a:gdLst/>
              <a:ahLst/>
              <a:cxnLst/>
              <a:rect l="l" t="t" r="r" b="b"/>
              <a:pathLst>
                <a:path w="10199822" h="940747">
                  <a:moveTo>
                    <a:pt x="0" y="0"/>
                  </a:moveTo>
                  <a:lnTo>
                    <a:pt x="10199822" y="0"/>
                  </a:lnTo>
                  <a:lnTo>
                    <a:pt x="10199822" y="940747"/>
                  </a:lnTo>
                  <a:lnTo>
                    <a:pt x="0" y="940747"/>
                  </a:lnTo>
                  <a:close/>
                </a:path>
              </a:pathLst>
            </a:custGeom>
            <a:blipFill>
              <a:blip r:embed="rId2">
                <a:alphaModFix amt="0"/>
              </a:blip>
              <a:stretch>
                <a:fillRect t="-183122" r="-9968" b="-181522"/>
              </a:stretch>
            </a:blipFill>
          </p:spPr>
        </p:sp>
        <p:sp>
          <p:nvSpPr>
            <p:cNvPr id="4" name="TextBox 4"/>
            <p:cNvSpPr txBox="1"/>
            <p:nvPr/>
          </p:nvSpPr>
          <p:spPr>
            <a:xfrm>
              <a:off x="0" y="38100"/>
              <a:ext cx="10199822"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Weak or Incomplete Investigations </a:t>
              </a:r>
            </a:p>
          </p:txBody>
        </p:sp>
      </p:grpSp>
      <p:sp>
        <p:nvSpPr>
          <p:cNvPr id="5" name="Freeform 5"/>
          <p:cNvSpPr/>
          <p:nvPr/>
        </p:nvSpPr>
        <p:spPr>
          <a:xfrm>
            <a:off x="6756274" y="2558278"/>
            <a:ext cx="2509646" cy="3397152"/>
          </a:xfrm>
          <a:custGeom>
            <a:avLst/>
            <a:gdLst/>
            <a:ahLst/>
            <a:cxnLst/>
            <a:rect l="l" t="t" r="r" b="b"/>
            <a:pathLst>
              <a:path w="2509646" h="3397152">
                <a:moveTo>
                  <a:pt x="0" y="0"/>
                </a:moveTo>
                <a:lnTo>
                  <a:pt x="2509646" y="0"/>
                </a:lnTo>
                <a:lnTo>
                  <a:pt x="2509646" y="3397152"/>
                </a:lnTo>
                <a:lnTo>
                  <a:pt x="0" y="33971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731520" y="2139178"/>
            <a:ext cx="5705282" cy="4962194"/>
          </a:xfrm>
          <a:prstGeom prst="rect">
            <a:avLst/>
          </a:prstGeom>
        </p:spPr>
        <p:txBody>
          <a:bodyPr lIns="0" tIns="0" rIns="0" bIns="0" rtlCol="0" anchor="t">
            <a:spAutoFit/>
          </a:bodyPr>
          <a:lstStyle/>
          <a:p>
            <a:pPr algn="l">
              <a:lnSpc>
                <a:spcPts val="2921"/>
              </a:lnSpc>
            </a:pPr>
            <a:r>
              <a:rPr lang="en-US" sz="2057">
                <a:solidFill>
                  <a:srgbClr val="000000"/>
                </a:solidFill>
                <a:latin typeface="Arial"/>
                <a:ea typeface="Arial"/>
                <a:cs typeface="Arial"/>
                <a:sym typeface="Arial"/>
              </a:rPr>
              <a:t>Sometimes police investigations maybe inadequate due to;</a:t>
            </a:r>
          </a:p>
          <a:p>
            <a:pPr marL="264763" lvl="1" indent="-132382" algn="l">
              <a:lnSpc>
                <a:spcPts val="2921"/>
              </a:lnSpc>
              <a:buFont typeface="Arial"/>
              <a:buChar char="•"/>
            </a:pPr>
            <a:r>
              <a:rPr lang="en-US" sz="2057">
                <a:solidFill>
                  <a:srgbClr val="000000"/>
                </a:solidFill>
                <a:latin typeface="Arial"/>
                <a:ea typeface="Arial"/>
                <a:cs typeface="Arial"/>
                <a:sym typeface="Arial"/>
              </a:rPr>
              <a:t>Poor collection of evidence at the crime scene;</a:t>
            </a:r>
          </a:p>
          <a:p>
            <a:pPr marL="264763" lvl="1" indent="-132382" algn="l">
              <a:lnSpc>
                <a:spcPts val="2921"/>
              </a:lnSpc>
              <a:buFont typeface="Arial"/>
              <a:buChar char="•"/>
            </a:pPr>
            <a:r>
              <a:rPr lang="en-US" sz="2057">
                <a:solidFill>
                  <a:srgbClr val="000000"/>
                </a:solidFill>
                <a:latin typeface="Arial"/>
                <a:ea typeface="Arial"/>
                <a:cs typeface="Arial"/>
                <a:sym typeface="Arial"/>
              </a:rPr>
              <a:t>Failure to secure medical reports or damaged property evidence; and </a:t>
            </a:r>
          </a:p>
          <a:p>
            <a:pPr marL="264763" lvl="1" indent="-132382" algn="l">
              <a:lnSpc>
                <a:spcPts val="2921"/>
              </a:lnSpc>
              <a:buFont typeface="Arial"/>
              <a:buChar char="•"/>
            </a:pPr>
            <a:r>
              <a:rPr lang="en-US" sz="2057">
                <a:solidFill>
                  <a:srgbClr val="000000"/>
                </a:solidFill>
                <a:latin typeface="Arial"/>
                <a:ea typeface="Arial"/>
                <a:cs typeface="Arial"/>
                <a:sym typeface="Arial"/>
              </a:rPr>
              <a:t>Lack of proper documentation.</a:t>
            </a:r>
          </a:p>
          <a:p>
            <a:pPr algn="l">
              <a:lnSpc>
                <a:spcPts val="3347"/>
              </a:lnSpc>
            </a:pPr>
            <a:endParaRPr lang="en-US" sz="2057">
              <a:solidFill>
                <a:srgbClr val="000000"/>
              </a:solidFill>
              <a:latin typeface="Arial"/>
              <a:ea typeface="Arial"/>
              <a:cs typeface="Arial"/>
              <a:sym typeface="Arial"/>
            </a:endParaRPr>
          </a:p>
          <a:p>
            <a:pPr algn="l">
              <a:lnSpc>
                <a:spcPts val="3347"/>
              </a:lnSpc>
            </a:pPr>
            <a:r>
              <a:rPr lang="en-US" sz="2357">
                <a:solidFill>
                  <a:srgbClr val="000000"/>
                </a:solidFill>
                <a:latin typeface="League Spartan"/>
                <a:ea typeface="League Spartan"/>
                <a:cs typeface="League Spartan"/>
                <a:sym typeface="League Spartan"/>
              </a:rPr>
              <a:t>Strategy</a:t>
            </a:r>
          </a:p>
          <a:p>
            <a:pPr algn="l">
              <a:lnSpc>
                <a:spcPts val="1178"/>
              </a:lnSpc>
            </a:pPr>
            <a:endParaRPr lang="en-US" sz="2357">
              <a:solidFill>
                <a:srgbClr val="000000"/>
              </a:solidFill>
              <a:latin typeface="League Spartan"/>
              <a:ea typeface="League Spartan"/>
              <a:cs typeface="League Spartan"/>
              <a:sym typeface="League Spartan"/>
            </a:endParaRPr>
          </a:p>
          <a:p>
            <a:pPr marL="264763" lvl="1" indent="-132382" algn="l">
              <a:lnSpc>
                <a:spcPts val="2921"/>
              </a:lnSpc>
              <a:buFont typeface="Arial"/>
              <a:buChar char="•"/>
            </a:pPr>
            <a:r>
              <a:rPr lang="en-US" sz="2057">
                <a:solidFill>
                  <a:srgbClr val="000000"/>
                </a:solidFill>
                <a:latin typeface="Arial"/>
                <a:ea typeface="Arial"/>
                <a:cs typeface="Arial"/>
                <a:sym typeface="Arial"/>
              </a:rPr>
              <a:t>Work closely with investigators before trial;</a:t>
            </a:r>
          </a:p>
          <a:p>
            <a:pPr marL="264763" lvl="1" indent="-132382" algn="l">
              <a:lnSpc>
                <a:spcPts val="2921"/>
              </a:lnSpc>
              <a:buFont typeface="Arial"/>
              <a:buChar char="•"/>
            </a:pPr>
            <a:r>
              <a:rPr lang="en-US" sz="2057">
                <a:solidFill>
                  <a:srgbClr val="000000"/>
                </a:solidFill>
                <a:latin typeface="Arial"/>
                <a:ea typeface="Arial"/>
                <a:cs typeface="Arial"/>
                <a:sym typeface="Arial"/>
              </a:rPr>
              <a:t>Request further investigations if necessary; and</a:t>
            </a:r>
          </a:p>
          <a:p>
            <a:pPr marL="264763" lvl="1" indent="-132382" algn="l">
              <a:lnSpc>
                <a:spcPts val="2921"/>
              </a:lnSpc>
              <a:buFont typeface="Arial"/>
              <a:buChar char="•"/>
            </a:pPr>
            <a:r>
              <a:rPr lang="en-US" sz="2057">
                <a:solidFill>
                  <a:srgbClr val="000000"/>
                </a:solidFill>
                <a:latin typeface="Arial"/>
                <a:ea typeface="Arial"/>
                <a:cs typeface="Arial"/>
                <a:sym typeface="Arial"/>
              </a:rPr>
              <a:t>Ensure all elements of the offence are supported by evidence.</a:t>
            </a:r>
          </a:p>
        </p:txBody>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6"/>
              <a:stretch>
                <a:fillRect l="-109745" t="-139286" r="-129289" b="-179495"/>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6917" y="1478836"/>
            <a:ext cx="6319032" cy="705561"/>
            <a:chOff x="0" y="0"/>
            <a:chExt cx="8425376" cy="940748"/>
          </a:xfrm>
        </p:grpSpPr>
        <p:sp>
          <p:nvSpPr>
            <p:cNvPr id="3" name="Freeform 3"/>
            <p:cNvSpPr/>
            <p:nvPr/>
          </p:nvSpPr>
          <p:spPr>
            <a:xfrm>
              <a:off x="0" y="0"/>
              <a:ext cx="8425376" cy="940747"/>
            </a:xfrm>
            <a:custGeom>
              <a:avLst/>
              <a:gdLst/>
              <a:ahLst/>
              <a:cxnLst/>
              <a:rect l="l" t="t" r="r" b="b"/>
              <a:pathLst>
                <a:path w="8425376" h="940747">
                  <a:moveTo>
                    <a:pt x="0" y="0"/>
                  </a:moveTo>
                  <a:lnTo>
                    <a:pt x="8425376" y="0"/>
                  </a:lnTo>
                  <a:lnTo>
                    <a:pt x="8425376" y="940747"/>
                  </a:lnTo>
                  <a:lnTo>
                    <a:pt x="0" y="940747"/>
                  </a:lnTo>
                  <a:close/>
                </a:path>
              </a:pathLst>
            </a:custGeom>
            <a:blipFill>
              <a:blip r:embed="rId2">
                <a:alphaModFix amt="0"/>
              </a:blip>
              <a:stretch>
                <a:fillRect t="-183122" r="-33129" b="-181522"/>
              </a:stretch>
            </a:blipFill>
          </p:spPr>
        </p:sp>
        <p:sp>
          <p:nvSpPr>
            <p:cNvPr id="4" name="TextBox 4"/>
            <p:cNvSpPr txBox="1"/>
            <p:nvPr/>
          </p:nvSpPr>
          <p:spPr>
            <a:xfrm>
              <a:off x="0" y="38100"/>
              <a:ext cx="8425376" cy="902648"/>
            </a:xfrm>
            <a:prstGeom prst="rect">
              <a:avLst/>
            </a:prstGeom>
          </p:spPr>
          <p:txBody>
            <a:bodyPr lIns="0" tIns="0" rIns="0" bIns="0" rtlCol="0" anchor="ctr"/>
            <a:lstStyle/>
            <a:p>
              <a:pPr algn="l">
                <a:lnSpc>
                  <a:spcPts val="3456"/>
                </a:lnSpc>
              </a:pPr>
              <a:r>
                <a:rPr lang="en-US" sz="3200" b="1">
                  <a:solidFill>
                    <a:srgbClr val="000000"/>
                  </a:solidFill>
                  <a:latin typeface="League Spartan"/>
                  <a:ea typeface="League Spartan"/>
                  <a:cs typeface="League Spartan"/>
                  <a:sym typeface="League Spartan"/>
                </a:rPr>
                <a:t>Delays in Court Proceedings </a:t>
              </a:r>
            </a:p>
          </p:txBody>
        </p:sp>
      </p:grpSp>
      <p:sp>
        <p:nvSpPr>
          <p:cNvPr id="5" name="Freeform 5"/>
          <p:cNvSpPr/>
          <p:nvPr/>
        </p:nvSpPr>
        <p:spPr>
          <a:xfrm>
            <a:off x="6853768" y="3337783"/>
            <a:ext cx="2292527" cy="2388048"/>
          </a:xfrm>
          <a:custGeom>
            <a:avLst/>
            <a:gdLst/>
            <a:ahLst/>
            <a:cxnLst/>
            <a:rect l="l" t="t" r="r" b="b"/>
            <a:pathLst>
              <a:path w="2292527" h="2388048">
                <a:moveTo>
                  <a:pt x="0" y="0"/>
                </a:moveTo>
                <a:lnTo>
                  <a:pt x="2292526" y="0"/>
                </a:lnTo>
                <a:lnTo>
                  <a:pt x="2292526" y="2388048"/>
                </a:lnTo>
                <a:lnTo>
                  <a:pt x="0" y="2388048"/>
                </a:lnTo>
                <a:lnTo>
                  <a:pt x="0" y="0"/>
                </a:lnTo>
                <a:close/>
              </a:path>
            </a:pathLst>
          </a:custGeom>
          <a:blipFill>
            <a:blip r:embed="rId3"/>
            <a:stretch>
              <a:fillRect/>
            </a:stretch>
          </a:blipFill>
        </p:spPr>
      </p:sp>
      <p:sp>
        <p:nvSpPr>
          <p:cNvPr id="6" name="TextBox 6"/>
          <p:cNvSpPr txBox="1"/>
          <p:nvPr/>
        </p:nvSpPr>
        <p:spPr>
          <a:xfrm>
            <a:off x="582562" y="2089147"/>
            <a:ext cx="6121199" cy="4911573"/>
          </a:xfrm>
          <a:prstGeom prst="rect">
            <a:avLst/>
          </a:prstGeom>
        </p:spPr>
        <p:txBody>
          <a:bodyPr lIns="0" tIns="0" rIns="0" bIns="0" rtlCol="0" anchor="t">
            <a:spAutoFit/>
          </a:bodyPr>
          <a:lstStyle/>
          <a:p>
            <a:pPr algn="l">
              <a:lnSpc>
                <a:spcPts val="3539"/>
              </a:lnSpc>
            </a:pPr>
            <a:r>
              <a:rPr lang="en-US" sz="2240">
                <a:solidFill>
                  <a:srgbClr val="000000"/>
                </a:solidFill>
                <a:latin typeface="Arial"/>
                <a:ea typeface="Arial"/>
                <a:cs typeface="Arial"/>
                <a:sym typeface="Arial"/>
              </a:rPr>
              <a:t>Electoral violence cases may suffer delays due to:</a:t>
            </a:r>
          </a:p>
          <a:p>
            <a:pPr marL="483616" lvl="1" indent="-241808" algn="l">
              <a:lnSpc>
                <a:spcPts val="3539"/>
              </a:lnSpc>
              <a:buFont typeface="Arial"/>
              <a:buChar char="•"/>
            </a:pPr>
            <a:r>
              <a:rPr lang="en-US" sz="2240">
                <a:solidFill>
                  <a:srgbClr val="000000"/>
                </a:solidFill>
                <a:latin typeface="Arial"/>
                <a:ea typeface="Arial"/>
                <a:cs typeface="Arial"/>
                <a:sym typeface="Arial"/>
              </a:rPr>
              <a:t>Numerous witnesses;</a:t>
            </a:r>
          </a:p>
          <a:p>
            <a:pPr marL="483616" lvl="1" indent="-241808" algn="l">
              <a:lnSpc>
                <a:spcPts val="3539"/>
              </a:lnSpc>
              <a:buFont typeface="Arial"/>
              <a:buChar char="•"/>
            </a:pPr>
            <a:r>
              <a:rPr lang="en-US" sz="2240">
                <a:solidFill>
                  <a:srgbClr val="000000"/>
                </a:solidFill>
                <a:latin typeface="Arial"/>
                <a:ea typeface="Arial"/>
                <a:cs typeface="Arial"/>
                <a:sym typeface="Arial"/>
              </a:rPr>
              <a:t>Adjournments requested by the defence; and </a:t>
            </a:r>
          </a:p>
          <a:p>
            <a:pPr marL="483616" lvl="1" indent="-241808" algn="l">
              <a:lnSpc>
                <a:spcPts val="3539"/>
              </a:lnSpc>
              <a:buFont typeface="Arial"/>
              <a:buChar char="•"/>
            </a:pPr>
            <a:r>
              <a:rPr lang="en-US" sz="2240">
                <a:solidFill>
                  <a:srgbClr val="000000"/>
                </a:solidFill>
                <a:latin typeface="Arial"/>
                <a:ea typeface="Arial"/>
                <a:cs typeface="Arial"/>
                <a:sym typeface="Arial"/>
              </a:rPr>
              <a:t>Overloaded court schedules.</a:t>
            </a:r>
          </a:p>
          <a:p>
            <a:pPr algn="l">
              <a:lnSpc>
                <a:spcPts val="3539"/>
              </a:lnSpc>
            </a:pPr>
            <a:r>
              <a:rPr lang="en-US" sz="2240">
                <a:solidFill>
                  <a:srgbClr val="000000"/>
                </a:solidFill>
                <a:latin typeface="League Spartan"/>
                <a:ea typeface="League Spartan"/>
                <a:cs typeface="League Spartan"/>
                <a:sym typeface="League Spartan"/>
              </a:rPr>
              <a:t>Strategy</a:t>
            </a:r>
            <a:r>
              <a:rPr lang="en-US" sz="2240" b="1">
                <a:solidFill>
                  <a:srgbClr val="000000"/>
                </a:solidFill>
                <a:latin typeface="League Spartan"/>
                <a:ea typeface="League Spartan"/>
                <a:cs typeface="League Spartan"/>
                <a:sym typeface="League Spartan"/>
              </a:rPr>
              <a:t> </a:t>
            </a:r>
          </a:p>
          <a:p>
            <a:pPr marL="483616" lvl="1" indent="-241808" algn="l">
              <a:lnSpc>
                <a:spcPts val="3539"/>
              </a:lnSpc>
              <a:buFont typeface="Arial"/>
              <a:buChar char="•"/>
            </a:pPr>
            <a:r>
              <a:rPr lang="en-US" sz="2240">
                <a:solidFill>
                  <a:srgbClr val="000000"/>
                </a:solidFill>
                <a:latin typeface="Arial"/>
                <a:ea typeface="Arial"/>
                <a:cs typeface="Arial"/>
                <a:sym typeface="Arial"/>
              </a:rPr>
              <a:t>Apply for expedited hearings;</a:t>
            </a:r>
          </a:p>
          <a:p>
            <a:pPr marL="483616" lvl="1" indent="-241808" algn="l">
              <a:lnSpc>
                <a:spcPts val="3539"/>
              </a:lnSpc>
              <a:buFont typeface="Arial"/>
              <a:buChar char="•"/>
            </a:pPr>
            <a:r>
              <a:rPr lang="en-US" sz="2240">
                <a:solidFill>
                  <a:srgbClr val="000000"/>
                </a:solidFill>
                <a:latin typeface="Arial"/>
                <a:ea typeface="Arial"/>
                <a:cs typeface="Arial"/>
                <a:sym typeface="Arial"/>
              </a:rPr>
              <a:t>Organise witnesses properly before trial; and</a:t>
            </a:r>
          </a:p>
          <a:p>
            <a:pPr marL="483616" lvl="1" indent="-241808" algn="l">
              <a:lnSpc>
                <a:spcPts val="3539"/>
              </a:lnSpc>
              <a:buFont typeface="Arial"/>
              <a:buChar char="•"/>
            </a:pPr>
            <a:r>
              <a:rPr lang="en-US" sz="2240">
                <a:solidFill>
                  <a:srgbClr val="000000"/>
                </a:solidFill>
                <a:latin typeface="Arial"/>
                <a:ea typeface="Arial"/>
                <a:cs typeface="Arial"/>
                <a:sym typeface="Arial"/>
              </a:rPr>
              <a:t>Avoid unnecessary adjournments.</a:t>
            </a:r>
          </a:p>
        </p:txBody>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5"/>
              <a:stretch>
                <a:fillRect l="-109745" t="-139286" r="-129289" b="-179495"/>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1964" y="1535571"/>
            <a:ext cx="7395662" cy="705561"/>
            <a:chOff x="0" y="0"/>
            <a:chExt cx="9860883" cy="940748"/>
          </a:xfrm>
        </p:grpSpPr>
        <p:sp>
          <p:nvSpPr>
            <p:cNvPr id="3" name="Freeform 3"/>
            <p:cNvSpPr/>
            <p:nvPr/>
          </p:nvSpPr>
          <p:spPr>
            <a:xfrm>
              <a:off x="0" y="0"/>
              <a:ext cx="9860883" cy="940747"/>
            </a:xfrm>
            <a:custGeom>
              <a:avLst/>
              <a:gdLst/>
              <a:ahLst/>
              <a:cxnLst/>
              <a:rect l="l" t="t" r="r" b="b"/>
              <a:pathLst>
                <a:path w="9860883" h="940747">
                  <a:moveTo>
                    <a:pt x="0" y="0"/>
                  </a:moveTo>
                  <a:lnTo>
                    <a:pt x="9860883" y="0"/>
                  </a:lnTo>
                  <a:lnTo>
                    <a:pt x="9860883" y="940747"/>
                  </a:lnTo>
                  <a:lnTo>
                    <a:pt x="0" y="940747"/>
                  </a:lnTo>
                  <a:close/>
                </a:path>
              </a:pathLst>
            </a:custGeom>
            <a:blipFill>
              <a:blip r:embed="rId2">
                <a:alphaModFix amt="0"/>
              </a:blip>
              <a:stretch>
                <a:fillRect t="-183122" r="-13748" b="-181522"/>
              </a:stretch>
            </a:blipFill>
          </p:spPr>
        </p:sp>
        <p:sp>
          <p:nvSpPr>
            <p:cNvPr id="4" name="TextBox 4"/>
            <p:cNvSpPr txBox="1"/>
            <p:nvPr/>
          </p:nvSpPr>
          <p:spPr>
            <a:xfrm>
              <a:off x="0" y="38100"/>
              <a:ext cx="9860883"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Hostile or Contradictory Testimony</a:t>
              </a:r>
            </a:p>
          </p:txBody>
        </p:sp>
      </p:grpSp>
      <p:sp>
        <p:nvSpPr>
          <p:cNvPr id="5" name="TextBox 5"/>
          <p:cNvSpPr txBox="1"/>
          <p:nvPr/>
        </p:nvSpPr>
        <p:spPr>
          <a:xfrm>
            <a:off x="582562" y="2070097"/>
            <a:ext cx="5702509" cy="4737405"/>
          </a:xfrm>
          <a:prstGeom prst="rect">
            <a:avLst/>
          </a:prstGeom>
        </p:spPr>
        <p:txBody>
          <a:bodyPr lIns="0" tIns="0" rIns="0" bIns="0" rtlCol="0" anchor="t">
            <a:spAutoFit/>
          </a:bodyPr>
          <a:lstStyle/>
          <a:p>
            <a:pPr algn="l">
              <a:lnSpc>
                <a:spcPts val="3785"/>
              </a:lnSpc>
            </a:pPr>
            <a:r>
              <a:rPr lang="en-US" sz="2239">
                <a:solidFill>
                  <a:srgbClr val="000000"/>
                </a:solidFill>
                <a:latin typeface="Arial"/>
                <a:ea typeface="Arial"/>
                <a:cs typeface="Arial"/>
                <a:sym typeface="Arial"/>
              </a:rPr>
              <a:t>Witnesses may </a:t>
            </a:r>
          </a:p>
          <a:p>
            <a:pPr marL="483616" lvl="1" indent="-241808" algn="l">
              <a:lnSpc>
                <a:spcPts val="3785"/>
              </a:lnSpc>
              <a:buFont typeface="Arial"/>
              <a:buChar char="•"/>
            </a:pPr>
            <a:r>
              <a:rPr lang="en-US" sz="2239">
                <a:solidFill>
                  <a:srgbClr val="000000"/>
                </a:solidFill>
                <a:latin typeface="Arial"/>
                <a:ea typeface="Arial"/>
                <a:cs typeface="Arial"/>
                <a:sym typeface="Arial"/>
              </a:rPr>
              <a:t>Change their version of events;</a:t>
            </a:r>
          </a:p>
          <a:p>
            <a:pPr marL="483616" lvl="1" indent="-241808" algn="l">
              <a:lnSpc>
                <a:spcPts val="3785"/>
              </a:lnSpc>
              <a:buFont typeface="Arial"/>
              <a:buChar char="•"/>
            </a:pPr>
            <a:r>
              <a:rPr lang="en-US" sz="2239">
                <a:solidFill>
                  <a:srgbClr val="000000"/>
                </a:solidFill>
                <a:latin typeface="Arial"/>
                <a:ea typeface="Arial"/>
                <a:cs typeface="Arial"/>
                <a:sym typeface="Arial"/>
              </a:rPr>
              <a:t>Contradict their police statements; and </a:t>
            </a:r>
          </a:p>
          <a:p>
            <a:pPr marL="483616" lvl="1" indent="-241808" algn="l">
              <a:lnSpc>
                <a:spcPts val="3785"/>
              </a:lnSpc>
              <a:buFont typeface="Arial"/>
              <a:buChar char="•"/>
            </a:pPr>
            <a:r>
              <a:rPr lang="en-US" sz="2239">
                <a:solidFill>
                  <a:srgbClr val="000000"/>
                </a:solidFill>
                <a:latin typeface="Arial"/>
                <a:ea typeface="Arial"/>
                <a:cs typeface="Arial"/>
                <a:sym typeface="Arial"/>
              </a:rPr>
              <a:t>Claim they were forced to give statements.</a:t>
            </a:r>
          </a:p>
          <a:p>
            <a:pPr algn="l">
              <a:lnSpc>
                <a:spcPts val="3785"/>
              </a:lnSpc>
            </a:pPr>
            <a:r>
              <a:rPr lang="en-US" sz="2239">
                <a:solidFill>
                  <a:srgbClr val="000000"/>
                </a:solidFill>
                <a:latin typeface="League Spartan"/>
                <a:ea typeface="League Spartan"/>
                <a:cs typeface="League Spartan"/>
                <a:sym typeface="League Spartan"/>
              </a:rPr>
              <a:t>Strategy</a:t>
            </a:r>
          </a:p>
          <a:p>
            <a:pPr marL="483616" lvl="1" indent="-241808" algn="l">
              <a:lnSpc>
                <a:spcPts val="3785"/>
              </a:lnSpc>
              <a:buFont typeface="Arial"/>
              <a:buChar char="•"/>
            </a:pPr>
            <a:r>
              <a:rPr lang="en-US" sz="2239">
                <a:solidFill>
                  <a:srgbClr val="000000"/>
                </a:solidFill>
                <a:latin typeface="Arial"/>
                <a:ea typeface="Arial"/>
                <a:cs typeface="Arial"/>
                <a:sym typeface="Arial"/>
              </a:rPr>
              <a:t>Cross-examine the witness on previous statements; and</a:t>
            </a:r>
          </a:p>
          <a:p>
            <a:pPr marL="483616" lvl="1" indent="-241808" algn="l">
              <a:lnSpc>
                <a:spcPts val="3785"/>
              </a:lnSpc>
              <a:buFont typeface="Arial"/>
              <a:buChar char="•"/>
            </a:pPr>
            <a:r>
              <a:rPr lang="en-US" sz="2239">
                <a:solidFill>
                  <a:srgbClr val="000000"/>
                </a:solidFill>
                <a:latin typeface="Arial"/>
                <a:ea typeface="Arial"/>
                <a:cs typeface="Arial"/>
                <a:sym typeface="Arial"/>
              </a:rPr>
              <a:t>Call additional witnesses to corroborate evidence.</a:t>
            </a:r>
          </a:p>
        </p:txBody>
      </p:sp>
      <p:sp>
        <p:nvSpPr>
          <p:cNvPr id="6" name="Freeform 6"/>
          <p:cNvSpPr/>
          <p:nvPr/>
        </p:nvSpPr>
        <p:spPr>
          <a:xfrm>
            <a:off x="6285070" y="3483207"/>
            <a:ext cx="2820686" cy="2143721"/>
          </a:xfrm>
          <a:custGeom>
            <a:avLst/>
            <a:gdLst/>
            <a:ahLst/>
            <a:cxnLst/>
            <a:rect l="l" t="t" r="r" b="b"/>
            <a:pathLst>
              <a:path w="2820686" h="2143721">
                <a:moveTo>
                  <a:pt x="0" y="0"/>
                </a:moveTo>
                <a:lnTo>
                  <a:pt x="2820687" y="0"/>
                </a:lnTo>
                <a:lnTo>
                  <a:pt x="2820687" y="2143721"/>
                </a:lnTo>
                <a:lnTo>
                  <a:pt x="0" y="2143721"/>
                </a:lnTo>
                <a:lnTo>
                  <a:pt x="0" y="0"/>
                </a:lnTo>
                <a:close/>
              </a:path>
            </a:pathLst>
          </a:custGeom>
          <a:blipFill>
            <a:blip r:embed="rId3"/>
            <a:stretch>
              <a:fillRect/>
            </a:stretch>
          </a:blipFill>
        </p:spPr>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5"/>
              <a:stretch>
                <a:fillRect l="-109745" t="-139286" r="-129289" b="-179495"/>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715" y="1466084"/>
            <a:ext cx="8351520" cy="1021720"/>
            <a:chOff x="0" y="0"/>
            <a:chExt cx="11135360" cy="1362293"/>
          </a:xfrm>
        </p:grpSpPr>
        <p:sp>
          <p:nvSpPr>
            <p:cNvPr id="3" name="Freeform 3"/>
            <p:cNvSpPr/>
            <p:nvPr/>
          </p:nvSpPr>
          <p:spPr>
            <a:xfrm>
              <a:off x="0" y="0"/>
              <a:ext cx="11135360" cy="1362291"/>
            </a:xfrm>
            <a:custGeom>
              <a:avLst/>
              <a:gdLst/>
              <a:ahLst/>
              <a:cxnLst/>
              <a:rect l="l" t="t" r="r" b="b"/>
              <a:pathLst>
                <a:path w="11135360" h="1362291">
                  <a:moveTo>
                    <a:pt x="0" y="0"/>
                  </a:moveTo>
                  <a:lnTo>
                    <a:pt x="11135360" y="0"/>
                  </a:lnTo>
                  <a:lnTo>
                    <a:pt x="11135360" y="1362291"/>
                  </a:lnTo>
                  <a:lnTo>
                    <a:pt x="0" y="1362291"/>
                  </a:lnTo>
                  <a:close/>
                </a:path>
              </a:pathLst>
            </a:custGeom>
            <a:blipFill>
              <a:blip r:embed="rId2">
                <a:alphaModFix amt="0"/>
              </a:blip>
              <a:stretch>
                <a:fillRect t="-126457" r="-729" b="-94408"/>
              </a:stretch>
            </a:blipFill>
          </p:spPr>
        </p:sp>
        <p:sp>
          <p:nvSpPr>
            <p:cNvPr id="4" name="TextBox 4"/>
            <p:cNvSpPr txBox="1"/>
            <p:nvPr/>
          </p:nvSpPr>
          <p:spPr>
            <a:xfrm>
              <a:off x="0" y="28575"/>
              <a:ext cx="11135360" cy="1333718"/>
            </a:xfrm>
            <a:prstGeom prst="rect">
              <a:avLst/>
            </a:prstGeom>
          </p:spPr>
          <p:txBody>
            <a:bodyPr lIns="0" tIns="0" rIns="0" bIns="0" rtlCol="0" anchor="ctr"/>
            <a:lstStyle/>
            <a:p>
              <a:pPr algn="l">
                <a:lnSpc>
                  <a:spcPts val="3110"/>
                </a:lnSpc>
              </a:pPr>
              <a:r>
                <a:rPr lang="en-US" sz="2879">
                  <a:solidFill>
                    <a:srgbClr val="000000"/>
                  </a:solidFill>
                  <a:latin typeface="League Spartan"/>
                  <a:ea typeface="League Spartan"/>
                  <a:cs typeface="League Spartan"/>
                  <a:sym typeface="League Spartan"/>
                </a:rPr>
                <a:t>Proving the Link Between Violence and Elections </a:t>
              </a:r>
            </a:p>
          </p:txBody>
        </p:sp>
      </p:grpSp>
      <p:grpSp>
        <p:nvGrpSpPr>
          <p:cNvPr id="5" name="Group 5"/>
          <p:cNvGrpSpPr/>
          <p:nvPr/>
        </p:nvGrpSpPr>
        <p:grpSpPr>
          <a:xfrm>
            <a:off x="0" y="96463"/>
            <a:ext cx="9753600" cy="1208531"/>
            <a:chOff x="0" y="0"/>
            <a:chExt cx="5124848" cy="635000"/>
          </a:xfrm>
        </p:grpSpPr>
        <p:sp>
          <p:nvSpPr>
            <p:cNvPr id="6" name="Freeform 6"/>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7" name="Freeform 7"/>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8" name="Freeform 8"/>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3"/>
            <a:stretch>
              <a:fillRect/>
            </a:stretch>
          </a:blipFill>
        </p:spPr>
      </p:sp>
      <p:sp>
        <p:nvSpPr>
          <p:cNvPr id="9" name="Freeform 9"/>
          <p:cNvSpPr/>
          <p:nvPr/>
        </p:nvSpPr>
        <p:spPr>
          <a:xfrm>
            <a:off x="7002219" y="2487804"/>
            <a:ext cx="1076268" cy="1678391"/>
          </a:xfrm>
          <a:custGeom>
            <a:avLst/>
            <a:gdLst/>
            <a:ahLst/>
            <a:cxnLst/>
            <a:rect l="l" t="t" r="r" b="b"/>
            <a:pathLst>
              <a:path w="1076268" h="1678391">
                <a:moveTo>
                  <a:pt x="0" y="0"/>
                </a:moveTo>
                <a:lnTo>
                  <a:pt x="1076269" y="0"/>
                </a:lnTo>
                <a:lnTo>
                  <a:pt x="1076269" y="1678391"/>
                </a:lnTo>
                <a:lnTo>
                  <a:pt x="0" y="1678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6486472" y="4704346"/>
            <a:ext cx="2107764" cy="1555913"/>
          </a:xfrm>
          <a:custGeom>
            <a:avLst/>
            <a:gdLst/>
            <a:ahLst/>
            <a:cxnLst/>
            <a:rect l="l" t="t" r="r" b="b"/>
            <a:pathLst>
              <a:path w="2107764" h="1555913">
                <a:moveTo>
                  <a:pt x="0" y="0"/>
                </a:moveTo>
                <a:lnTo>
                  <a:pt x="2107763" y="0"/>
                </a:lnTo>
                <a:lnTo>
                  <a:pt x="2107763" y="1555913"/>
                </a:lnTo>
                <a:lnTo>
                  <a:pt x="0" y="15559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42715" y="2621154"/>
            <a:ext cx="5175069" cy="4237761"/>
          </a:xfrm>
          <a:prstGeom prst="rect">
            <a:avLst/>
          </a:prstGeom>
        </p:spPr>
        <p:txBody>
          <a:bodyPr lIns="0" tIns="0" rIns="0" bIns="0" rtlCol="0" anchor="t">
            <a:spAutoFit/>
          </a:bodyPr>
          <a:lstStyle/>
          <a:p>
            <a:pPr marL="483616" lvl="1" indent="-241808" algn="l">
              <a:lnSpc>
                <a:spcPts val="2844"/>
              </a:lnSpc>
              <a:buFont typeface="Arial"/>
              <a:buChar char="•"/>
            </a:pPr>
            <a:r>
              <a:rPr lang="en-US" sz="2240">
                <a:solidFill>
                  <a:srgbClr val="000000"/>
                </a:solidFill>
                <a:latin typeface="Arial"/>
                <a:ea typeface="Arial"/>
                <a:cs typeface="Arial"/>
                <a:sym typeface="Arial"/>
              </a:rPr>
              <a:t>In some cases, the defence may argue the violence was ordinary criminal conduct and not election-related.</a:t>
            </a:r>
          </a:p>
          <a:p>
            <a:pPr algn="l">
              <a:lnSpc>
                <a:spcPts val="2844"/>
              </a:lnSpc>
            </a:pPr>
            <a:r>
              <a:rPr lang="en-US" sz="2240">
                <a:solidFill>
                  <a:srgbClr val="000000"/>
                </a:solidFill>
                <a:latin typeface="League Spartan"/>
                <a:ea typeface="League Spartan"/>
                <a:cs typeface="League Spartan"/>
                <a:sym typeface="League Spartan"/>
              </a:rPr>
              <a:t>Strategy</a:t>
            </a:r>
          </a:p>
          <a:p>
            <a:pPr marL="483616" lvl="1" indent="-241808" algn="l">
              <a:lnSpc>
                <a:spcPts val="2844"/>
              </a:lnSpc>
              <a:buFont typeface="Arial"/>
              <a:buChar char="•"/>
            </a:pPr>
            <a:r>
              <a:rPr lang="en-US" sz="2240">
                <a:solidFill>
                  <a:srgbClr val="000000"/>
                </a:solidFill>
                <a:latin typeface="Arial"/>
                <a:ea typeface="Arial"/>
                <a:cs typeface="Arial"/>
                <a:sym typeface="Arial"/>
              </a:rPr>
              <a:t>Present evidence showing the offence occurred:</a:t>
            </a:r>
          </a:p>
          <a:p>
            <a:pPr marL="483616" lvl="1" indent="-241808" algn="l">
              <a:lnSpc>
                <a:spcPts val="2844"/>
              </a:lnSpc>
              <a:buFont typeface="Arial"/>
              <a:buChar char="•"/>
            </a:pPr>
            <a:r>
              <a:rPr lang="en-US" sz="2240">
                <a:solidFill>
                  <a:srgbClr val="000000"/>
                </a:solidFill>
                <a:latin typeface="Arial"/>
                <a:ea typeface="Arial"/>
                <a:cs typeface="Arial"/>
                <a:sym typeface="Arial"/>
              </a:rPr>
              <a:t>During campaigns, polling, or results announcement;</a:t>
            </a:r>
          </a:p>
          <a:p>
            <a:pPr marL="483616" lvl="1" indent="-241808" algn="l">
              <a:lnSpc>
                <a:spcPts val="2844"/>
              </a:lnSpc>
              <a:buFont typeface="Arial"/>
              <a:buChar char="•"/>
            </a:pPr>
            <a:r>
              <a:rPr lang="en-US" sz="2240">
                <a:solidFill>
                  <a:srgbClr val="000000"/>
                </a:solidFill>
                <a:latin typeface="Arial"/>
                <a:ea typeface="Arial"/>
                <a:cs typeface="Arial"/>
                <a:sym typeface="Arial"/>
              </a:rPr>
              <a:t>Between rival political supporters; and</a:t>
            </a:r>
          </a:p>
          <a:p>
            <a:pPr marL="483616" lvl="1" indent="-241808" algn="l">
              <a:lnSpc>
                <a:spcPts val="2844"/>
              </a:lnSpc>
              <a:buFont typeface="Arial"/>
              <a:buChar char="•"/>
            </a:pPr>
            <a:r>
              <a:rPr lang="en-US" sz="2240">
                <a:solidFill>
                  <a:srgbClr val="000000"/>
                </a:solidFill>
                <a:latin typeface="Arial"/>
                <a:ea typeface="Arial"/>
                <a:cs typeface="Arial"/>
                <a:sym typeface="Arial"/>
              </a:rPr>
              <a:t>In connection with electoral activities.</a:t>
            </a:r>
          </a:p>
        </p:txBody>
      </p:sp>
      <p:grpSp>
        <p:nvGrpSpPr>
          <p:cNvPr id="12" name="Group 12"/>
          <p:cNvGrpSpPr/>
          <p:nvPr/>
        </p:nvGrpSpPr>
        <p:grpSpPr>
          <a:xfrm>
            <a:off x="8594235" y="6216452"/>
            <a:ext cx="907273" cy="734456"/>
            <a:chOff x="0" y="0"/>
            <a:chExt cx="1748728" cy="1415631"/>
          </a:xfrm>
        </p:grpSpPr>
        <p:sp>
          <p:nvSpPr>
            <p:cNvPr id="13" name="Freeform 13"/>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8"/>
              <a:stretch>
                <a:fillRect l="-109745" t="-139286" r="-129289" b="-179495"/>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715" y="1659717"/>
            <a:ext cx="8779365" cy="694267"/>
            <a:chOff x="0" y="0"/>
            <a:chExt cx="11705820" cy="925689"/>
          </a:xfrm>
        </p:grpSpPr>
        <p:sp>
          <p:nvSpPr>
            <p:cNvPr id="3" name="Freeform 3"/>
            <p:cNvSpPr/>
            <p:nvPr/>
          </p:nvSpPr>
          <p:spPr>
            <a:xfrm>
              <a:off x="0" y="0"/>
              <a:ext cx="11705820" cy="925687"/>
            </a:xfrm>
            <a:custGeom>
              <a:avLst/>
              <a:gdLst/>
              <a:ahLst/>
              <a:cxnLst/>
              <a:rect l="l" t="t" r="r" b="b"/>
              <a:pathLst>
                <a:path w="11705820" h="925687">
                  <a:moveTo>
                    <a:pt x="0" y="0"/>
                  </a:moveTo>
                  <a:lnTo>
                    <a:pt x="11705820" y="0"/>
                  </a:lnTo>
                  <a:lnTo>
                    <a:pt x="11705820" y="925687"/>
                  </a:lnTo>
                  <a:lnTo>
                    <a:pt x="0" y="925687"/>
                  </a:lnTo>
                  <a:close/>
                </a:path>
              </a:pathLst>
            </a:custGeom>
            <a:blipFill>
              <a:blip r:embed="rId2">
                <a:alphaModFix amt="0"/>
              </a:blip>
              <a:stretch>
                <a:fillRect t="-186101" r="4178" b="-186102"/>
              </a:stretch>
            </a:blipFill>
          </p:spPr>
        </p:sp>
        <p:sp>
          <p:nvSpPr>
            <p:cNvPr id="4" name="TextBox 4"/>
            <p:cNvSpPr txBox="1"/>
            <p:nvPr/>
          </p:nvSpPr>
          <p:spPr>
            <a:xfrm>
              <a:off x="0" y="28575"/>
              <a:ext cx="11705820" cy="897114"/>
            </a:xfrm>
            <a:prstGeom prst="rect">
              <a:avLst/>
            </a:prstGeom>
          </p:spPr>
          <p:txBody>
            <a:bodyPr lIns="0" tIns="0" rIns="0" bIns="0" rtlCol="0" anchor="ctr"/>
            <a:lstStyle/>
            <a:p>
              <a:pPr algn="l">
                <a:lnSpc>
                  <a:spcPts val="3110"/>
                </a:lnSpc>
              </a:pPr>
              <a:r>
                <a:rPr lang="en-US" sz="2879">
                  <a:solidFill>
                    <a:srgbClr val="000000"/>
                  </a:solidFill>
                  <a:latin typeface="League Spartan"/>
                  <a:ea typeface="League Spartan"/>
                  <a:cs typeface="League Spartan"/>
                  <a:sym typeface="League Spartan"/>
                </a:rPr>
                <a:t>Managing Large Numbers of Accused Persons</a:t>
              </a:r>
            </a:p>
          </p:txBody>
        </p:sp>
      </p:grpSp>
      <p:sp>
        <p:nvSpPr>
          <p:cNvPr id="5" name="TextBox 5"/>
          <p:cNvSpPr txBox="1"/>
          <p:nvPr/>
        </p:nvSpPr>
        <p:spPr>
          <a:xfrm>
            <a:off x="242715" y="2696884"/>
            <a:ext cx="5837088" cy="4349090"/>
          </a:xfrm>
          <a:prstGeom prst="rect">
            <a:avLst/>
          </a:prstGeom>
        </p:spPr>
        <p:txBody>
          <a:bodyPr lIns="0" tIns="0" rIns="0" bIns="0" rtlCol="0" anchor="t">
            <a:spAutoFit/>
          </a:bodyPr>
          <a:lstStyle/>
          <a:p>
            <a:pPr algn="l">
              <a:lnSpc>
                <a:spcPts val="2643"/>
              </a:lnSpc>
            </a:pPr>
            <a:r>
              <a:rPr lang="en-US" sz="2240">
                <a:solidFill>
                  <a:srgbClr val="000000"/>
                </a:solidFill>
                <a:latin typeface="Arial"/>
                <a:ea typeface="Arial"/>
                <a:cs typeface="Arial"/>
                <a:sym typeface="Arial"/>
              </a:rPr>
              <a:t>Electoral violence cases may involve multiple accused persons, which creates difficulties such as:</a:t>
            </a:r>
          </a:p>
          <a:p>
            <a:pPr marL="483616" lvl="1" indent="-241808" algn="l">
              <a:lnSpc>
                <a:spcPts val="2643"/>
              </a:lnSpc>
              <a:buFont typeface="Arial"/>
              <a:buChar char="•"/>
            </a:pPr>
            <a:r>
              <a:rPr lang="en-US" sz="2240">
                <a:solidFill>
                  <a:srgbClr val="000000"/>
                </a:solidFill>
                <a:latin typeface="Arial"/>
                <a:ea typeface="Arial"/>
                <a:cs typeface="Arial"/>
                <a:sym typeface="Arial"/>
              </a:rPr>
              <a:t>Longer trials;</a:t>
            </a:r>
          </a:p>
          <a:p>
            <a:pPr marL="483616" lvl="1" indent="-241808" algn="l">
              <a:lnSpc>
                <a:spcPts val="2643"/>
              </a:lnSpc>
              <a:buFont typeface="Arial"/>
              <a:buChar char="•"/>
            </a:pPr>
            <a:r>
              <a:rPr lang="en-US" sz="2240">
                <a:solidFill>
                  <a:srgbClr val="000000"/>
                </a:solidFill>
                <a:latin typeface="Arial"/>
                <a:ea typeface="Arial"/>
                <a:cs typeface="Arial"/>
                <a:sym typeface="Arial"/>
              </a:rPr>
              <a:t>Conflicting defences; and</a:t>
            </a:r>
          </a:p>
          <a:p>
            <a:pPr marL="483616" lvl="1" indent="-241808" algn="l">
              <a:lnSpc>
                <a:spcPts val="2643"/>
              </a:lnSpc>
              <a:buFont typeface="Arial"/>
              <a:buChar char="•"/>
            </a:pPr>
            <a:r>
              <a:rPr lang="en-US" sz="2240">
                <a:solidFill>
                  <a:srgbClr val="000000"/>
                </a:solidFill>
                <a:latin typeface="Arial"/>
                <a:ea typeface="Arial"/>
                <a:cs typeface="Arial"/>
                <a:sym typeface="Arial"/>
              </a:rPr>
              <a:t>Complicated evidence presentation.</a:t>
            </a:r>
          </a:p>
          <a:p>
            <a:pPr algn="l">
              <a:lnSpc>
                <a:spcPts val="2643"/>
              </a:lnSpc>
            </a:pPr>
            <a:endParaRPr lang="en-US" sz="2240">
              <a:solidFill>
                <a:srgbClr val="000000"/>
              </a:solidFill>
              <a:latin typeface="Arial"/>
              <a:ea typeface="Arial"/>
              <a:cs typeface="Arial"/>
              <a:sym typeface="Arial"/>
            </a:endParaRPr>
          </a:p>
          <a:p>
            <a:pPr algn="l">
              <a:lnSpc>
                <a:spcPts val="2643"/>
              </a:lnSpc>
            </a:pPr>
            <a:r>
              <a:rPr lang="en-US" sz="2240">
                <a:solidFill>
                  <a:srgbClr val="000000"/>
                </a:solidFill>
                <a:latin typeface="League Spartan"/>
                <a:ea typeface="League Spartan"/>
                <a:cs typeface="League Spartan"/>
                <a:sym typeface="League Spartan"/>
              </a:rPr>
              <a:t>Strategy</a:t>
            </a:r>
          </a:p>
          <a:p>
            <a:pPr algn="l">
              <a:lnSpc>
                <a:spcPts val="2643"/>
              </a:lnSpc>
            </a:pPr>
            <a:endParaRPr lang="en-US" sz="2240">
              <a:solidFill>
                <a:srgbClr val="000000"/>
              </a:solidFill>
              <a:latin typeface="League Spartan"/>
              <a:ea typeface="League Spartan"/>
              <a:cs typeface="League Spartan"/>
              <a:sym typeface="League Spartan"/>
            </a:endParaRPr>
          </a:p>
          <a:p>
            <a:pPr marL="483616" lvl="1" indent="-241808" algn="l">
              <a:lnSpc>
                <a:spcPts val="2643"/>
              </a:lnSpc>
              <a:buFont typeface="Arial"/>
              <a:buChar char="•"/>
            </a:pPr>
            <a:r>
              <a:rPr lang="en-US" sz="2240">
                <a:solidFill>
                  <a:srgbClr val="000000"/>
                </a:solidFill>
                <a:latin typeface="Arial"/>
                <a:ea typeface="Arial"/>
                <a:cs typeface="Arial"/>
                <a:sym typeface="Arial"/>
              </a:rPr>
              <a:t>Clearly organize evidence against each accused; and </a:t>
            </a:r>
          </a:p>
          <a:p>
            <a:pPr marL="483616" lvl="1" indent="-241808" algn="l">
              <a:lnSpc>
                <a:spcPts val="2643"/>
              </a:lnSpc>
              <a:buFont typeface="Arial"/>
              <a:buChar char="•"/>
            </a:pPr>
            <a:r>
              <a:rPr lang="en-US" sz="2240">
                <a:solidFill>
                  <a:srgbClr val="000000"/>
                </a:solidFill>
                <a:latin typeface="Arial"/>
                <a:ea typeface="Arial"/>
                <a:cs typeface="Arial"/>
                <a:sym typeface="Arial"/>
              </a:rPr>
              <a:t>Prove individual participation or common intention where applicable.</a:t>
            </a:r>
          </a:p>
        </p:txBody>
      </p:sp>
      <p:grpSp>
        <p:nvGrpSpPr>
          <p:cNvPr id="6" name="Group 6"/>
          <p:cNvGrpSpPr/>
          <p:nvPr/>
        </p:nvGrpSpPr>
        <p:grpSpPr>
          <a:xfrm>
            <a:off x="0" y="96463"/>
            <a:ext cx="9753600" cy="1208531"/>
            <a:chOff x="0" y="0"/>
            <a:chExt cx="5124848" cy="635000"/>
          </a:xfrm>
        </p:grpSpPr>
        <p:sp>
          <p:nvSpPr>
            <p:cNvPr id="7" name="Freeform 7"/>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8" name="Freeform 8"/>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9" name="Freeform 9"/>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3"/>
            <a:stretch>
              <a:fillRect/>
            </a:stretch>
          </a:blipFill>
        </p:spPr>
      </p:sp>
      <p:sp>
        <p:nvSpPr>
          <p:cNvPr id="10" name="Freeform 10"/>
          <p:cNvSpPr/>
          <p:nvPr/>
        </p:nvSpPr>
        <p:spPr>
          <a:xfrm>
            <a:off x="5827952" y="3657600"/>
            <a:ext cx="3194128" cy="1533182"/>
          </a:xfrm>
          <a:custGeom>
            <a:avLst/>
            <a:gdLst/>
            <a:ahLst/>
            <a:cxnLst/>
            <a:rect l="l" t="t" r="r" b="b"/>
            <a:pathLst>
              <a:path w="3194128" h="1533182">
                <a:moveTo>
                  <a:pt x="0" y="0"/>
                </a:moveTo>
                <a:lnTo>
                  <a:pt x="3194128" y="0"/>
                </a:lnTo>
                <a:lnTo>
                  <a:pt x="3194128" y="1533182"/>
                </a:lnTo>
                <a:lnTo>
                  <a:pt x="0" y="15331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6"/>
              <a:stretch>
                <a:fillRect l="-109745" t="-139286" r="-129289" b="-179495"/>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755" y="1478836"/>
            <a:ext cx="8412480" cy="705561"/>
            <a:chOff x="0" y="0"/>
            <a:chExt cx="11216640" cy="940748"/>
          </a:xfrm>
        </p:grpSpPr>
        <p:sp>
          <p:nvSpPr>
            <p:cNvPr id="3" name="Freeform 3"/>
            <p:cNvSpPr/>
            <p:nvPr/>
          </p:nvSpPr>
          <p:spPr>
            <a:xfrm>
              <a:off x="0" y="0"/>
              <a:ext cx="11216640" cy="940747"/>
            </a:xfrm>
            <a:custGeom>
              <a:avLst/>
              <a:gdLst/>
              <a:ahLst/>
              <a:cxnLst/>
              <a:rect l="l" t="t" r="r" b="b"/>
              <a:pathLst>
                <a:path w="11216640" h="940747">
                  <a:moveTo>
                    <a:pt x="0" y="0"/>
                  </a:moveTo>
                  <a:lnTo>
                    <a:pt x="11216640" y="0"/>
                  </a:lnTo>
                  <a:lnTo>
                    <a:pt x="11216640" y="940747"/>
                  </a:lnTo>
                  <a:lnTo>
                    <a:pt x="0" y="940747"/>
                  </a:lnTo>
                  <a:close/>
                </a:path>
              </a:pathLst>
            </a:custGeom>
            <a:blipFill>
              <a:blip r:embed="rId2">
                <a:alphaModFix amt="0"/>
              </a:blip>
              <a:stretch>
                <a:fillRect t="-183122" b="-181522"/>
              </a:stretch>
            </a:blipFill>
          </p:spPr>
        </p:sp>
        <p:sp>
          <p:nvSpPr>
            <p:cNvPr id="4" name="TextBox 4"/>
            <p:cNvSpPr txBox="1"/>
            <p:nvPr/>
          </p:nvSpPr>
          <p:spPr>
            <a:xfrm>
              <a:off x="0" y="38100"/>
              <a:ext cx="11216640"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Difficulty in Identifying Accused Persons</a:t>
              </a:r>
            </a:p>
          </p:txBody>
        </p:sp>
      </p:grpSp>
      <p:sp>
        <p:nvSpPr>
          <p:cNvPr id="5" name="TextBox 5"/>
          <p:cNvSpPr txBox="1"/>
          <p:nvPr/>
        </p:nvSpPr>
        <p:spPr>
          <a:xfrm>
            <a:off x="364635" y="2364181"/>
            <a:ext cx="6181655" cy="4686554"/>
          </a:xfrm>
          <a:prstGeom prst="rect">
            <a:avLst/>
          </a:prstGeom>
        </p:spPr>
        <p:txBody>
          <a:bodyPr lIns="0" tIns="0" rIns="0" bIns="0" rtlCol="0" anchor="t">
            <a:spAutoFit/>
          </a:bodyPr>
          <a:lstStyle/>
          <a:p>
            <a:pPr marL="483616" lvl="1" indent="-241808" algn="l">
              <a:lnSpc>
                <a:spcPts val="3135"/>
              </a:lnSpc>
              <a:buFont typeface="Arial"/>
              <a:buChar char="•"/>
            </a:pPr>
            <a:r>
              <a:rPr lang="en-US" sz="2240">
                <a:solidFill>
                  <a:srgbClr val="000000"/>
                </a:solidFill>
                <a:latin typeface="Arial"/>
                <a:ea typeface="Arial"/>
                <a:cs typeface="Arial"/>
                <a:sym typeface="Arial"/>
              </a:rPr>
              <a:t>Poor lighting conditions during incidents;</a:t>
            </a:r>
          </a:p>
          <a:p>
            <a:pPr marL="483616" lvl="1" indent="-241808" algn="l">
              <a:lnSpc>
                <a:spcPts val="3135"/>
              </a:lnSpc>
              <a:buFont typeface="Arial"/>
              <a:buChar char="•"/>
            </a:pPr>
            <a:r>
              <a:rPr lang="en-US" sz="2240">
                <a:solidFill>
                  <a:srgbClr val="000000"/>
                </a:solidFill>
                <a:latin typeface="Arial"/>
                <a:ea typeface="Arial"/>
                <a:cs typeface="Arial"/>
                <a:sym typeface="Arial"/>
              </a:rPr>
              <a:t>Witnesses only seeing perpetrators briefly; and </a:t>
            </a:r>
          </a:p>
          <a:p>
            <a:pPr marL="483616" lvl="1" indent="-241808" algn="l">
              <a:lnSpc>
                <a:spcPts val="3135"/>
              </a:lnSpc>
              <a:buFont typeface="Arial"/>
              <a:buChar char="•"/>
            </a:pPr>
            <a:r>
              <a:rPr lang="en-US" sz="2240">
                <a:solidFill>
                  <a:srgbClr val="000000"/>
                </a:solidFill>
                <a:latin typeface="Arial"/>
                <a:ea typeface="Arial"/>
                <a:cs typeface="Arial"/>
                <a:sym typeface="Arial"/>
              </a:rPr>
              <a:t>Accused persons claiming mistaken identity.</a:t>
            </a:r>
          </a:p>
          <a:p>
            <a:pPr algn="l">
              <a:lnSpc>
                <a:spcPts val="3136"/>
              </a:lnSpc>
            </a:pPr>
            <a:endParaRPr lang="en-US" sz="2240">
              <a:solidFill>
                <a:srgbClr val="000000"/>
              </a:solidFill>
              <a:latin typeface="Arial"/>
              <a:ea typeface="Arial"/>
              <a:cs typeface="Arial"/>
              <a:sym typeface="Arial"/>
            </a:endParaRPr>
          </a:p>
          <a:p>
            <a:pPr algn="l">
              <a:lnSpc>
                <a:spcPts val="3136"/>
              </a:lnSpc>
            </a:pPr>
            <a:r>
              <a:rPr lang="en-US" sz="2240">
                <a:solidFill>
                  <a:srgbClr val="000000"/>
                </a:solidFill>
                <a:latin typeface="League Spartan"/>
                <a:ea typeface="League Spartan"/>
                <a:cs typeface="League Spartan"/>
                <a:sym typeface="League Spartan"/>
              </a:rPr>
              <a:t>Strategy</a:t>
            </a:r>
          </a:p>
          <a:p>
            <a:pPr marL="288273" lvl="1" indent="-144137" algn="l">
              <a:lnSpc>
                <a:spcPts val="3135"/>
              </a:lnSpc>
            </a:pPr>
            <a:r>
              <a:rPr lang="en-US" sz="2240" b="1">
                <a:solidFill>
                  <a:srgbClr val="000000"/>
                </a:solidFill>
                <a:latin typeface="Arial Bold"/>
                <a:ea typeface="Arial Bold"/>
                <a:cs typeface="Arial Bold"/>
                <a:sym typeface="Arial Bold"/>
              </a:rPr>
              <a:t> </a:t>
            </a:r>
          </a:p>
          <a:p>
            <a:pPr marL="483616" lvl="1" indent="-241808" algn="l">
              <a:lnSpc>
                <a:spcPts val="3135"/>
              </a:lnSpc>
              <a:buFont typeface="Arial"/>
              <a:buChar char="•"/>
            </a:pPr>
            <a:r>
              <a:rPr lang="en-US" sz="2240">
                <a:solidFill>
                  <a:srgbClr val="000000"/>
                </a:solidFill>
                <a:latin typeface="Arial"/>
                <a:ea typeface="Arial"/>
                <a:cs typeface="Arial"/>
                <a:sym typeface="Arial"/>
              </a:rPr>
              <a:t>Use identification parades;</a:t>
            </a:r>
          </a:p>
          <a:p>
            <a:pPr marL="483616" lvl="1" indent="-241808" algn="l">
              <a:lnSpc>
                <a:spcPts val="3135"/>
              </a:lnSpc>
              <a:buFont typeface="Arial"/>
              <a:buChar char="•"/>
            </a:pPr>
            <a:r>
              <a:rPr lang="en-US" sz="2240">
                <a:solidFill>
                  <a:srgbClr val="000000"/>
                </a:solidFill>
                <a:latin typeface="Arial"/>
                <a:ea typeface="Arial"/>
                <a:cs typeface="Arial"/>
                <a:sym typeface="Arial"/>
              </a:rPr>
              <a:t>Rely on video evidence, photographs, or social media recordings; and </a:t>
            </a:r>
          </a:p>
          <a:p>
            <a:pPr marL="483616" lvl="1" indent="-241808" algn="l">
              <a:lnSpc>
                <a:spcPts val="3135"/>
              </a:lnSpc>
              <a:buFont typeface="Arial"/>
              <a:buChar char="•"/>
            </a:pPr>
            <a:r>
              <a:rPr lang="en-US" sz="2240">
                <a:solidFill>
                  <a:srgbClr val="000000"/>
                </a:solidFill>
                <a:latin typeface="Arial"/>
                <a:ea typeface="Arial"/>
                <a:cs typeface="Arial"/>
                <a:sym typeface="Arial"/>
              </a:rPr>
              <a:t>Corroborate eyewitness evidence with other evidence.</a:t>
            </a:r>
          </a:p>
        </p:txBody>
      </p:sp>
      <p:sp>
        <p:nvSpPr>
          <p:cNvPr id="6" name="Freeform 6"/>
          <p:cNvSpPr/>
          <p:nvPr/>
        </p:nvSpPr>
        <p:spPr>
          <a:xfrm>
            <a:off x="6629400" y="3355351"/>
            <a:ext cx="2575303" cy="2058768"/>
          </a:xfrm>
          <a:custGeom>
            <a:avLst/>
            <a:gdLst/>
            <a:ahLst/>
            <a:cxnLst/>
            <a:rect l="l" t="t" r="r" b="b"/>
            <a:pathLst>
              <a:path w="2881228" h="2058768">
                <a:moveTo>
                  <a:pt x="0" y="0"/>
                </a:moveTo>
                <a:lnTo>
                  <a:pt x="2881228" y="0"/>
                </a:lnTo>
                <a:lnTo>
                  <a:pt x="2881228" y="2058768"/>
                </a:lnTo>
                <a:lnTo>
                  <a:pt x="0" y="2058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6"/>
              <a:stretch>
                <a:fillRect l="-109745" t="-139286" r="-129289" b="-179495"/>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7011" y="1615616"/>
            <a:ext cx="5003150" cy="705561"/>
            <a:chOff x="0" y="0"/>
            <a:chExt cx="6670867" cy="940748"/>
          </a:xfrm>
        </p:grpSpPr>
        <p:sp>
          <p:nvSpPr>
            <p:cNvPr id="3" name="Freeform 3"/>
            <p:cNvSpPr/>
            <p:nvPr/>
          </p:nvSpPr>
          <p:spPr>
            <a:xfrm>
              <a:off x="0" y="0"/>
              <a:ext cx="6670866" cy="940747"/>
            </a:xfrm>
            <a:custGeom>
              <a:avLst/>
              <a:gdLst/>
              <a:ahLst/>
              <a:cxnLst/>
              <a:rect l="l" t="t" r="r" b="b"/>
              <a:pathLst>
                <a:path w="6670866" h="940747">
                  <a:moveTo>
                    <a:pt x="0" y="0"/>
                  </a:moveTo>
                  <a:lnTo>
                    <a:pt x="6670866" y="0"/>
                  </a:lnTo>
                  <a:lnTo>
                    <a:pt x="6670866" y="940747"/>
                  </a:lnTo>
                  <a:lnTo>
                    <a:pt x="0" y="940747"/>
                  </a:lnTo>
                  <a:close/>
                </a:path>
              </a:pathLst>
            </a:custGeom>
            <a:blipFill>
              <a:blip r:embed="rId3">
                <a:alphaModFix amt="0"/>
              </a:blip>
              <a:stretch>
                <a:fillRect t="-183122" r="-68143" b="-181522"/>
              </a:stretch>
            </a:blipFill>
          </p:spPr>
        </p:sp>
        <p:sp>
          <p:nvSpPr>
            <p:cNvPr id="4" name="TextBox 4"/>
            <p:cNvSpPr txBox="1"/>
            <p:nvPr/>
          </p:nvSpPr>
          <p:spPr>
            <a:xfrm>
              <a:off x="0" y="38100"/>
              <a:ext cx="6670867"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Witness Management</a:t>
              </a:r>
            </a:p>
          </p:txBody>
        </p:sp>
      </p:grpSp>
      <p:sp>
        <p:nvSpPr>
          <p:cNvPr id="5" name="Freeform 5"/>
          <p:cNvSpPr/>
          <p:nvPr/>
        </p:nvSpPr>
        <p:spPr>
          <a:xfrm>
            <a:off x="5569663" y="2745362"/>
            <a:ext cx="2964737" cy="2383352"/>
          </a:xfrm>
          <a:custGeom>
            <a:avLst/>
            <a:gdLst/>
            <a:ahLst/>
            <a:cxnLst/>
            <a:rect l="l" t="t" r="r" b="b"/>
            <a:pathLst>
              <a:path w="3681773" h="2704430">
                <a:moveTo>
                  <a:pt x="0" y="0"/>
                </a:moveTo>
                <a:lnTo>
                  <a:pt x="3681773" y="0"/>
                </a:lnTo>
                <a:lnTo>
                  <a:pt x="3681773" y="2704430"/>
                </a:lnTo>
                <a:lnTo>
                  <a:pt x="0" y="2704430"/>
                </a:lnTo>
                <a:lnTo>
                  <a:pt x="0" y="0"/>
                </a:lnTo>
                <a:close/>
              </a:path>
            </a:pathLst>
          </a:custGeom>
          <a:blipFill>
            <a:blip r:embed="rId4"/>
            <a:stretch>
              <a:fillRect/>
            </a:stretch>
          </a:blipFill>
        </p:spPr>
      </p:sp>
      <p:sp>
        <p:nvSpPr>
          <p:cNvPr id="6" name="TextBox 6"/>
          <p:cNvSpPr txBox="1"/>
          <p:nvPr/>
        </p:nvSpPr>
        <p:spPr>
          <a:xfrm>
            <a:off x="371496" y="2745362"/>
            <a:ext cx="5209053" cy="2744851"/>
          </a:xfrm>
          <a:prstGeom prst="rect">
            <a:avLst/>
          </a:prstGeom>
        </p:spPr>
        <p:txBody>
          <a:bodyPr lIns="0" tIns="0" rIns="0" bIns="0" rtlCol="0" anchor="t">
            <a:spAutoFit/>
          </a:bodyPr>
          <a:lstStyle/>
          <a:p>
            <a:pPr marL="483616" lvl="1" indent="-241808" algn="l">
              <a:lnSpc>
                <a:spcPts val="5600"/>
              </a:lnSpc>
              <a:buFont typeface="Arial"/>
              <a:buChar char="•"/>
            </a:pPr>
            <a:r>
              <a:rPr lang="en-US" sz="2240">
                <a:solidFill>
                  <a:srgbClr val="000000"/>
                </a:solidFill>
                <a:latin typeface="Arial"/>
                <a:ea typeface="Arial"/>
                <a:cs typeface="Arial"/>
                <a:sym typeface="Arial"/>
              </a:rPr>
              <a:t> Record statements early</a:t>
            </a:r>
          </a:p>
          <a:p>
            <a:pPr marL="483616" lvl="1" indent="-241808" algn="l">
              <a:lnSpc>
                <a:spcPts val="5600"/>
              </a:lnSpc>
              <a:buFont typeface="Arial"/>
              <a:buChar char="•"/>
            </a:pPr>
            <a:r>
              <a:rPr lang="en-US" sz="2240">
                <a:solidFill>
                  <a:srgbClr val="000000"/>
                </a:solidFill>
                <a:latin typeface="Arial"/>
                <a:ea typeface="Arial"/>
                <a:cs typeface="Arial"/>
                <a:sym typeface="Arial"/>
              </a:rPr>
              <a:t> Address intimidation risks</a:t>
            </a:r>
          </a:p>
          <a:p>
            <a:pPr marL="483616" lvl="1" indent="-241808" algn="l">
              <a:lnSpc>
                <a:spcPts val="5600"/>
              </a:lnSpc>
              <a:buFont typeface="Arial"/>
              <a:buChar char="•"/>
            </a:pPr>
            <a:r>
              <a:rPr lang="en-US" sz="2240">
                <a:solidFill>
                  <a:srgbClr val="000000"/>
                </a:solidFill>
                <a:latin typeface="Arial"/>
                <a:ea typeface="Arial"/>
                <a:cs typeface="Arial"/>
                <a:sym typeface="Arial"/>
              </a:rPr>
              <a:t>Prepare witnesses for testimony</a:t>
            </a:r>
          </a:p>
          <a:p>
            <a:pPr marL="483616" lvl="1" indent="-241808" algn="l">
              <a:lnSpc>
                <a:spcPts val="5600"/>
              </a:lnSpc>
              <a:buFont typeface="Arial"/>
              <a:buChar char="•"/>
            </a:pPr>
            <a:r>
              <a:rPr lang="en-US" sz="2240">
                <a:solidFill>
                  <a:srgbClr val="000000"/>
                </a:solidFill>
                <a:latin typeface="Arial"/>
                <a:ea typeface="Arial"/>
                <a:cs typeface="Arial"/>
                <a:sym typeface="Arial"/>
              </a:rPr>
              <a:t>Ensure credibility and consistency</a:t>
            </a:r>
          </a:p>
        </p:txBody>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6"/>
              <a:stretch>
                <a:fillRect l="-109745" t="-139286" r="-129289" b="-179495"/>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4635" y="1523661"/>
            <a:ext cx="5885389" cy="705561"/>
            <a:chOff x="0" y="0"/>
            <a:chExt cx="7847185" cy="940748"/>
          </a:xfrm>
        </p:grpSpPr>
        <p:sp>
          <p:nvSpPr>
            <p:cNvPr id="3" name="Freeform 3"/>
            <p:cNvSpPr/>
            <p:nvPr/>
          </p:nvSpPr>
          <p:spPr>
            <a:xfrm>
              <a:off x="0" y="0"/>
              <a:ext cx="7847185" cy="940747"/>
            </a:xfrm>
            <a:custGeom>
              <a:avLst/>
              <a:gdLst/>
              <a:ahLst/>
              <a:cxnLst/>
              <a:rect l="l" t="t" r="r" b="b"/>
              <a:pathLst>
                <a:path w="7847185" h="940747">
                  <a:moveTo>
                    <a:pt x="0" y="0"/>
                  </a:moveTo>
                  <a:lnTo>
                    <a:pt x="7847185" y="0"/>
                  </a:lnTo>
                  <a:lnTo>
                    <a:pt x="7847185" y="940747"/>
                  </a:lnTo>
                  <a:lnTo>
                    <a:pt x="0" y="940747"/>
                  </a:lnTo>
                  <a:close/>
                </a:path>
              </a:pathLst>
            </a:custGeom>
            <a:blipFill>
              <a:blip r:embed="rId3">
                <a:alphaModFix amt="0"/>
              </a:blip>
              <a:stretch>
                <a:fillRect t="-183122" r="-42938" b="-181522"/>
              </a:stretch>
            </a:blipFill>
          </p:spPr>
        </p:sp>
        <p:sp>
          <p:nvSpPr>
            <p:cNvPr id="4" name="TextBox 4"/>
            <p:cNvSpPr txBox="1"/>
            <p:nvPr/>
          </p:nvSpPr>
          <p:spPr>
            <a:xfrm>
              <a:off x="0" y="38100"/>
              <a:ext cx="7847185"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Inter‑Agency Collaboration</a:t>
              </a:r>
            </a:p>
          </p:txBody>
        </p:sp>
      </p:grpSp>
      <p:sp>
        <p:nvSpPr>
          <p:cNvPr id="5" name="Freeform 5"/>
          <p:cNvSpPr/>
          <p:nvPr/>
        </p:nvSpPr>
        <p:spPr>
          <a:xfrm>
            <a:off x="5999720" y="2848448"/>
            <a:ext cx="2417061" cy="2409352"/>
          </a:xfrm>
          <a:custGeom>
            <a:avLst/>
            <a:gdLst/>
            <a:ahLst/>
            <a:cxnLst/>
            <a:rect l="l" t="t" r="r" b="b"/>
            <a:pathLst>
              <a:path w="2701782" h="2701782">
                <a:moveTo>
                  <a:pt x="0" y="0"/>
                </a:moveTo>
                <a:lnTo>
                  <a:pt x="2701781" y="0"/>
                </a:lnTo>
                <a:lnTo>
                  <a:pt x="2701781" y="2701782"/>
                </a:lnTo>
                <a:lnTo>
                  <a:pt x="0" y="2701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0" y="96463"/>
            <a:ext cx="9753600" cy="1208531"/>
            <a:chOff x="0" y="0"/>
            <a:chExt cx="5124848" cy="635000"/>
          </a:xfrm>
        </p:grpSpPr>
        <p:sp>
          <p:nvSpPr>
            <p:cNvPr id="7" name="Freeform 7"/>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8" name="Freeform 8"/>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9" name="Freeform 9"/>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6"/>
            <a:stretch>
              <a:fillRect/>
            </a:stretch>
          </a:blipFill>
        </p:spPr>
      </p:sp>
      <p:sp>
        <p:nvSpPr>
          <p:cNvPr id="10" name="TextBox 10"/>
          <p:cNvSpPr txBox="1"/>
          <p:nvPr/>
        </p:nvSpPr>
        <p:spPr>
          <a:xfrm>
            <a:off x="731520" y="2848448"/>
            <a:ext cx="4835223" cy="2525522"/>
          </a:xfrm>
          <a:prstGeom prst="rect">
            <a:avLst/>
          </a:prstGeom>
        </p:spPr>
        <p:txBody>
          <a:bodyPr lIns="0" tIns="0" rIns="0" bIns="0" rtlCol="0" anchor="t">
            <a:spAutoFit/>
          </a:bodyPr>
          <a:lstStyle/>
          <a:p>
            <a:pPr algn="l">
              <a:lnSpc>
                <a:spcPts val="5152"/>
              </a:lnSpc>
            </a:pPr>
            <a:r>
              <a:rPr lang="en-US" sz="2240">
                <a:solidFill>
                  <a:srgbClr val="000000"/>
                </a:solidFill>
                <a:latin typeface="Arial"/>
                <a:ea typeface="Arial"/>
                <a:cs typeface="Arial"/>
                <a:sym typeface="Arial"/>
              </a:rPr>
              <a:t>• Police investigators</a:t>
            </a:r>
          </a:p>
          <a:p>
            <a:pPr algn="l">
              <a:lnSpc>
                <a:spcPts val="5152"/>
              </a:lnSpc>
            </a:pPr>
            <a:r>
              <a:rPr lang="en-US" sz="2240">
                <a:solidFill>
                  <a:srgbClr val="000000"/>
                </a:solidFill>
                <a:latin typeface="Arial"/>
                <a:ea typeface="Arial"/>
                <a:cs typeface="Arial"/>
                <a:sym typeface="Arial"/>
              </a:rPr>
              <a:t>• Electoral authorities</a:t>
            </a:r>
          </a:p>
          <a:p>
            <a:pPr algn="l">
              <a:lnSpc>
                <a:spcPts val="5152"/>
              </a:lnSpc>
            </a:pPr>
            <a:r>
              <a:rPr lang="en-US" sz="2240">
                <a:solidFill>
                  <a:srgbClr val="000000"/>
                </a:solidFill>
                <a:latin typeface="Arial"/>
                <a:ea typeface="Arial"/>
                <a:cs typeface="Arial"/>
                <a:sym typeface="Arial"/>
              </a:rPr>
              <a:t>• Medical personnel</a:t>
            </a:r>
          </a:p>
          <a:p>
            <a:pPr algn="l">
              <a:lnSpc>
                <a:spcPts val="5152"/>
              </a:lnSpc>
            </a:pPr>
            <a:r>
              <a:rPr lang="en-US" sz="2240">
                <a:solidFill>
                  <a:srgbClr val="000000"/>
                </a:solidFill>
                <a:latin typeface="Arial"/>
                <a:ea typeface="Arial"/>
                <a:cs typeface="Arial"/>
                <a:sym typeface="Arial"/>
              </a:rPr>
              <a:t>• Civil society election monitors</a:t>
            </a:r>
          </a:p>
        </p:txBody>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7"/>
              <a:stretch>
                <a:fillRect l="-109745" t="-139286" r="-129289" b="-179495"/>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507" y="1713409"/>
            <a:ext cx="8973756" cy="705561"/>
            <a:chOff x="0" y="0"/>
            <a:chExt cx="11965008" cy="940748"/>
          </a:xfrm>
        </p:grpSpPr>
        <p:sp>
          <p:nvSpPr>
            <p:cNvPr id="3" name="Freeform 3"/>
            <p:cNvSpPr/>
            <p:nvPr/>
          </p:nvSpPr>
          <p:spPr>
            <a:xfrm>
              <a:off x="0" y="0"/>
              <a:ext cx="11965008" cy="940747"/>
            </a:xfrm>
            <a:custGeom>
              <a:avLst/>
              <a:gdLst/>
              <a:ahLst/>
              <a:cxnLst/>
              <a:rect l="l" t="t" r="r" b="b"/>
              <a:pathLst>
                <a:path w="11965008" h="940747">
                  <a:moveTo>
                    <a:pt x="0" y="0"/>
                  </a:moveTo>
                  <a:lnTo>
                    <a:pt x="11965008" y="0"/>
                  </a:lnTo>
                  <a:lnTo>
                    <a:pt x="11965008" y="940747"/>
                  </a:lnTo>
                  <a:lnTo>
                    <a:pt x="0" y="940747"/>
                  </a:lnTo>
                  <a:close/>
                </a:path>
              </a:pathLst>
            </a:custGeom>
            <a:blipFill>
              <a:blip r:embed="rId3">
                <a:alphaModFix amt="0"/>
              </a:blip>
              <a:stretch>
                <a:fillRect t="-183122" r="6254" b="-181522"/>
              </a:stretch>
            </a:blipFill>
          </p:spPr>
        </p:sp>
        <p:sp>
          <p:nvSpPr>
            <p:cNvPr id="4" name="TextBox 4"/>
            <p:cNvSpPr txBox="1"/>
            <p:nvPr/>
          </p:nvSpPr>
          <p:spPr>
            <a:xfrm>
              <a:off x="0" y="38100"/>
              <a:ext cx="11965008"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Case Study: Mulobezi By‑Election Violence</a:t>
              </a:r>
            </a:p>
          </p:txBody>
        </p:sp>
      </p:grpSp>
      <p:sp>
        <p:nvSpPr>
          <p:cNvPr id="5" name="TextBox 5"/>
          <p:cNvSpPr txBox="1"/>
          <p:nvPr/>
        </p:nvSpPr>
        <p:spPr>
          <a:xfrm>
            <a:off x="582543" y="2838070"/>
            <a:ext cx="8569983" cy="968605"/>
          </a:xfrm>
          <a:prstGeom prst="rect">
            <a:avLst/>
          </a:prstGeom>
        </p:spPr>
        <p:txBody>
          <a:bodyPr lIns="0" tIns="0" rIns="0" bIns="0" rtlCol="0" anchor="t">
            <a:spAutoFit/>
          </a:bodyPr>
          <a:lstStyle/>
          <a:p>
            <a:pPr marL="296868" lvl="1" indent="-148434" algn="l">
              <a:lnSpc>
                <a:spcPts val="2491"/>
              </a:lnSpc>
              <a:buFont typeface="Arial"/>
              <a:buChar char="•"/>
            </a:pPr>
            <a:r>
              <a:rPr lang="en-US" sz="2306">
                <a:solidFill>
                  <a:srgbClr val="000000"/>
                </a:solidFill>
                <a:latin typeface="Arial"/>
                <a:ea typeface="Arial"/>
                <a:cs typeface="Arial"/>
                <a:sym typeface="Arial"/>
              </a:rPr>
              <a:t>Violence during the 2015 by‑election led to serious criminal charges and imprisonment, demonstrating that electoral violence can attract custodial sentences.</a:t>
            </a:r>
          </a:p>
        </p:txBody>
      </p:sp>
      <p:grpSp>
        <p:nvGrpSpPr>
          <p:cNvPr id="6" name="Group 6"/>
          <p:cNvGrpSpPr/>
          <p:nvPr/>
        </p:nvGrpSpPr>
        <p:grpSpPr>
          <a:xfrm>
            <a:off x="0" y="96463"/>
            <a:ext cx="9753600" cy="1208531"/>
            <a:chOff x="0" y="0"/>
            <a:chExt cx="5124848" cy="635000"/>
          </a:xfrm>
        </p:grpSpPr>
        <p:sp>
          <p:nvSpPr>
            <p:cNvPr id="7" name="Freeform 7"/>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8" name="Freeform 8"/>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9" name="Freeform 9"/>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grpSp>
        <p:nvGrpSpPr>
          <p:cNvPr id="10" name="Group 10"/>
          <p:cNvGrpSpPr/>
          <p:nvPr/>
        </p:nvGrpSpPr>
        <p:grpSpPr>
          <a:xfrm>
            <a:off x="8594235" y="6216452"/>
            <a:ext cx="907273" cy="734456"/>
            <a:chOff x="0" y="0"/>
            <a:chExt cx="1748728" cy="1415631"/>
          </a:xfrm>
        </p:grpSpPr>
        <p:sp>
          <p:nvSpPr>
            <p:cNvPr id="11" name="Freeform 11"/>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5"/>
              <a:stretch>
                <a:fillRect l="-109745" t="-139286" r="-129289" b="-179495"/>
              </a:stretch>
            </a:blipFill>
          </p:spPr>
        </p:sp>
      </p:grpSp>
      <p:sp>
        <p:nvSpPr>
          <p:cNvPr id="12" name="Freeform 12"/>
          <p:cNvSpPr/>
          <p:nvPr/>
        </p:nvSpPr>
        <p:spPr>
          <a:xfrm>
            <a:off x="2092867" y="3965832"/>
            <a:ext cx="5567866" cy="2491620"/>
          </a:xfrm>
          <a:custGeom>
            <a:avLst/>
            <a:gdLst/>
            <a:ahLst/>
            <a:cxnLst/>
            <a:rect l="l" t="t" r="r" b="b"/>
            <a:pathLst>
              <a:path w="5567866" h="2491620">
                <a:moveTo>
                  <a:pt x="0" y="0"/>
                </a:moveTo>
                <a:lnTo>
                  <a:pt x="5567866" y="0"/>
                </a:lnTo>
                <a:lnTo>
                  <a:pt x="5567866" y="2491620"/>
                </a:lnTo>
                <a:lnTo>
                  <a:pt x="0" y="24916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35571"/>
            <a:ext cx="2939608" cy="705561"/>
            <a:chOff x="0" y="0"/>
            <a:chExt cx="3919478" cy="940748"/>
          </a:xfrm>
        </p:grpSpPr>
        <p:sp>
          <p:nvSpPr>
            <p:cNvPr id="3" name="Freeform 3"/>
            <p:cNvSpPr/>
            <p:nvPr/>
          </p:nvSpPr>
          <p:spPr>
            <a:xfrm>
              <a:off x="0" y="0"/>
              <a:ext cx="3919478" cy="940747"/>
            </a:xfrm>
            <a:custGeom>
              <a:avLst/>
              <a:gdLst/>
              <a:ahLst/>
              <a:cxnLst/>
              <a:rect l="l" t="t" r="r" b="b"/>
              <a:pathLst>
                <a:path w="3919478" h="940747">
                  <a:moveTo>
                    <a:pt x="0" y="0"/>
                  </a:moveTo>
                  <a:lnTo>
                    <a:pt x="3919478" y="0"/>
                  </a:lnTo>
                  <a:lnTo>
                    <a:pt x="3919478" y="940747"/>
                  </a:lnTo>
                  <a:lnTo>
                    <a:pt x="0" y="940747"/>
                  </a:lnTo>
                  <a:close/>
                </a:path>
              </a:pathLst>
            </a:custGeom>
            <a:blipFill>
              <a:blip r:embed="rId3">
                <a:alphaModFix amt="0"/>
              </a:blip>
              <a:stretch>
                <a:fillRect t="-183122" r="-186176" b="-181522"/>
              </a:stretch>
            </a:blipFill>
          </p:spPr>
        </p:sp>
        <p:sp>
          <p:nvSpPr>
            <p:cNvPr id="4" name="TextBox 4"/>
            <p:cNvSpPr txBox="1"/>
            <p:nvPr/>
          </p:nvSpPr>
          <p:spPr>
            <a:xfrm>
              <a:off x="0" y="38100"/>
              <a:ext cx="3919478"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Introduction </a:t>
              </a:r>
            </a:p>
          </p:txBody>
        </p:sp>
      </p:grpSp>
      <p:sp>
        <p:nvSpPr>
          <p:cNvPr id="5" name="TextBox 5"/>
          <p:cNvSpPr txBox="1"/>
          <p:nvPr/>
        </p:nvSpPr>
        <p:spPr>
          <a:xfrm>
            <a:off x="762000" y="2088732"/>
            <a:ext cx="8550039" cy="4766799"/>
          </a:xfrm>
          <a:prstGeom prst="rect">
            <a:avLst/>
          </a:prstGeom>
        </p:spPr>
        <p:txBody>
          <a:bodyPr lIns="0" tIns="0" rIns="0" bIns="0" rtlCol="0" anchor="t">
            <a:spAutoFit/>
          </a:bodyPr>
          <a:lstStyle/>
          <a:p>
            <a:pPr algn="l">
              <a:lnSpc>
                <a:spcPts val="4258"/>
              </a:lnSpc>
            </a:pPr>
            <a:r>
              <a:rPr lang="en-US" sz="2327">
                <a:solidFill>
                  <a:srgbClr val="000000"/>
                </a:solidFill>
                <a:latin typeface="Arimo"/>
                <a:ea typeface="Arimo"/>
                <a:cs typeface="Arimo"/>
                <a:sym typeface="Arimo"/>
              </a:rPr>
              <a:t>Prosecuting electoral violence in court presents several practical challenges because these cases often involve political tension, many perpetrators, and frightened witnesses. So in this presentation we will:  </a:t>
            </a:r>
          </a:p>
          <a:p>
            <a:pPr marL="502447" lvl="1" indent="-251223" algn="l">
              <a:lnSpc>
                <a:spcPts val="4258"/>
              </a:lnSpc>
              <a:buFont typeface="Arial"/>
              <a:buChar char="•"/>
            </a:pPr>
            <a:r>
              <a:rPr lang="en-US" sz="2327">
                <a:solidFill>
                  <a:srgbClr val="000000"/>
                </a:solidFill>
                <a:latin typeface="Arimo"/>
                <a:ea typeface="Arimo"/>
                <a:cs typeface="Arimo"/>
                <a:sym typeface="Arimo"/>
              </a:rPr>
              <a:t>Understand electoral violence and its impact on democracy</a:t>
            </a:r>
          </a:p>
          <a:p>
            <a:pPr marL="502447" lvl="1" indent="-251223" algn="l">
              <a:lnSpc>
                <a:spcPts val="4258"/>
              </a:lnSpc>
              <a:buFont typeface="Arial"/>
              <a:buChar char="•"/>
            </a:pPr>
            <a:r>
              <a:rPr lang="en-US" sz="2327">
                <a:solidFill>
                  <a:srgbClr val="000000"/>
                </a:solidFill>
                <a:latin typeface="Arimo"/>
                <a:ea typeface="Arimo"/>
                <a:cs typeface="Arimo"/>
                <a:sym typeface="Arimo"/>
              </a:rPr>
              <a:t>Examine the legal framework for prosecuting electoral offences in Zambia</a:t>
            </a:r>
          </a:p>
          <a:p>
            <a:pPr marL="502447" lvl="1" indent="-251223" algn="l">
              <a:lnSpc>
                <a:spcPts val="4258"/>
              </a:lnSpc>
              <a:buFont typeface="Arial"/>
              <a:buChar char="•"/>
            </a:pPr>
            <a:r>
              <a:rPr lang="en-US" sz="2327">
                <a:solidFill>
                  <a:srgbClr val="000000"/>
                </a:solidFill>
                <a:latin typeface="Arimo"/>
                <a:ea typeface="Arimo"/>
                <a:cs typeface="Arimo"/>
                <a:sym typeface="Arimo"/>
              </a:rPr>
              <a:t>Identify practical prosecutorial strategies</a:t>
            </a:r>
          </a:p>
          <a:p>
            <a:pPr marL="502447" lvl="1" indent="-251223" algn="l">
              <a:lnSpc>
                <a:spcPts val="4258"/>
              </a:lnSpc>
              <a:buFont typeface="Arial"/>
              <a:buChar char="•"/>
            </a:pPr>
            <a:r>
              <a:rPr lang="en-US" sz="2327">
                <a:solidFill>
                  <a:srgbClr val="000000"/>
                </a:solidFill>
                <a:latin typeface="Arimo"/>
                <a:ea typeface="Arimo"/>
                <a:cs typeface="Arimo"/>
                <a:sym typeface="Arimo"/>
              </a:rPr>
              <a:t>Review real case studies from Zambian courts</a:t>
            </a:r>
          </a:p>
        </p:txBody>
      </p:sp>
      <p:grpSp>
        <p:nvGrpSpPr>
          <p:cNvPr id="6" name="Group 6"/>
          <p:cNvGrpSpPr/>
          <p:nvPr/>
        </p:nvGrpSpPr>
        <p:grpSpPr>
          <a:xfrm>
            <a:off x="0" y="96463"/>
            <a:ext cx="9753600" cy="1208531"/>
            <a:chOff x="0" y="0"/>
            <a:chExt cx="5124848" cy="635000"/>
          </a:xfrm>
        </p:grpSpPr>
        <p:sp>
          <p:nvSpPr>
            <p:cNvPr id="7" name="Freeform 7"/>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8" name="Freeform 8"/>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9" name="Freeform 9"/>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grpSp>
        <p:nvGrpSpPr>
          <p:cNvPr id="10" name="Group 10"/>
          <p:cNvGrpSpPr/>
          <p:nvPr/>
        </p:nvGrpSpPr>
        <p:grpSpPr>
          <a:xfrm>
            <a:off x="8594235" y="6216452"/>
            <a:ext cx="907273" cy="734456"/>
            <a:chOff x="0" y="0"/>
            <a:chExt cx="1748728" cy="1415631"/>
          </a:xfrm>
        </p:grpSpPr>
        <p:sp>
          <p:nvSpPr>
            <p:cNvPr id="11" name="Freeform 11"/>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5"/>
              <a:stretch>
                <a:fillRect l="-109745" t="-139286" r="-129289" b="-179495"/>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8640" y="1559376"/>
            <a:ext cx="8591918" cy="1143711"/>
            <a:chOff x="0" y="0"/>
            <a:chExt cx="11455891" cy="1524948"/>
          </a:xfrm>
        </p:grpSpPr>
        <p:sp>
          <p:nvSpPr>
            <p:cNvPr id="3" name="Freeform 3"/>
            <p:cNvSpPr/>
            <p:nvPr/>
          </p:nvSpPr>
          <p:spPr>
            <a:xfrm>
              <a:off x="0" y="0"/>
              <a:ext cx="11455891" cy="1524946"/>
            </a:xfrm>
            <a:custGeom>
              <a:avLst/>
              <a:gdLst/>
              <a:ahLst/>
              <a:cxnLst/>
              <a:rect l="l" t="t" r="r" b="b"/>
              <a:pathLst>
                <a:path w="11455891" h="1524946">
                  <a:moveTo>
                    <a:pt x="0" y="0"/>
                  </a:moveTo>
                  <a:lnTo>
                    <a:pt x="11455891" y="0"/>
                  </a:lnTo>
                  <a:lnTo>
                    <a:pt x="11455891" y="1524946"/>
                  </a:lnTo>
                  <a:lnTo>
                    <a:pt x="0" y="1524946"/>
                  </a:lnTo>
                  <a:close/>
                </a:path>
              </a:pathLst>
            </a:custGeom>
            <a:blipFill>
              <a:blip r:embed="rId3">
                <a:alphaModFix amt="0"/>
              </a:blip>
              <a:stretch>
                <a:fillRect t="-112969" r="2088" b="-73672"/>
              </a:stretch>
            </a:blipFill>
          </p:spPr>
        </p:sp>
        <p:sp>
          <p:nvSpPr>
            <p:cNvPr id="4" name="TextBox 4"/>
            <p:cNvSpPr txBox="1"/>
            <p:nvPr/>
          </p:nvSpPr>
          <p:spPr>
            <a:xfrm>
              <a:off x="0" y="38100"/>
              <a:ext cx="11455891" cy="14868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Case Study: Kawambwa By‑Election Incidents</a:t>
              </a:r>
            </a:p>
          </p:txBody>
        </p:sp>
      </p:grpSp>
      <p:sp>
        <p:nvSpPr>
          <p:cNvPr id="5" name="TextBox 5"/>
          <p:cNvSpPr txBox="1"/>
          <p:nvPr/>
        </p:nvSpPr>
        <p:spPr>
          <a:xfrm>
            <a:off x="731520" y="2862219"/>
            <a:ext cx="8290560" cy="1329372"/>
          </a:xfrm>
          <a:prstGeom prst="rect">
            <a:avLst/>
          </a:prstGeom>
        </p:spPr>
        <p:txBody>
          <a:bodyPr lIns="0" tIns="0" rIns="0" bIns="0" rtlCol="0" anchor="t">
            <a:spAutoFit/>
          </a:bodyPr>
          <a:lstStyle/>
          <a:p>
            <a:pPr marL="290408" lvl="1" indent="-145204" algn="l">
              <a:lnSpc>
                <a:spcPts val="3565"/>
              </a:lnSpc>
              <a:buFont typeface="Arial"/>
              <a:buChar char="•"/>
            </a:pPr>
            <a:r>
              <a:rPr lang="en-US" sz="2256">
                <a:solidFill>
                  <a:srgbClr val="000000"/>
                </a:solidFill>
                <a:latin typeface="Arial"/>
                <a:ea typeface="Arial"/>
                <a:cs typeface="Arial"/>
                <a:sym typeface="Arial"/>
              </a:rPr>
              <a:t>Political actors faced charges for assault and breach of peace during election‑related violence, illustrating accountability regardless of status.</a:t>
            </a:r>
          </a:p>
        </p:txBody>
      </p:sp>
      <p:grpSp>
        <p:nvGrpSpPr>
          <p:cNvPr id="6" name="Group 6"/>
          <p:cNvGrpSpPr/>
          <p:nvPr/>
        </p:nvGrpSpPr>
        <p:grpSpPr>
          <a:xfrm>
            <a:off x="0" y="96463"/>
            <a:ext cx="9753600" cy="1208531"/>
            <a:chOff x="0" y="0"/>
            <a:chExt cx="5124848" cy="635000"/>
          </a:xfrm>
        </p:grpSpPr>
        <p:sp>
          <p:nvSpPr>
            <p:cNvPr id="7" name="Freeform 7"/>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8" name="Freeform 8"/>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9" name="Freeform 9"/>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grpSp>
        <p:nvGrpSpPr>
          <p:cNvPr id="10" name="Group 10"/>
          <p:cNvGrpSpPr/>
          <p:nvPr/>
        </p:nvGrpSpPr>
        <p:grpSpPr>
          <a:xfrm>
            <a:off x="8594235" y="6216452"/>
            <a:ext cx="907273" cy="734456"/>
            <a:chOff x="0" y="0"/>
            <a:chExt cx="1748728" cy="1415631"/>
          </a:xfrm>
        </p:grpSpPr>
        <p:sp>
          <p:nvSpPr>
            <p:cNvPr id="11" name="Freeform 11"/>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5"/>
              <a:stretch>
                <a:fillRect l="-109745" t="-139286" r="-129289" b="-179495"/>
              </a:stretch>
            </a:blipFill>
          </p:spPr>
        </p:sp>
      </p:grpSp>
      <p:sp>
        <p:nvSpPr>
          <p:cNvPr id="12" name="Freeform 12"/>
          <p:cNvSpPr/>
          <p:nvPr/>
        </p:nvSpPr>
        <p:spPr>
          <a:xfrm>
            <a:off x="1901401" y="4448766"/>
            <a:ext cx="5886396" cy="2369274"/>
          </a:xfrm>
          <a:custGeom>
            <a:avLst/>
            <a:gdLst/>
            <a:ahLst/>
            <a:cxnLst/>
            <a:rect l="l" t="t" r="r" b="b"/>
            <a:pathLst>
              <a:path w="5886396" h="2369274">
                <a:moveTo>
                  <a:pt x="0" y="0"/>
                </a:moveTo>
                <a:lnTo>
                  <a:pt x="5886396" y="0"/>
                </a:lnTo>
                <a:lnTo>
                  <a:pt x="5886396" y="2369274"/>
                </a:lnTo>
                <a:lnTo>
                  <a:pt x="0" y="23692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1807" y="1441175"/>
            <a:ext cx="8794113" cy="1143711"/>
            <a:chOff x="0" y="0"/>
            <a:chExt cx="11725485" cy="1524948"/>
          </a:xfrm>
        </p:grpSpPr>
        <p:sp>
          <p:nvSpPr>
            <p:cNvPr id="3" name="Freeform 3"/>
            <p:cNvSpPr/>
            <p:nvPr/>
          </p:nvSpPr>
          <p:spPr>
            <a:xfrm>
              <a:off x="0" y="0"/>
              <a:ext cx="11725485" cy="1524946"/>
            </a:xfrm>
            <a:custGeom>
              <a:avLst/>
              <a:gdLst/>
              <a:ahLst/>
              <a:cxnLst/>
              <a:rect l="l" t="t" r="r" b="b"/>
              <a:pathLst>
                <a:path w="11725485" h="1524946">
                  <a:moveTo>
                    <a:pt x="0" y="0"/>
                  </a:moveTo>
                  <a:lnTo>
                    <a:pt x="11725485" y="0"/>
                  </a:lnTo>
                  <a:lnTo>
                    <a:pt x="11725485" y="1524946"/>
                  </a:lnTo>
                  <a:lnTo>
                    <a:pt x="0" y="1524946"/>
                  </a:lnTo>
                  <a:close/>
                </a:path>
              </a:pathLst>
            </a:custGeom>
            <a:blipFill>
              <a:blip r:embed="rId3">
                <a:alphaModFix amt="0"/>
              </a:blip>
              <a:stretch>
                <a:fillRect t="-112969" r="4339" b="-73672"/>
              </a:stretch>
            </a:blipFill>
          </p:spPr>
        </p:sp>
        <p:sp>
          <p:nvSpPr>
            <p:cNvPr id="4" name="TextBox 4"/>
            <p:cNvSpPr txBox="1"/>
            <p:nvPr/>
          </p:nvSpPr>
          <p:spPr>
            <a:xfrm>
              <a:off x="0" y="38100"/>
              <a:ext cx="11725485" cy="14868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Case Study: Kabushi Parliamentary Election</a:t>
              </a:r>
            </a:p>
          </p:txBody>
        </p:sp>
      </p:grpSp>
      <p:grpSp>
        <p:nvGrpSpPr>
          <p:cNvPr id="5" name="Group 5"/>
          <p:cNvGrpSpPr/>
          <p:nvPr/>
        </p:nvGrpSpPr>
        <p:grpSpPr>
          <a:xfrm>
            <a:off x="0" y="96463"/>
            <a:ext cx="9753600" cy="1208531"/>
            <a:chOff x="0" y="0"/>
            <a:chExt cx="5124848" cy="635000"/>
          </a:xfrm>
        </p:grpSpPr>
        <p:sp>
          <p:nvSpPr>
            <p:cNvPr id="6" name="Freeform 6"/>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7" name="Freeform 7"/>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8" name="Freeform 8"/>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sp>
        <p:nvSpPr>
          <p:cNvPr id="9" name="Freeform 9"/>
          <p:cNvSpPr/>
          <p:nvPr/>
        </p:nvSpPr>
        <p:spPr>
          <a:xfrm>
            <a:off x="975360" y="3810857"/>
            <a:ext cx="3901440" cy="2682240"/>
          </a:xfrm>
          <a:custGeom>
            <a:avLst/>
            <a:gdLst/>
            <a:ahLst/>
            <a:cxnLst/>
            <a:rect l="l" t="t" r="r" b="b"/>
            <a:pathLst>
              <a:path w="3901440" h="2682240">
                <a:moveTo>
                  <a:pt x="0" y="0"/>
                </a:moveTo>
                <a:lnTo>
                  <a:pt x="3901440" y="0"/>
                </a:lnTo>
                <a:lnTo>
                  <a:pt x="3901440" y="2682240"/>
                </a:lnTo>
                <a:lnTo>
                  <a:pt x="0" y="26822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5480985" y="3986333"/>
            <a:ext cx="2834392" cy="2331288"/>
          </a:xfrm>
          <a:custGeom>
            <a:avLst/>
            <a:gdLst/>
            <a:ahLst/>
            <a:cxnLst/>
            <a:rect l="l" t="t" r="r" b="b"/>
            <a:pathLst>
              <a:path w="2834392" h="2331288">
                <a:moveTo>
                  <a:pt x="0" y="0"/>
                </a:moveTo>
                <a:lnTo>
                  <a:pt x="2834392" y="0"/>
                </a:lnTo>
                <a:lnTo>
                  <a:pt x="2834392" y="2331287"/>
                </a:lnTo>
                <a:lnTo>
                  <a:pt x="0" y="23312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792480" y="2642036"/>
            <a:ext cx="8473440" cy="831901"/>
          </a:xfrm>
          <a:prstGeom prst="rect">
            <a:avLst/>
          </a:prstGeom>
        </p:spPr>
        <p:txBody>
          <a:bodyPr lIns="0" tIns="0" rIns="0" bIns="0" rtlCol="0" anchor="t">
            <a:spAutoFit/>
          </a:bodyPr>
          <a:lstStyle/>
          <a:p>
            <a:pPr marL="288273" lvl="1" indent="-144137" algn="l">
              <a:lnSpc>
                <a:spcPts val="3337"/>
              </a:lnSpc>
              <a:buFont typeface="Arial"/>
              <a:buChar char="•"/>
            </a:pPr>
            <a:r>
              <a:rPr lang="en-US" sz="2240">
                <a:solidFill>
                  <a:srgbClr val="000000"/>
                </a:solidFill>
                <a:latin typeface="Arial"/>
                <a:ea typeface="Arial"/>
                <a:cs typeface="Arial"/>
                <a:sym typeface="Arial"/>
              </a:rPr>
              <a:t>Violence during campaigns contributed to the nullification of an election after court findings on intimidation and misconduct.</a:t>
            </a:r>
          </a:p>
        </p:txBody>
      </p:sp>
      <p:grpSp>
        <p:nvGrpSpPr>
          <p:cNvPr id="12" name="Group 12"/>
          <p:cNvGrpSpPr/>
          <p:nvPr/>
        </p:nvGrpSpPr>
        <p:grpSpPr>
          <a:xfrm>
            <a:off x="8594235" y="6216452"/>
            <a:ext cx="907273" cy="734456"/>
            <a:chOff x="0" y="0"/>
            <a:chExt cx="1748728" cy="1415631"/>
          </a:xfrm>
        </p:grpSpPr>
        <p:sp>
          <p:nvSpPr>
            <p:cNvPr id="13" name="Freeform 13"/>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9"/>
              <a:stretch>
                <a:fillRect l="-109745" t="-139286" r="-129289" b="-179495"/>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6543" y="1367400"/>
            <a:ext cx="3896613" cy="722888"/>
            <a:chOff x="0" y="0"/>
            <a:chExt cx="5195484" cy="963851"/>
          </a:xfrm>
        </p:grpSpPr>
        <p:sp>
          <p:nvSpPr>
            <p:cNvPr id="3" name="Freeform 3"/>
            <p:cNvSpPr/>
            <p:nvPr/>
          </p:nvSpPr>
          <p:spPr>
            <a:xfrm>
              <a:off x="0" y="0"/>
              <a:ext cx="5195484" cy="963849"/>
            </a:xfrm>
            <a:custGeom>
              <a:avLst/>
              <a:gdLst/>
              <a:ahLst/>
              <a:cxnLst/>
              <a:rect l="l" t="t" r="r" b="b"/>
              <a:pathLst>
                <a:path w="5195484" h="963849">
                  <a:moveTo>
                    <a:pt x="0" y="0"/>
                  </a:moveTo>
                  <a:lnTo>
                    <a:pt x="5195484" y="0"/>
                  </a:lnTo>
                  <a:lnTo>
                    <a:pt x="5195484" y="963849"/>
                  </a:lnTo>
                  <a:lnTo>
                    <a:pt x="0" y="963849"/>
                  </a:lnTo>
                  <a:close/>
                </a:path>
              </a:pathLst>
            </a:custGeom>
            <a:blipFill>
              <a:blip r:embed="rId3">
                <a:alphaModFix amt="0"/>
              </a:blip>
              <a:stretch>
                <a:fillRect t="-178733" r="-115892" b="-174774"/>
              </a:stretch>
            </a:blipFill>
          </p:spPr>
        </p:sp>
        <p:sp>
          <p:nvSpPr>
            <p:cNvPr id="4" name="TextBox 4"/>
            <p:cNvSpPr txBox="1"/>
            <p:nvPr/>
          </p:nvSpPr>
          <p:spPr>
            <a:xfrm>
              <a:off x="0" y="38100"/>
              <a:ext cx="5195484" cy="925751"/>
            </a:xfrm>
            <a:prstGeom prst="rect">
              <a:avLst/>
            </a:prstGeom>
          </p:spPr>
          <p:txBody>
            <a:bodyPr lIns="0" tIns="0" rIns="0" bIns="0" rtlCol="0" anchor="ctr"/>
            <a:lstStyle/>
            <a:p>
              <a:pPr algn="l">
                <a:lnSpc>
                  <a:spcPts val="3556"/>
                </a:lnSpc>
              </a:pPr>
              <a:r>
                <a:rPr lang="en-US" sz="3293">
                  <a:solidFill>
                    <a:srgbClr val="000000"/>
                  </a:solidFill>
                  <a:latin typeface="League Spartan"/>
                  <a:ea typeface="League Spartan"/>
                  <a:cs typeface="League Spartan"/>
                  <a:sym typeface="League Spartan"/>
                </a:rPr>
                <a:t>Conclusion</a:t>
              </a:r>
            </a:p>
          </p:txBody>
        </p:sp>
      </p:grpSp>
      <p:grpSp>
        <p:nvGrpSpPr>
          <p:cNvPr id="5" name="Group 5"/>
          <p:cNvGrpSpPr/>
          <p:nvPr/>
        </p:nvGrpSpPr>
        <p:grpSpPr>
          <a:xfrm>
            <a:off x="8594235" y="6216452"/>
            <a:ext cx="907273" cy="734456"/>
            <a:chOff x="0" y="0"/>
            <a:chExt cx="1748728" cy="1415631"/>
          </a:xfrm>
        </p:grpSpPr>
        <p:sp>
          <p:nvSpPr>
            <p:cNvPr id="6" name="Freeform 6"/>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4"/>
              <a:stretch>
                <a:fillRect l="-109745" t="-139286" r="-129289" b="-179495"/>
              </a:stretch>
            </a:blipFill>
          </p:spPr>
        </p:sp>
      </p:grpSp>
      <p:sp>
        <p:nvSpPr>
          <p:cNvPr id="7" name="TextBox 7"/>
          <p:cNvSpPr txBox="1"/>
          <p:nvPr/>
        </p:nvSpPr>
        <p:spPr>
          <a:xfrm>
            <a:off x="356543" y="1940584"/>
            <a:ext cx="8994036" cy="5210131"/>
          </a:xfrm>
          <a:prstGeom prst="rect">
            <a:avLst/>
          </a:prstGeom>
        </p:spPr>
        <p:txBody>
          <a:bodyPr lIns="0" tIns="0" rIns="0" bIns="0" rtlCol="0" anchor="t">
            <a:spAutoFit/>
          </a:bodyPr>
          <a:lstStyle/>
          <a:p>
            <a:pPr algn="l">
              <a:lnSpc>
                <a:spcPts val="3441"/>
              </a:lnSpc>
            </a:pPr>
            <a:r>
              <a:rPr lang="en-US" sz="2993">
                <a:solidFill>
                  <a:srgbClr val="000000"/>
                </a:solidFill>
                <a:latin typeface="Calibri (MS)"/>
                <a:ea typeface="Calibri (MS)"/>
                <a:cs typeface="Calibri (MS)"/>
                <a:sym typeface="Calibri (MS)"/>
              </a:rPr>
              <a:t>The major courtroom challenges in prosecuting electoral violence in Zambia includes;</a:t>
            </a:r>
          </a:p>
          <a:p>
            <a:pPr marL="646191" lvl="1" indent="-323095" algn="l">
              <a:lnSpc>
                <a:spcPts val="3441"/>
              </a:lnSpc>
              <a:buFont typeface="Arial"/>
              <a:buChar char="•"/>
            </a:pPr>
            <a:r>
              <a:rPr lang="en-US" sz="2993">
                <a:solidFill>
                  <a:srgbClr val="000000"/>
                </a:solidFill>
                <a:latin typeface="Calibri (MS)"/>
                <a:ea typeface="Calibri (MS)"/>
                <a:cs typeface="Calibri (MS)"/>
                <a:sym typeface="Calibri (MS)"/>
              </a:rPr>
              <a:t>Witness intimidation, </a:t>
            </a:r>
          </a:p>
          <a:p>
            <a:pPr marL="646191" lvl="1" indent="-323095" algn="l">
              <a:lnSpc>
                <a:spcPts val="3441"/>
              </a:lnSpc>
              <a:buFont typeface="Arial"/>
              <a:buChar char="•"/>
            </a:pPr>
            <a:r>
              <a:rPr lang="en-US" sz="2993">
                <a:solidFill>
                  <a:srgbClr val="000000"/>
                </a:solidFill>
                <a:latin typeface="Calibri (MS)"/>
                <a:ea typeface="Calibri (MS)"/>
                <a:cs typeface="Calibri (MS)"/>
                <a:sym typeface="Calibri (MS)"/>
              </a:rPr>
              <a:t>Identification difficulties, </a:t>
            </a:r>
          </a:p>
          <a:p>
            <a:pPr marL="646191" lvl="1" indent="-323095" algn="l">
              <a:lnSpc>
                <a:spcPts val="3441"/>
              </a:lnSpc>
              <a:buFont typeface="Arial"/>
              <a:buChar char="•"/>
            </a:pPr>
            <a:r>
              <a:rPr lang="en-US" sz="2993">
                <a:solidFill>
                  <a:srgbClr val="000000"/>
                </a:solidFill>
                <a:latin typeface="Calibri (MS)"/>
                <a:ea typeface="Calibri (MS)"/>
                <a:cs typeface="Calibri (MS)"/>
                <a:sym typeface="Calibri (MS)"/>
              </a:rPr>
              <a:t>Political pressure, </a:t>
            </a:r>
          </a:p>
          <a:p>
            <a:pPr marL="646191" lvl="1" indent="-323095" algn="l">
              <a:lnSpc>
                <a:spcPts val="3441"/>
              </a:lnSpc>
              <a:buFont typeface="Arial"/>
              <a:buChar char="•"/>
            </a:pPr>
            <a:r>
              <a:rPr lang="en-US" sz="2993">
                <a:solidFill>
                  <a:srgbClr val="000000"/>
                </a:solidFill>
                <a:latin typeface="Calibri (MS)"/>
                <a:ea typeface="Calibri (MS)"/>
                <a:cs typeface="Calibri (MS)"/>
                <a:sym typeface="Calibri (MS)"/>
              </a:rPr>
              <a:t>Weak investigations and political delays. </a:t>
            </a:r>
          </a:p>
          <a:p>
            <a:pPr algn="just">
              <a:lnSpc>
                <a:spcPts val="3441"/>
              </a:lnSpc>
            </a:pPr>
            <a:r>
              <a:rPr lang="en-US" sz="2993">
                <a:solidFill>
                  <a:srgbClr val="000000"/>
                </a:solidFill>
                <a:latin typeface="Calibri (MS)"/>
                <a:ea typeface="Calibri (MS)"/>
                <a:cs typeface="Calibri (MS)"/>
                <a:sym typeface="Calibri (MS)"/>
              </a:rPr>
              <a:t>Effective prosecution of electoral violence through strong  preparation and careful presentation of evidence in court overcomes these challenges and promotes accountability, protects democratic institutions, and strengthens the rule of law in Zambia.</a:t>
            </a:r>
          </a:p>
          <a:p>
            <a:pPr marL="385180" lvl="1" indent="-192590" algn="just">
              <a:lnSpc>
                <a:spcPts val="3441"/>
              </a:lnSpc>
            </a:pPr>
            <a:endParaRPr lang="en-US" sz="2993">
              <a:solidFill>
                <a:srgbClr val="000000"/>
              </a:solidFill>
              <a:latin typeface="Calibri (MS)"/>
              <a:ea typeface="Calibri (MS)"/>
              <a:cs typeface="Calibri (MS)"/>
              <a:sym typeface="Calibri (MS)"/>
            </a:endParaRPr>
          </a:p>
        </p:txBody>
      </p:sp>
      <p:grpSp>
        <p:nvGrpSpPr>
          <p:cNvPr id="8" name="Group 8"/>
          <p:cNvGrpSpPr/>
          <p:nvPr/>
        </p:nvGrpSpPr>
        <p:grpSpPr>
          <a:xfrm>
            <a:off x="0" y="96463"/>
            <a:ext cx="9753600" cy="1208531"/>
            <a:chOff x="0" y="0"/>
            <a:chExt cx="5124848" cy="635000"/>
          </a:xfrm>
        </p:grpSpPr>
        <p:sp>
          <p:nvSpPr>
            <p:cNvPr id="9" name="Freeform 9"/>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10" name="Freeform 10"/>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1" name="Freeform 11"/>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27557" y="2249892"/>
            <a:ext cx="3298485" cy="3712607"/>
            <a:chOff x="0" y="0"/>
            <a:chExt cx="4397980" cy="4950143"/>
          </a:xfrm>
        </p:grpSpPr>
        <p:sp>
          <p:nvSpPr>
            <p:cNvPr id="3" name="Freeform 3"/>
            <p:cNvSpPr/>
            <p:nvPr/>
          </p:nvSpPr>
          <p:spPr>
            <a:xfrm>
              <a:off x="0" y="0"/>
              <a:ext cx="4397980" cy="4950136"/>
            </a:xfrm>
            <a:custGeom>
              <a:avLst/>
              <a:gdLst/>
              <a:ahLst/>
              <a:cxnLst/>
              <a:rect l="l" t="t" r="r" b="b"/>
              <a:pathLst>
                <a:path w="4397980" h="4950136">
                  <a:moveTo>
                    <a:pt x="0" y="0"/>
                  </a:moveTo>
                  <a:lnTo>
                    <a:pt x="4397980" y="0"/>
                  </a:lnTo>
                  <a:lnTo>
                    <a:pt x="4397980" y="4950136"/>
                  </a:lnTo>
                  <a:lnTo>
                    <a:pt x="0" y="4950136"/>
                  </a:lnTo>
                  <a:close/>
                </a:path>
              </a:pathLst>
            </a:custGeom>
            <a:blipFill>
              <a:blip r:embed="rId3">
                <a:alphaModFix amt="0"/>
              </a:blip>
              <a:stretch>
                <a:fillRect t="-34801" r="-155040" b="46498"/>
              </a:stretch>
            </a:blipFill>
          </p:spPr>
        </p:sp>
        <p:sp>
          <p:nvSpPr>
            <p:cNvPr id="4" name="TextBox 4"/>
            <p:cNvSpPr txBox="1"/>
            <p:nvPr/>
          </p:nvSpPr>
          <p:spPr>
            <a:xfrm>
              <a:off x="0" y="-409575"/>
              <a:ext cx="4397980" cy="5359718"/>
            </a:xfrm>
            <a:prstGeom prst="rect">
              <a:avLst/>
            </a:prstGeom>
          </p:spPr>
          <p:txBody>
            <a:bodyPr lIns="0" tIns="0" rIns="0" bIns="0" rtlCol="0" anchor="ctr"/>
            <a:lstStyle/>
            <a:p>
              <a:pPr algn="l">
                <a:lnSpc>
                  <a:spcPts val="8233"/>
                </a:lnSpc>
              </a:pPr>
              <a:r>
                <a:rPr lang="en-US" sz="3293">
                  <a:solidFill>
                    <a:srgbClr val="000000"/>
                  </a:solidFill>
                  <a:latin typeface="League Spartan"/>
                  <a:ea typeface="League Spartan"/>
                  <a:cs typeface="League Spartan"/>
                  <a:sym typeface="League Spartan"/>
                </a:rPr>
                <a:t>Thank you for your attention</a:t>
              </a:r>
            </a:p>
          </p:txBody>
        </p:sp>
      </p:grpSp>
      <p:grpSp>
        <p:nvGrpSpPr>
          <p:cNvPr id="5" name="Group 5"/>
          <p:cNvGrpSpPr/>
          <p:nvPr/>
        </p:nvGrpSpPr>
        <p:grpSpPr>
          <a:xfrm>
            <a:off x="8594235" y="6216452"/>
            <a:ext cx="907273" cy="734456"/>
            <a:chOff x="0" y="0"/>
            <a:chExt cx="1748728" cy="1415631"/>
          </a:xfrm>
        </p:grpSpPr>
        <p:sp>
          <p:nvSpPr>
            <p:cNvPr id="6" name="Freeform 6"/>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4"/>
              <a:stretch>
                <a:fillRect l="-109745" t="-139286" r="-129289" b="-179495"/>
              </a:stretch>
            </a:blipFill>
          </p:spPr>
        </p:sp>
      </p:gr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5888" y="1478836"/>
            <a:ext cx="7350803" cy="705561"/>
            <a:chOff x="0" y="0"/>
            <a:chExt cx="9801070" cy="940748"/>
          </a:xfrm>
        </p:grpSpPr>
        <p:sp>
          <p:nvSpPr>
            <p:cNvPr id="3" name="Freeform 3"/>
            <p:cNvSpPr/>
            <p:nvPr/>
          </p:nvSpPr>
          <p:spPr>
            <a:xfrm>
              <a:off x="0" y="0"/>
              <a:ext cx="9801071" cy="940747"/>
            </a:xfrm>
            <a:custGeom>
              <a:avLst/>
              <a:gdLst/>
              <a:ahLst/>
              <a:cxnLst/>
              <a:rect l="l" t="t" r="r" b="b"/>
              <a:pathLst>
                <a:path w="9801071" h="940747">
                  <a:moveTo>
                    <a:pt x="0" y="0"/>
                  </a:moveTo>
                  <a:lnTo>
                    <a:pt x="9801071" y="0"/>
                  </a:lnTo>
                  <a:lnTo>
                    <a:pt x="9801071" y="940747"/>
                  </a:lnTo>
                  <a:lnTo>
                    <a:pt x="0" y="940747"/>
                  </a:lnTo>
                  <a:close/>
                </a:path>
              </a:pathLst>
            </a:custGeom>
            <a:blipFill>
              <a:blip r:embed="rId3">
                <a:alphaModFix amt="0"/>
              </a:blip>
              <a:stretch>
                <a:fillRect t="-183122" r="-14443" b="-181522"/>
              </a:stretch>
            </a:blipFill>
          </p:spPr>
        </p:sp>
        <p:sp>
          <p:nvSpPr>
            <p:cNvPr id="4" name="TextBox 4"/>
            <p:cNvSpPr txBox="1"/>
            <p:nvPr/>
          </p:nvSpPr>
          <p:spPr>
            <a:xfrm>
              <a:off x="0" y="38100"/>
              <a:ext cx="9801070"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Understanding Electoral Violence</a:t>
              </a:r>
            </a:p>
          </p:txBody>
        </p:sp>
      </p:grpSp>
      <p:sp>
        <p:nvSpPr>
          <p:cNvPr id="5" name="Freeform 5"/>
          <p:cNvSpPr/>
          <p:nvPr/>
        </p:nvSpPr>
        <p:spPr>
          <a:xfrm>
            <a:off x="6872226" y="2863279"/>
            <a:ext cx="1479181" cy="1464189"/>
          </a:xfrm>
          <a:custGeom>
            <a:avLst/>
            <a:gdLst/>
            <a:ahLst/>
            <a:cxnLst/>
            <a:rect l="l" t="t" r="r" b="b"/>
            <a:pathLst>
              <a:path w="1603128" h="1603207">
                <a:moveTo>
                  <a:pt x="0" y="0"/>
                </a:moveTo>
                <a:lnTo>
                  <a:pt x="1603129" y="0"/>
                </a:lnTo>
                <a:lnTo>
                  <a:pt x="1603129" y="1603207"/>
                </a:lnTo>
                <a:lnTo>
                  <a:pt x="0" y="1603207"/>
                </a:lnTo>
                <a:lnTo>
                  <a:pt x="0" y="0"/>
                </a:lnTo>
                <a:close/>
              </a:path>
            </a:pathLst>
          </a:custGeom>
          <a:blipFill>
            <a:blip r:embed="rId4"/>
            <a:stretch>
              <a:fillRect l="-1223" t="-390" b="-2499"/>
            </a:stretch>
          </a:blipFill>
        </p:spPr>
      </p:sp>
      <p:sp>
        <p:nvSpPr>
          <p:cNvPr id="6" name="TextBox 6"/>
          <p:cNvSpPr txBox="1"/>
          <p:nvPr/>
        </p:nvSpPr>
        <p:spPr>
          <a:xfrm>
            <a:off x="1074296" y="3077256"/>
            <a:ext cx="4631323" cy="2642217"/>
          </a:xfrm>
          <a:prstGeom prst="rect">
            <a:avLst/>
          </a:prstGeom>
        </p:spPr>
        <p:txBody>
          <a:bodyPr lIns="0" tIns="0" rIns="0" bIns="0" rtlCol="0" anchor="t">
            <a:spAutoFit/>
          </a:bodyPr>
          <a:lstStyle/>
          <a:p>
            <a:pPr marL="495944" lvl="1" indent="-247972" algn="l">
              <a:lnSpc>
                <a:spcPts val="4226"/>
              </a:lnSpc>
              <a:buFont typeface="Arial"/>
              <a:buChar char="•"/>
            </a:pPr>
            <a:r>
              <a:rPr lang="en-US" sz="2297">
                <a:solidFill>
                  <a:srgbClr val="000000"/>
                </a:solidFill>
                <a:latin typeface="Arial"/>
                <a:ea typeface="Arial"/>
                <a:cs typeface="Arial"/>
                <a:sym typeface="Arial"/>
              </a:rPr>
              <a:t>Electoral violence refers to acts of intimidation, coercion, or physical harm committed before, during, or after elections to influence electoral outcomes.</a:t>
            </a:r>
          </a:p>
        </p:txBody>
      </p:sp>
      <p:grpSp>
        <p:nvGrpSpPr>
          <p:cNvPr id="8" name="Group 8"/>
          <p:cNvGrpSpPr/>
          <p:nvPr/>
        </p:nvGrpSpPr>
        <p:grpSpPr>
          <a:xfrm>
            <a:off x="0" y="96463"/>
            <a:ext cx="9753600" cy="1208531"/>
            <a:chOff x="0" y="0"/>
            <a:chExt cx="5124848" cy="635000"/>
          </a:xfrm>
        </p:grpSpPr>
        <p:sp>
          <p:nvSpPr>
            <p:cNvPr id="9" name="Freeform 9"/>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10" name="Freeform 10"/>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1" name="Freeform 11"/>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grpSp>
        <p:nvGrpSpPr>
          <p:cNvPr id="12" name="Group 12"/>
          <p:cNvGrpSpPr/>
          <p:nvPr/>
        </p:nvGrpSpPr>
        <p:grpSpPr>
          <a:xfrm>
            <a:off x="8594235" y="6216452"/>
            <a:ext cx="907273" cy="734456"/>
            <a:chOff x="0" y="0"/>
            <a:chExt cx="1748728" cy="1415631"/>
          </a:xfrm>
        </p:grpSpPr>
        <p:sp>
          <p:nvSpPr>
            <p:cNvPr id="13" name="Freeform 13"/>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6"/>
              <a:stretch>
                <a:fillRect l="-109745" t="-139286" r="-129289" b="-179495"/>
              </a:stretch>
            </a:blipFill>
          </p:spPr>
        </p:sp>
      </p:grpSp>
      <p:sp>
        <p:nvSpPr>
          <p:cNvPr id="14" name="Freeform 10">
            <a:extLst>
              <a:ext uri="{FF2B5EF4-FFF2-40B4-BE49-F238E27FC236}">
                <a16:creationId xmlns:a16="http://schemas.microsoft.com/office/drawing/2014/main" id="{0EDCAC28-7402-1FF4-76CC-14183B4597DE}"/>
              </a:ext>
            </a:extLst>
          </p:cNvPr>
          <p:cNvSpPr/>
          <p:nvPr/>
        </p:nvSpPr>
        <p:spPr>
          <a:xfrm>
            <a:off x="6629399" y="4474777"/>
            <a:ext cx="1964836" cy="1603207"/>
          </a:xfrm>
          <a:custGeom>
            <a:avLst/>
            <a:gdLst/>
            <a:ahLst/>
            <a:cxnLst/>
            <a:rect l="l" t="t" r="r" b="b"/>
            <a:pathLst>
              <a:path w="2834392" h="2331288">
                <a:moveTo>
                  <a:pt x="0" y="0"/>
                </a:moveTo>
                <a:lnTo>
                  <a:pt x="2834392" y="0"/>
                </a:lnTo>
                <a:lnTo>
                  <a:pt x="2834392" y="2331287"/>
                </a:lnTo>
                <a:lnTo>
                  <a:pt x="0" y="23312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520" y="1495178"/>
            <a:ext cx="8382574" cy="1143711"/>
            <a:chOff x="0" y="0"/>
            <a:chExt cx="11176765" cy="1524948"/>
          </a:xfrm>
        </p:grpSpPr>
        <p:sp>
          <p:nvSpPr>
            <p:cNvPr id="3" name="Freeform 3"/>
            <p:cNvSpPr/>
            <p:nvPr/>
          </p:nvSpPr>
          <p:spPr>
            <a:xfrm>
              <a:off x="0" y="0"/>
              <a:ext cx="11176765" cy="1524946"/>
            </a:xfrm>
            <a:custGeom>
              <a:avLst/>
              <a:gdLst/>
              <a:ahLst/>
              <a:cxnLst/>
              <a:rect l="l" t="t" r="r" b="b"/>
              <a:pathLst>
                <a:path w="11176765" h="1524946">
                  <a:moveTo>
                    <a:pt x="0" y="0"/>
                  </a:moveTo>
                  <a:lnTo>
                    <a:pt x="11176765" y="0"/>
                  </a:lnTo>
                  <a:lnTo>
                    <a:pt x="11176765" y="1524946"/>
                  </a:lnTo>
                  <a:lnTo>
                    <a:pt x="0" y="1524946"/>
                  </a:lnTo>
                  <a:close/>
                </a:path>
              </a:pathLst>
            </a:custGeom>
            <a:blipFill>
              <a:blip r:embed="rId3">
                <a:alphaModFix amt="0"/>
              </a:blip>
              <a:stretch>
                <a:fillRect t="-112969" r="-356" b="-73672"/>
              </a:stretch>
            </a:blipFill>
          </p:spPr>
        </p:sp>
        <p:sp>
          <p:nvSpPr>
            <p:cNvPr id="4" name="TextBox 4"/>
            <p:cNvSpPr txBox="1"/>
            <p:nvPr/>
          </p:nvSpPr>
          <p:spPr>
            <a:xfrm>
              <a:off x="0" y="38100"/>
              <a:ext cx="11176765" cy="14868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Why Prosecuting Electoral Violence Matters</a:t>
              </a:r>
            </a:p>
          </p:txBody>
        </p:sp>
      </p:grpSp>
      <p:grpSp>
        <p:nvGrpSpPr>
          <p:cNvPr id="5" name="Group 5"/>
          <p:cNvGrpSpPr/>
          <p:nvPr/>
        </p:nvGrpSpPr>
        <p:grpSpPr>
          <a:xfrm>
            <a:off x="0" y="96463"/>
            <a:ext cx="9753600" cy="1208531"/>
            <a:chOff x="0" y="0"/>
            <a:chExt cx="5124848" cy="635000"/>
          </a:xfrm>
        </p:grpSpPr>
        <p:sp>
          <p:nvSpPr>
            <p:cNvPr id="6" name="Freeform 6"/>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7" name="Freeform 7"/>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8" name="Freeform 8"/>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sp>
        <p:nvSpPr>
          <p:cNvPr id="9" name="Freeform 9"/>
          <p:cNvSpPr/>
          <p:nvPr/>
        </p:nvSpPr>
        <p:spPr>
          <a:xfrm>
            <a:off x="7063880" y="2951170"/>
            <a:ext cx="774170" cy="706430"/>
          </a:xfrm>
          <a:custGeom>
            <a:avLst/>
            <a:gdLst/>
            <a:ahLst/>
            <a:cxnLst/>
            <a:rect l="l" t="t" r="r" b="b"/>
            <a:pathLst>
              <a:path w="774170" h="706430">
                <a:moveTo>
                  <a:pt x="0" y="0"/>
                </a:moveTo>
                <a:lnTo>
                  <a:pt x="774170" y="0"/>
                </a:lnTo>
                <a:lnTo>
                  <a:pt x="774170" y="706430"/>
                </a:lnTo>
                <a:lnTo>
                  <a:pt x="0" y="7064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8594235" y="6216452"/>
            <a:ext cx="907273" cy="734456"/>
            <a:chOff x="0" y="0"/>
            <a:chExt cx="1748728" cy="1415631"/>
          </a:xfrm>
        </p:grpSpPr>
        <p:sp>
          <p:nvSpPr>
            <p:cNvPr id="11" name="Freeform 11"/>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7"/>
              <a:stretch>
                <a:fillRect l="-109745" t="-139286" r="-129289" b="-179495"/>
              </a:stretch>
            </a:blipFill>
          </p:spPr>
        </p:sp>
      </p:grpSp>
      <p:sp>
        <p:nvSpPr>
          <p:cNvPr id="12" name="Freeform 12"/>
          <p:cNvSpPr/>
          <p:nvPr/>
        </p:nvSpPr>
        <p:spPr>
          <a:xfrm>
            <a:off x="7183505" y="3971925"/>
            <a:ext cx="774170" cy="1021088"/>
          </a:xfrm>
          <a:custGeom>
            <a:avLst/>
            <a:gdLst/>
            <a:ahLst/>
            <a:cxnLst/>
            <a:rect l="l" t="t" r="r" b="b"/>
            <a:pathLst>
              <a:path w="774170" h="1021088">
                <a:moveTo>
                  <a:pt x="0" y="0"/>
                </a:moveTo>
                <a:lnTo>
                  <a:pt x="774170" y="0"/>
                </a:lnTo>
                <a:lnTo>
                  <a:pt x="774170" y="1021088"/>
                </a:lnTo>
                <a:lnTo>
                  <a:pt x="0" y="1021088"/>
                </a:lnTo>
                <a:lnTo>
                  <a:pt x="0" y="0"/>
                </a:lnTo>
                <a:close/>
              </a:path>
            </a:pathLst>
          </a:custGeom>
          <a:blipFill>
            <a:blip r:embed="rId8"/>
            <a:stretch>
              <a:fillRect/>
            </a:stretch>
          </a:blipFill>
        </p:spPr>
      </p:sp>
      <p:sp>
        <p:nvSpPr>
          <p:cNvPr id="13" name="Freeform 13"/>
          <p:cNvSpPr/>
          <p:nvPr/>
        </p:nvSpPr>
        <p:spPr>
          <a:xfrm>
            <a:off x="7183505" y="5301921"/>
            <a:ext cx="788783" cy="914531"/>
          </a:xfrm>
          <a:custGeom>
            <a:avLst/>
            <a:gdLst/>
            <a:ahLst/>
            <a:cxnLst/>
            <a:rect l="l" t="t" r="r" b="b"/>
            <a:pathLst>
              <a:path w="788783" h="914531">
                <a:moveTo>
                  <a:pt x="0" y="0"/>
                </a:moveTo>
                <a:lnTo>
                  <a:pt x="788784" y="0"/>
                </a:lnTo>
                <a:lnTo>
                  <a:pt x="788784" y="914531"/>
                </a:lnTo>
                <a:lnTo>
                  <a:pt x="0" y="9145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540704" y="2912975"/>
            <a:ext cx="5222247" cy="3185069"/>
          </a:xfrm>
          <a:prstGeom prst="rect">
            <a:avLst/>
          </a:prstGeom>
        </p:spPr>
        <p:txBody>
          <a:bodyPr lIns="0" tIns="0" rIns="0" bIns="0" rtlCol="0" anchor="t">
            <a:spAutoFit/>
          </a:bodyPr>
          <a:lstStyle/>
          <a:p>
            <a:pPr marL="505760" lvl="1" indent="-252880" algn="l">
              <a:lnSpc>
                <a:spcPts val="5106"/>
              </a:lnSpc>
              <a:buFont typeface="Arial"/>
              <a:buChar char="•"/>
            </a:pPr>
            <a:r>
              <a:rPr lang="en-US" sz="2342">
                <a:solidFill>
                  <a:srgbClr val="000000"/>
                </a:solidFill>
                <a:latin typeface="Arial"/>
                <a:ea typeface="Arial"/>
                <a:cs typeface="Arial"/>
                <a:sym typeface="Arial"/>
              </a:rPr>
              <a:t>Protects democratic processes</a:t>
            </a:r>
          </a:p>
          <a:p>
            <a:pPr marL="505760" lvl="1" indent="-252880" algn="l">
              <a:lnSpc>
                <a:spcPts val="5106"/>
              </a:lnSpc>
              <a:buFont typeface="Arial"/>
              <a:buChar char="•"/>
            </a:pPr>
            <a:r>
              <a:rPr lang="en-US" sz="2342">
                <a:solidFill>
                  <a:srgbClr val="000000"/>
                </a:solidFill>
                <a:latin typeface="Arial"/>
                <a:ea typeface="Arial"/>
                <a:cs typeface="Arial"/>
                <a:sym typeface="Arial"/>
              </a:rPr>
              <a:t>Promotes accountability</a:t>
            </a:r>
          </a:p>
          <a:p>
            <a:pPr marL="505760" lvl="1" indent="-252880" algn="l">
              <a:lnSpc>
                <a:spcPts val="5106"/>
              </a:lnSpc>
              <a:buFont typeface="Arial"/>
              <a:buChar char="•"/>
            </a:pPr>
            <a:r>
              <a:rPr lang="en-US" sz="2342">
                <a:solidFill>
                  <a:srgbClr val="000000"/>
                </a:solidFill>
                <a:latin typeface="Arial"/>
                <a:ea typeface="Arial"/>
                <a:cs typeface="Arial"/>
                <a:sym typeface="Arial"/>
              </a:rPr>
              <a:t>Deters political violence</a:t>
            </a:r>
          </a:p>
          <a:p>
            <a:pPr marL="505760" lvl="1" indent="-252880" algn="l">
              <a:lnSpc>
                <a:spcPts val="5106"/>
              </a:lnSpc>
              <a:buFont typeface="Arial"/>
              <a:buChar char="•"/>
            </a:pPr>
            <a:r>
              <a:rPr lang="en-US" sz="2342">
                <a:solidFill>
                  <a:srgbClr val="000000"/>
                </a:solidFill>
                <a:latin typeface="Arial"/>
                <a:ea typeface="Arial"/>
                <a:cs typeface="Arial"/>
                <a:sym typeface="Arial"/>
              </a:rPr>
              <a:t>Strengthens public confidence in elections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6248" y="1430955"/>
            <a:ext cx="7997988" cy="705561"/>
            <a:chOff x="0" y="0"/>
            <a:chExt cx="10663983" cy="940748"/>
          </a:xfrm>
        </p:grpSpPr>
        <p:sp>
          <p:nvSpPr>
            <p:cNvPr id="3" name="Freeform 3"/>
            <p:cNvSpPr/>
            <p:nvPr/>
          </p:nvSpPr>
          <p:spPr>
            <a:xfrm>
              <a:off x="0" y="0"/>
              <a:ext cx="10663984" cy="940747"/>
            </a:xfrm>
            <a:custGeom>
              <a:avLst/>
              <a:gdLst/>
              <a:ahLst/>
              <a:cxnLst/>
              <a:rect l="l" t="t" r="r" b="b"/>
              <a:pathLst>
                <a:path w="10663984" h="940747">
                  <a:moveTo>
                    <a:pt x="0" y="0"/>
                  </a:moveTo>
                  <a:lnTo>
                    <a:pt x="10663984" y="0"/>
                  </a:lnTo>
                  <a:lnTo>
                    <a:pt x="10663984" y="940747"/>
                  </a:lnTo>
                  <a:lnTo>
                    <a:pt x="0" y="940747"/>
                  </a:lnTo>
                  <a:close/>
                </a:path>
              </a:pathLst>
            </a:custGeom>
            <a:blipFill>
              <a:blip r:embed="rId3">
                <a:alphaModFix amt="0"/>
              </a:blip>
              <a:stretch>
                <a:fillRect t="-183122" r="-5182" b="-181522"/>
              </a:stretch>
            </a:blipFill>
          </p:spPr>
        </p:sp>
        <p:sp>
          <p:nvSpPr>
            <p:cNvPr id="4" name="TextBox 4"/>
            <p:cNvSpPr txBox="1"/>
            <p:nvPr/>
          </p:nvSpPr>
          <p:spPr>
            <a:xfrm>
              <a:off x="0" y="38100"/>
              <a:ext cx="10663983"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Common Forms of Electoral Violence</a:t>
              </a:r>
            </a:p>
          </p:txBody>
        </p:sp>
      </p:grpSp>
      <p:sp>
        <p:nvSpPr>
          <p:cNvPr id="5" name="Freeform 5"/>
          <p:cNvSpPr/>
          <p:nvPr/>
        </p:nvSpPr>
        <p:spPr>
          <a:xfrm>
            <a:off x="7847123" y="3009957"/>
            <a:ext cx="732583" cy="842050"/>
          </a:xfrm>
          <a:custGeom>
            <a:avLst/>
            <a:gdLst/>
            <a:ahLst/>
            <a:cxnLst/>
            <a:rect l="l" t="t" r="r" b="b"/>
            <a:pathLst>
              <a:path w="732583" h="842050">
                <a:moveTo>
                  <a:pt x="0" y="0"/>
                </a:moveTo>
                <a:lnTo>
                  <a:pt x="732583" y="0"/>
                </a:lnTo>
                <a:lnTo>
                  <a:pt x="732583" y="842050"/>
                </a:lnTo>
                <a:lnTo>
                  <a:pt x="0" y="8420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6263003" y="3852007"/>
            <a:ext cx="970491" cy="953508"/>
          </a:xfrm>
          <a:custGeom>
            <a:avLst/>
            <a:gdLst/>
            <a:ahLst/>
            <a:cxnLst/>
            <a:rect l="l" t="t" r="r" b="b"/>
            <a:pathLst>
              <a:path w="970491" h="953508">
                <a:moveTo>
                  <a:pt x="0" y="0"/>
                </a:moveTo>
                <a:lnTo>
                  <a:pt x="970491" y="0"/>
                </a:lnTo>
                <a:lnTo>
                  <a:pt x="970491" y="953508"/>
                </a:lnTo>
                <a:lnTo>
                  <a:pt x="0" y="953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8"/>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9"/>
              <a:stretch>
                <a:fillRect l="-109745" t="-139286" r="-129289" b="-179495"/>
              </a:stretch>
            </a:blipFill>
          </p:spPr>
        </p:sp>
      </p:grpSp>
      <p:sp>
        <p:nvSpPr>
          <p:cNvPr id="13" name="Freeform 13"/>
          <p:cNvSpPr/>
          <p:nvPr/>
        </p:nvSpPr>
        <p:spPr>
          <a:xfrm>
            <a:off x="7724548" y="4545516"/>
            <a:ext cx="977733" cy="1352119"/>
          </a:xfrm>
          <a:custGeom>
            <a:avLst/>
            <a:gdLst/>
            <a:ahLst/>
            <a:cxnLst/>
            <a:rect l="l" t="t" r="r" b="b"/>
            <a:pathLst>
              <a:path w="977733" h="1352119">
                <a:moveTo>
                  <a:pt x="0" y="0"/>
                </a:moveTo>
                <a:lnTo>
                  <a:pt x="977733" y="0"/>
                </a:lnTo>
                <a:lnTo>
                  <a:pt x="977733" y="1352120"/>
                </a:lnTo>
                <a:lnTo>
                  <a:pt x="0" y="13521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596248" y="2431697"/>
            <a:ext cx="4904874" cy="4208383"/>
          </a:xfrm>
          <a:prstGeom prst="rect">
            <a:avLst/>
          </a:prstGeom>
        </p:spPr>
        <p:txBody>
          <a:bodyPr lIns="0" tIns="0" rIns="0" bIns="0" rtlCol="0" anchor="t">
            <a:spAutoFit/>
          </a:bodyPr>
          <a:lstStyle/>
          <a:p>
            <a:pPr marL="460952" lvl="1" indent="-230476" algn="l">
              <a:lnSpc>
                <a:spcPts val="4825"/>
              </a:lnSpc>
              <a:buFont typeface="Arial"/>
              <a:buChar char="•"/>
            </a:pPr>
            <a:r>
              <a:rPr lang="en-US" sz="2135">
                <a:solidFill>
                  <a:srgbClr val="000000"/>
                </a:solidFill>
                <a:latin typeface="Arial"/>
                <a:ea typeface="Arial"/>
                <a:cs typeface="Arial"/>
                <a:sym typeface="Arial"/>
              </a:rPr>
              <a:t>Assault and physical attacks</a:t>
            </a:r>
          </a:p>
          <a:p>
            <a:pPr marL="460952" lvl="1" indent="-230476" algn="l">
              <a:lnSpc>
                <a:spcPts val="4825"/>
              </a:lnSpc>
              <a:buFont typeface="Arial"/>
              <a:buChar char="•"/>
            </a:pPr>
            <a:r>
              <a:rPr lang="en-US" sz="2135">
                <a:solidFill>
                  <a:srgbClr val="000000"/>
                </a:solidFill>
                <a:latin typeface="Arial"/>
                <a:ea typeface="Arial"/>
                <a:cs typeface="Arial"/>
                <a:sym typeface="Arial"/>
              </a:rPr>
              <a:t>Voter intimidation</a:t>
            </a:r>
          </a:p>
          <a:p>
            <a:pPr marL="460952" lvl="1" indent="-230476" algn="l">
              <a:lnSpc>
                <a:spcPts val="4825"/>
              </a:lnSpc>
              <a:buFont typeface="Arial"/>
              <a:buChar char="•"/>
            </a:pPr>
            <a:r>
              <a:rPr lang="en-US" sz="2135">
                <a:solidFill>
                  <a:srgbClr val="000000"/>
                </a:solidFill>
                <a:latin typeface="Arial"/>
                <a:ea typeface="Arial"/>
                <a:cs typeface="Arial"/>
                <a:sym typeface="Arial"/>
              </a:rPr>
              <a:t>Destruction of campaign materials</a:t>
            </a:r>
          </a:p>
          <a:p>
            <a:pPr marL="460952" lvl="1" indent="-230476" algn="l">
              <a:lnSpc>
                <a:spcPts val="4825"/>
              </a:lnSpc>
              <a:buFont typeface="Arial"/>
              <a:buChar char="•"/>
            </a:pPr>
            <a:r>
              <a:rPr lang="en-US" sz="2135">
                <a:solidFill>
                  <a:srgbClr val="000000"/>
                </a:solidFill>
                <a:latin typeface="Arial"/>
                <a:ea typeface="Arial"/>
                <a:cs typeface="Arial"/>
                <a:sym typeface="Arial"/>
              </a:rPr>
              <a:t>Arson and property damage</a:t>
            </a:r>
          </a:p>
          <a:p>
            <a:pPr marL="460952" lvl="1" indent="-230476" algn="l">
              <a:lnSpc>
                <a:spcPts val="4825"/>
              </a:lnSpc>
              <a:buFont typeface="Arial"/>
              <a:buChar char="•"/>
            </a:pPr>
            <a:r>
              <a:rPr lang="en-US" sz="2135">
                <a:solidFill>
                  <a:srgbClr val="000000"/>
                </a:solidFill>
                <a:latin typeface="Arial"/>
                <a:ea typeface="Arial"/>
                <a:cs typeface="Arial"/>
                <a:sym typeface="Arial"/>
              </a:rPr>
              <a:t>Disruption of polling processes</a:t>
            </a:r>
          </a:p>
          <a:p>
            <a:pPr marL="460952" lvl="1" indent="-230476" algn="l">
              <a:lnSpc>
                <a:spcPts val="4825"/>
              </a:lnSpc>
              <a:buFont typeface="Arial"/>
              <a:buChar char="•"/>
            </a:pPr>
            <a:r>
              <a:rPr lang="en-US" sz="2135">
                <a:solidFill>
                  <a:srgbClr val="000000"/>
                </a:solidFill>
                <a:latin typeface="Arial"/>
                <a:ea typeface="Arial"/>
                <a:cs typeface="Arial"/>
                <a:sym typeface="Arial"/>
              </a:rPr>
              <a:t>Now we are seeing mis-information using digital platforms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67" y="1661245"/>
            <a:ext cx="6274172" cy="705561"/>
            <a:chOff x="0" y="0"/>
            <a:chExt cx="8365563" cy="940748"/>
          </a:xfrm>
        </p:grpSpPr>
        <p:sp>
          <p:nvSpPr>
            <p:cNvPr id="3" name="Freeform 3"/>
            <p:cNvSpPr/>
            <p:nvPr/>
          </p:nvSpPr>
          <p:spPr>
            <a:xfrm>
              <a:off x="0" y="0"/>
              <a:ext cx="8365563" cy="940747"/>
            </a:xfrm>
            <a:custGeom>
              <a:avLst/>
              <a:gdLst/>
              <a:ahLst/>
              <a:cxnLst/>
              <a:rect l="l" t="t" r="r" b="b"/>
              <a:pathLst>
                <a:path w="8365563" h="940747">
                  <a:moveTo>
                    <a:pt x="0" y="0"/>
                  </a:moveTo>
                  <a:lnTo>
                    <a:pt x="8365563" y="0"/>
                  </a:lnTo>
                  <a:lnTo>
                    <a:pt x="8365563" y="940747"/>
                  </a:lnTo>
                  <a:lnTo>
                    <a:pt x="0" y="940747"/>
                  </a:lnTo>
                  <a:close/>
                </a:path>
              </a:pathLst>
            </a:custGeom>
            <a:blipFill>
              <a:blip r:embed="rId3">
                <a:alphaModFix amt="0"/>
              </a:blip>
              <a:stretch>
                <a:fillRect t="-183122" r="-34081" b="-181522"/>
              </a:stretch>
            </a:blipFill>
          </p:spPr>
        </p:sp>
        <p:sp>
          <p:nvSpPr>
            <p:cNvPr id="4" name="TextBox 4"/>
            <p:cNvSpPr txBox="1"/>
            <p:nvPr/>
          </p:nvSpPr>
          <p:spPr>
            <a:xfrm>
              <a:off x="0" y="38100"/>
              <a:ext cx="8365563"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Legal Framework in Zambia</a:t>
              </a:r>
            </a:p>
          </p:txBody>
        </p:sp>
      </p:grpSp>
      <p:sp>
        <p:nvSpPr>
          <p:cNvPr id="5" name="Freeform 5"/>
          <p:cNvSpPr/>
          <p:nvPr/>
        </p:nvSpPr>
        <p:spPr>
          <a:xfrm>
            <a:off x="7706324" y="2379134"/>
            <a:ext cx="968966" cy="968966"/>
          </a:xfrm>
          <a:custGeom>
            <a:avLst/>
            <a:gdLst/>
            <a:ahLst/>
            <a:cxnLst/>
            <a:rect l="l" t="t" r="r" b="b"/>
            <a:pathLst>
              <a:path w="968966" h="968966">
                <a:moveTo>
                  <a:pt x="0" y="0"/>
                </a:moveTo>
                <a:lnTo>
                  <a:pt x="968966" y="0"/>
                </a:lnTo>
                <a:lnTo>
                  <a:pt x="968966" y="968966"/>
                </a:lnTo>
                <a:lnTo>
                  <a:pt x="0" y="968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6676639" y="3657600"/>
            <a:ext cx="1029685" cy="1029685"/>
          </a:xfrm>
          <a:custGeom>
            <a:avLst/>
            <a:gdLst/>
            <a:ahLst/>
            <a:cxnLst/>
            <a:rect l="l" t="t" r="r" b="b"/>
            <a:pathLst>
              <a:path w="1029685" h="1029685">
                <a:moveTo>
                  <a:pt x="0" y="0"/>
                </a:moveTo>
                <a:lnTo>
                  <a:pt x="1029685" y="0"/>
                </a:lnTo>
                <a:lnTo>
                  <a:pt x="1029685" y="1029685"/>
                </a:lnTo>
                <a:lnTo>
                  <a:pt x="0" y="10296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8"/>
            <a:stretch>
              <a:fillRect/>
            </a:stretch>
          </a:blipFill>
        </p:spPr>
      </p:sp>
      <p:sp>
        <p:nvSpPr>
          <p:cNvPr id="11" name="Freeform 11"/>
          <p:cNvSpPr/>
          <p:nvPr/>
        </p:nvSpPr>
        <p:spPr>
          <a:xfrm>
            <a:off x="7532929" y="4865898"/>
            <a:ext cx="1315756" cy="1184181"/>
          </a:xfrm>
          <a:custGeom>
            <a:avLst/>
            <a:gdLst/>
            <a:ahLst/>
            <a:cxnLst/>
            <a:rect l="l" t="t" r="r" b="b"/>
            <a:pathLst>
              <a:path w="1315756" h="1184181">
                <a:moveTo>
                  <a:pt x="0" y="0"/>
                </a:moveTo>
                <a:lnTo>
                  <a:pt x="1315756" y="0"/>
                </a:lnTo>
                <a:lnTo>
                  <a:pt x="1315756" y="1184180"/>
                </a:lnTo>
                <a:lnTo>
                  <a:pt x="0" y="11841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TextBox 12"/>
          <p:cNvSpPr txBox="1"/>
          <p:nvPr/>
        </p:nvSpPr>
        <p:spPr>
          <a:xfrm>
            <a:off x="552655" y="2523032"/>
            <a:ext cx="4909291" cy="3737226"/>
          </a:xfrm>
          <a:prstGeom prst="rect">
            <a:avLst/>
          </a:prstGeom>
        </p:spPr>
        <p:txBody>
          <a:bodyPr lIns="0" tIns="0" rIns="0" bIns="0" rtlCol="0" anchor="t">
            <a:spAutoFit/>
          </a:bodyPr>
          <a:lstStyle/>
          <a:p>
            <a:pPr marL="569982" lvl="1" indent="-284991" algn="l">
              <a:lnSpc>
                <a:spcPts val="5016"/>
              </a:lnSpc>
              <a:buFont typeface="Arial"/>
              <a:buChar char="•"/>
            </a:pPr>
            <a:r>
              <a:rPr lang="en-US" sz="2640">
                <a:solidFill>
                  <a:srgbClr val="000000"/>
                </a:solidFill>
                <a:latin typeface="Arial"/>
                <a:ea typeface="Arial"/>
                <a:cs typeface="Arial"/>
                <a:sym typeface="Arial"/>
              </a:rPr>
              <a:t>Penal Code</a:t>
            </a:r>
          </a:p>
          <a:p>
            <a:pPr marL="569982" lvl="1" indent="-284991" algn="l">
              <a:lnSpc>
                <a:spcPts val="5016"/>
              </a:lnSpc>
              <a:buFont typeface="Arial"/>
              <a:buChar char="•"/>
            </a:pPr>
            <a:r>
              <a:rPr lang="en-US" sz="2640">
                <a:solidFill>
                  <a:srgbClr val="000000"/>
                </a:solidFill>
                <a:latin typeface="Arial"/>
                <a:ea typeface="Arial"/>
                <a:cs typeface="Arial"/>
                <a:sym typeface="Arial"/>
              </a:rPr>
              <a:t>Electoral Process Act</a:t>
            </a:r>
          </a:p>
          <a:p>
            <a:pPr marL="569982" lvl="1" indent="-284991" algn="l">
              <a:lnSpc>
                <a:spcPts val="5016"/>
              </a:lnSpc>
              <a:buFont typeface="Arial"/>
              <a:buChar char="•"/>
            </a:pPr>
            <a:r>
              <a:rPr lang="en-US" sz="2640">
                <a:solidFill>
                  <a:srgbClr val="000000"/>
                </a:solidFill>
                <a:latin typeface="Arial"/>
                <a:ea typeface="Arial"/>
                <a:cs typeface="Arial"/>
                <a:sym typeface="Arial"/>
              </a:rPr>
              <a:t>Criminal Procedure Code</a:t>
            </a:r>
          </a:p>
          <a:p>
            <a:pPr marL="569982" lvl="1" indent="-284991" algn="l">
              <a:lnSpc>
                <a:spcPts val="5016"/>
              </a:lnSpc>
              <a:buFont typeface="Arial"/>
              <a:buChar char="•"/>
            </a:pPr>
            <a:r>
              <a:rPr lang="en-US" sz="2640">
                <a:solidFill>
                  <a:srgbClr val="000000"/>
                </a:solidFill>
                <a:latin typeface="Arial"/>
                <a:ea typeface="Arial"/>
                <a:cs typeface="Arial"/>
                <a:sym typeface="Arial"/>
              </a:rPr>
              <a:t>Cyber Crimes Act</a:t>
            </a:r>
          </a:p>
          <a:p>
            <a:pPr marL="569982" lvl="1" indent="-284991" algn="l">
              <a:lnSpc>
                <a:spcPts val="5016"/>
              </a:lnSpc>
              <a:buFont typeface="Arial"/>
              <a:buChar char="•"/>
            </a:pPr>
            <a:r>
              <a:rPr lang="en-US" sz="2640">
                <a:solidFill>
                  <a:srgbClr val="000000"/>
                </a:solidFill>
                <a:latin typeface="Arial"/>
                <a:ea typeface="Arial"/>
                <a:cs typeface="Arial"/>
                <a:sym typeface="Arial"/>
              </a:rPr>
              <a:t>Constitutional provisions on free and fair elections</a:t>
            </a:r>
          </a:p>
        </p:txBody>
      </p:sp>
      <p:grpSp>
        <p:nvGrpSpPr>
          <p:cNvPr id="13" name="Group 13"/>
          <p:cNvGrpSpPr/>
          <p:nvPr/>
        </p:nvGrpSpPr>
        <p:grpSpPr>
          <a:xfrm>
            <a:off x="8594235" y="6216452"/>
            <a:ext cx="907273" cy="734456"/>
            <a:chOff x="0" y="0"/>
            <a:chExt cx="1748728" cy="1415631"/>
          </a:xfrm>
        </p:grpSpPr>
        <p:sp>
          <p:nvSpPr>
            <p:cNvPr id="14" name="Freeform 14"/>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11"/>
              <a:stretch>
                <a:fillRect l="-109745" t="-139286" r="-129289" b="-179495"/>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721" y="1514154"/>
            <a:ext cx="4704086" cy="705561"/>
            <a:chOff x="0" y="0"/>
            <a:chExt cx="6272115" cy="940748"/>
          </a:xfrm>
        </p:grpSpPr>
        <p:sp>
          <p:nvSpPr>
            <p:cNvPr id="3" name="Freeform 3"/>
            <p:cNvSpPr/>
            <p:nvPr/>
          </p:nvSpPr>
          <p:spPr>
            <a:xfrm>
              <a:off x="0" y="0"/>
              <a:ext cx="6272115" cy="940747"/>
            </a:xfrm>
            <a:custGeom>
              <a:avLst/>
              <a:gdLst/>
              <a:ahLst/>
              <a:cxnLst/>
              <a:rect l="l" t="t" r="r" b="b"/>
              <a:pathLst>
                <a:path w="6272115" h="940747">
                  <a:moveTo>
                    <a:pt x="0" y="0"/>
                  </a:moveTo>
                  <a:lnTo>
                    <a:pt x="6272115" y="0"/>
                  </a:lnTo>
                  <a:lnTo>
                    <a:pt x="6272115" y="940747"/>
                  </a:lnTo>
                  <a:lnTo>
                    <a:pt x="0" y="940747"/>
                  </a:lnTo>
                  <a:close/>
                </a:path>
              </a:pathLst>
            </a:custGeom>
            <a:blipFill>
              <a:blip r:embed="rId3">
                <a:alphaModFix amt="0"/>
              </a:blip>
              <a:stretch>
                <a:fillRect t="-183122" r="-78833" b="-181522"/>
              </a:stretch>
            </a:blipFill>
          </p:spPr>
        </p:sp>
        <p:sp>
          <p:nvSpPr>
            <p:cNvPr id="4" name="TextBox 4"/>
            <p:cNvSpPr txBox="1"/>
            <p:nvPr/>
          </p:nvSpPr>
          <p:spPr>
            <a:xfrm>
              <a:off x="0" y="38100"/>
              <a:ext cx="6272115"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Key Electoral Offences</a:t>
              </a:r>
            </a:p>
          </p:txBody>
        </p:sp>
      </p:grpSp>
      <p:sp>
        <p:nvSpPr>
          <p:cNvPr id="5" name="Freeform 5"/>
          <p:cNvSpPr/>
          <p:nvPr/>
        </p:nvSpPr>
        <p:spPr>
          <a:xfrm>
            <a:off x="6811300" y="3765293"/>
            <a:ext cx="1334672" cy="674009"/>
          </a:xfrm>
          <a:custGeom>
            <a:avLst/>
            <a:gdLst/>
            <a:ahLst/>
            <a:cxnLst/>
            <a:rect l="l" t="t" r="r" b="b"/>
            <a:pathLst>
              <a:path w="1334672" h="674009">
                <a:moveTo>
                  <a:pt x="0" y="0"/>
                </a:moveTo>
                <a:lnTo>
                  <a:pt x="1334671" y="0"/>
                </a:lnTo>
                <a:lnTo>
                  <a:pt x="1334671" y="674009"/>
                </a:lnTo>
                <a:lnTo>
                  <a:pt x="0" y="674009"/>
                </a:lnTo>
                <a:lnTo>
                  <a:pt x="0" y="0"/>
                </a:lnTo>
                <a:close/>
              </a:path>
            </a:pathLst>
          </a:custGeom>
          <a:blipFill>
            <a:blip r:embed="rId4"/>
            <a:stretch>
              <a:fillRect/>
            </a:stretch>
          </a:blipFill>
        </p:spPr>
      </p:sp>
      <p:sp>
        <p:nvSpPr>
          <p:cNvPr id="6" name="Freeform 6"/>
          <p:cNvSpPr/>
          <p:nvPr/>
        </p:nvSpPr>
        <p:spPr>
          <a:xfrm>
            <a:off x="7763333" y="4800600"/>
            <a:ext cx="844300" cy="1008119"/>
          </a:xfrm>
          <a:custGeom>
            <a:avLst/>
            <a:gdLst/>
            <a:ahLst/>
            <a:cxnLst/>
            <a:rect l="l" t="t" r="r" b="b"/>
            <a:pathLst>
              <a:path w="844300" h="1008119">
                <a:moveTo>
                  <a:pt x="0" y="0"/>
                </a:moveTo>
                <a:lnTo>
                  <a:pt x="844300" y="0"/>
                </a:lnTo>
                <a:lnTo>
                  <a:pt x="844300" y="1008119"/>
                </a:lnTo>
                <a:lnTo>
                  <a:pt x="0" y="1008119"/>
                </a:lnTo>
                <a:lnTo>
                  <a:pt x="0" y="0"/>
                </a:lnTo>
                <a:close/>
              </a:path>
            </a:pathLst>
          </a:custGeom>
          <a:blipFill>
            <a:blip r:embed="rId5"/>
            <a:stretch>
              <a:fillRect/>
            </a:stretch>
          </a:blipFill>
        </p:spPr>
      </p:sp>
      <p:sp>
        <p:nvSpPr>
          <p:cNvPr id="7" name="Freeform 7"/>
          <p:cNvSpPr/>
          <p:nvPr/>
        </p:nvSpPr>
        <p:spPr>
          <a:xfrm>
            <a:off x="7499570" y="2423754"/>
            <a:ext cx="1334672" cy="1045622"/>
          </a:xfrm>
          <a:custGeom>
            <a:avLst/>
            <a:gdLst/>
            <a:ahLst/>
            <a:cxnLst/>
            <a:rect l="l" t="t" r="r" b="b"/>
            <a:pathLst>
              <a:path w="1522511" h="1012470">
                <a:moveTo>
                  <a:pt x="0" y="0"/>
                </a:moveTo>
                <a:lnTo>
                  <a:pt x="1522511" y="0"/>
                </a:lnTo>
                <a:lnTo>
                  <a:pt x="1522511" y="1012470"/>
                </a:lnTo>
                <a:lnTo>
                  <a:pt x="0" y="1012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552082" y="2477621"/>
            <a:ext cx="5388059" cy="3249354"/>
          </a:xfrm>
          <a:prstGeom prst="rect">
            <a:avLst/>
          </a:prstGeom>
        </p:spPr>
        <p:txBody>
          <a:bodyPr lIns="0" tIns="0" rIns="0" bIns="0" rtlCol="0" anchor="t">
            <a:spAutoFit/>
          </a:bodyPr>
          <a:lstStyle/>
          <a:p>
            <a:pPr marL="487637" lvl="1" indent="-243818" algn="l">
              <a:lnSpc>
                <a:spcPts val="5240"/>
              </a:lnSpc>
              <a:buFont typeface="Arial"/>
              <a:buChar char="•"/>
            </a:pPr>
            <a:r>
              <a:rPr lang="en-US" sz="2258">
                <a:solidFill>
                  <a:srgbClr val="000000"/>
                </a:solidFill>
                <a:latin typeface="Arial"/>
                <a:ea typeface="Arial"/>
                <a:cs typeface="Arial"/>
                <a:sym typeface="Arial"/>
              </a:rPr>
              <a:t>Violence or intimidation of voters</a:t>
            </a:r>
          </a:p>
          <a:p>
            <a:pPr marL="487637" lvl="1" indent="-243818" algn="l">
              <a:lnSpc>
                <a:spcPts val="5240"/>
              </a:lnSpc>
              <a:buFont typeface="Arial"/>
              <a:buChar char="•"/>
            </a:pPr>
            <a:r>
              <a:rPr lang="en-US" sz="2258">
                <a:solidFill>
                  <a:srgbClr val="000000"/>
                </a:solidFill>
                <a:latin typeface="Arial"/>
                <a:ea typeface="Arial"/>
                <a:cs typeface="Arial"/>
                <a:sym typeface="Arial"/>
              </a:rPr>
              <a:t>Bribery and undue influence</a:t>
            </a:r>
          </a:p>
          <a:p>
            <a:pPr marL="487637" lvl="1" indent="-243818" algn="l">
              <a:lnSpc>
                <a:spcPts val="5240"/>
              </a:lnSpc>
              <a:buFont typeface="Arial"/>
              <a:buChar char="•"/>
            </a:pPr>
            <a:r>
              <a:rPr lang="en-US" sz="2258">
                <a:solidFill>
                  <a:srgbClr val="000000"/>
                </a:solidFill>
                <a:latin typeface="Arial"/>
                <a:ea typeface="Arial"/>
                <a:cs typeface="Arial"/>
                <a:sym typeface="Arial"/>
              </a:rPr>
              <a:t>Destruction of property and electoral materials</a:t>
            </a:r>
          </a:p>
          <a:p>
            <a:pPr marL="487637" lvl="1" indent="-243818" algn="l">
              <a:lnSpc>
                <a:spcPts val="5240"/>
              </a:lnSpc>
              <a:buFont typeface="Arial"/>
              <a:buChar char="•"/>
            </a:pPr>
            <a:r>
              <a:rPr lang="en-US" sz="2258">
                <a:solidFill>
                  <a:srgbClr val="000000"/>
                </a:solidFill>
                <a:latin typeface="Arial"/>
                <a:ea typeface="Arial"/>
                <a:cs typeface="Arial"/>
                <a:sym typeface="Arial"/>
              </a:rPr>
              <a:t>Disorderly conduct at polling stations</a:t>
            </a:r>
          </a:p>
        </p:txBody>
      </p:sp>
      <p:grpSp>
        <p:nvGrpSpPr>
          <p:cNvPr id="9" name="Group 9"/>
          <p:cNvGrpSpPr/>
          <p:nvPr/>
        </p:nvGrpSpPr>
        <p:grpSpPr>
          <a:xfrm>
            <a:off x="0" y="96463"/>
            <a:ext cx="9753600" cy="1208531"/>
            <a:chOff x="0" y="0"/>
            <a:chExt cx="5124848" cy="635000"/>
          </a:xfrm>
        </p:grpSpPr>
        <p:sp>
          <p:nvSpPr>
            <p:cNvPr id="10" name="Freeform 10"/>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11" name="Freeform 11"/>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2" name="Freeform 12"/>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8"/>
            <a:stretch>
              <a:fillRect/>
            </a:stretch>
          </a:blipFill>
        </p:spPr>
      </p:sp>
      <p:grpSp>
        <p:nvGrpSpPr>
          <p:cNvPr id="13" name="Group 13"/>
          <p:cNvGrpSpPr/>
          <p:nvPr/>
        </p:nvGrpSpPr>
        <p:grpSpPr>
          <a:xfrm>
            <a:off x="8594235" y="6216452"/>
            <a:ext cx="907273" cy="734456"/>
            <a:chOff x="0" y="0"/>
            <a:chExt cx="1748728" cy="1415631"/>
          </a:xfrm>
        </p:grpSpPr>
        <p:sp>
          <p:nvSpPr>
            <p:cNvPr id="14" name="Freeform 14"/>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9"/>
              <a:stretch>
                <a:fillRect l="-109745" t="-139286" r="-129289" b="-179495"/>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1402" y="1660476"/>
            <a:ext cx="4913431" cy="705561"/>
            <a:chOff x="0" y="0"/>
            <a:chExt cx="6551241" cy="940748"/>
          </a:xfrm>
        </p:grpSpPr>
        <p:sp>
          <p:nvSpPr>
            <p:cNvPr id="3" name="Freeform 3"/>
            <p:cNvSpPr/>
            <p:nvPr/>
          </p:nvSpPr>
          <p:spPr>
            <a:xfrm>
              <a:off x="0" y="0"/>
              <a:ext cx="6551241" cy="940747"/>
            </a:xfrm>
            <a:custGeom>
              <a:avLst/>
              <a:gdLst/>
              <a:ahLst/>
              <a:cxnLst/>
              <a:rect l="l" t="t" r="r" b="b"/>
              <a:pathLst>
                <a:path w="6551241" h="940747">
                  <a:moveTo>
                    <a:pt x="0" y="0"/>
                  </a:moveTo>
                  <a:lnTo>
                    <a:pt x="6551241" y="0"/>
                  </a:lnTo>
                  <a:lnTo>
                    <a:pt x="6551241" y="940747"/>
                  </a:lnTo>
                  <a:lnTo>
                    <a:pt x="0" y="940747"/>
                  </a:lnTo>
                  <a:close/>
                </a:path>
              </a:pathLst>
            </a:custGeom>
            <a:blipFill>
              <a:blip r:embed="rId3">
                <a:alphaModFix amt="0"/>
              </a:blip>
              <a:stretch>
                <a:fillRect t="-183122" r="-71213" b="-181522"/>
              </a:stretch>
            </a:blipFill>
          </p:spPr>
        </p:sp>
        <p:sp>
          <p:nvSpPr>
            <p:cNvPr id="4" name="TextBox 4"/>
            <p:cNvSpPr txBox="1"/>
            <p:nvPr/>
          </p:nvSpPr>
          <p:spPr>
            <a:xfrm>
              <a:off x="0" y="38100"/>
              <a:ext cx="6551241"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Role of the Prosecutor</a:t>
              </a:r>
            </a:p>
          </p:txBody>
        </p:sp>
      </p:grpSp>
      <p:sp>
        <p:nvSpPr>
          <p:cNvPr id="5" name="TextBox 5"/>
          <p:cNvSpPr txBox="1"/>
          <p:nvPr/>
        </p:nvSpPr>
        <p:spPr>
          <a:xfrm>
            <a:off x="731520" y="2670426"/>
            <a:ext cx="5322888" cy="2608230"/>
          </a:xfrm>
          <a:prstGeom prst="rect">
            <a:avLst/>
          </a:prstGeom>
        </p:spPr>
        <p:txBody>
          <a:bodyPr lIns="0" tIns="0" rIns="0" bIns="0" rtlCol="0" anchor="t">
            <a:spAutoFit/>
          </a:bodyPr>
          <a:lstStyle/>
          <a:p>
            <a:pPr marL="497320" lvl="1" indent="-248660" algn="l">
              <a:lnSpc>
                <a:spcPts val="5251"/>
              </a:lnSpc>
              <a:buFont typeface="Arial"/>
              <a:buChar char="•"/>
            </a:pPr>
            <a:r>
              <a:rPr lang="en-US" sz="2303">
                <a:solidFill>
                  <a:srgbClr val="000000"/>
                </a:solidFill>
                <a:latin typeface="Arial"/>
                <a:ea typeface="Arial"/>
                <a:cs typeface="Arial"/>
                <a:sym typeface="Arial"/>
              </a:rPr>
              <a:t>Ensure fair and impartial prosecution</a:t>
            </a:r>
          </a:p>
          <a:p>
            <a:pPr marL="497320" lvl="1" indent="-248660" algn="l">
              <a:lnSpc>
                <a:spcPts val="5251"/>
              </a:lnSpc>
              <a:buFont typeface="Arial"/>
              <a:buChar char="•"/>
            </a:pPr>
            <a:r>
              <a:rPr lang="en-US" sz="2303">
                <a:solidFill>
                  <a:srgbClr val="000000"/>
                </a:solidFill>
                <a:latin typeface="Arial"/>
                <a:ea typeface="Arial"/>
                <a:cs typeface="Arial"/>
                <a:sym typeface="Arial"/>
              </a:rPr>
              <a:t>Review and assess evidence</a:t>
            </a:r>
          </a:p>
          <a:p>
            <a:pPr marL="497320" lvl="1" indent="-248660" algn="l">
              <a:lnSpc>
                <a:spcPts val="5251"/>
              </a:lnSpc>
              <a:buFont typeface="Arial"/>
              <a:buChar char="•"/>
            </a:pPr>
            <a:r>
              <a:rPr lang="en-US" sz="2303">
                <a:solidFill>
                  <a:srgbClr val="000000"/>
                </a:solidFill>
                <a:latin typeface="Arial"/>
                <a:ea typeface="Arial"/>
                <a:cs typeface="Arial"/>
                <a:sym typeface="Arial"/>
              </a:rPr>
              <a:t>Guide investigators</a:t>
            </a:r>
          </a:p>
          <a:p>
            <a:pPr marL="497320" lvl="1" indent="-248660" algn="l">
              <a:lnSpc>
                <a:spcPts val="5251"/>
              </a:lnSpc>
              <a:buFont typeface="Arial"/>
              <a:buChar char="•"/>
            </a:pPr>
            <a:r>
              <a:rPr lang="en-US" sz="2303">
                <a:solidFill>
                  <a:srgbClr val="000000"/>
                </a:solidFill>
                <a:latin typeface="Arial"/>
                <a:ea typeface="Arial"/>
                <a:cs typeface="Arial"/>
                <a:sym typeface="Arial"/>
              </a:rPr>
              <a:t>Present evidence effectively in court</a:t>
            </a:r>
          </a:p>
        </p:txBody>
      </p:sp>
      <p:sp>
        <p:nvSpPr>
          <p:cNvPr id="6" name="Freeform 6"/>
          <p:cNvSpPr/>
          <p:nvPr/>
        </p:nvSpPr>
        <p:spPr>
          <a:xfrm>
            <a:off x="6977493" y="2927601"/>
            <a:ext cx="2348240" cy="2414078"/>
          </a:xfrm>
          <a:custGeom>
            <a:avLst/>
            <a:gdLst/>
            <a:ahLst/>
            <a:cxnLst/>
            <a:rect l="l" t="t" r="r" b="b"/>
            <a:pathLst>
              <a:path w="2348240" h="2414078">
                <a:moveTo>
                  <a:pt x="0" y="0"/>
                </a:moveTo>
                <a:lnTo>
                  <a:pt x="2348240" y="0"/>
                </a:lnTo>
                <a:lnTo>
                  <a:pt x="2348240" y="2414078"/>
                </a:lnTo>
                <a:lnTo>
                  <a:pt x="0" y="2414078"/>
                </a:lnTo>
                <a:lnTo>
                  <a:pt x="0" y="0"/>
                </a:lnTo>
                <a:close/>
              </a:path>
            </a:pathLst>
          </a:custGeom>
          <a:blipFill>
            <a:blip r:embed="rId4"/>
            <a:stretch>
              <a:fillRect/>
            </a:stretch>
          </a:blipFill>
        </p:spPr>
      </p:sp>
      <p:grpSp>
        <p:nvGrpSpPr>
          <p:cNvPr id="7" name="Group 7"/>
          <p:cNvGrpSpPr/>
          <p:nvPr/>
        </p:nvGrpSpPr>
        <p:grpSpPr>
          <a:xfrm>
            <a:off x="0" y="96463"/>
            <a:ext cx="9753600" cy="1208531"/>
            <a:chOff x="0" y="0"/>
            <a:chExt cx="5124848" cy="635000"/>
          </a:xfrm>
        </p:grpSpPr>
        <p:sp>
          <p:nvSpPr>
            <p:cNvPr id="8" name="Freeform 8"/>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9" name="Freeform 9"/>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10" name="Freeform 10"/>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5"/>
            <a:stretch>
              <a:fillRect/>
            </a:stretch>
          </a:blipFill>
        </p:spPr>
      </p:sp>
      <p:grpSp>
        <p:nvGrpSpPr>
          <p:cNvPr id="11" name="Group 11"/>
          <p:cNvGrpSpPr/>
          <p:nvPr/>
        </p:nvGrpSpPr>
        <p:grpSpPr>
          <a:xfrm>
            <a:off x="8594235" y="6216452"/>
            <a:ext cx="907273" cy="734456"/>
            <a:chOff x="0" y="0"/>
            <a:chExt cx="1748728" cy="1415631"/>
          </a:xfrm>
        </p:grpSpPr>
        <p:sp>
          <p:nvSpPr>
            <p:cNvPr id="12" name="Freeform 12"/>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6"/>
              <a:stretch>
                <a:fillRect l="-109745" t="-139286" r="-129289" b="-179495"/>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1870" y="1616637"/>
            <a:ext cx="5810623" cy="705561"/>
            <a:chOff x="0" y="0"/>
            <a:chExt cx="7747497" cy="940748"/>
          </a:xfrm>
        </p:grpSpPr>
        <p:sp>
          <p:nvSpPr>
            <p:cNvPr id="3" name="Freeform 3"/>
            <p:cNvSpPr/>
            <p:nvPr/>
          </p:nvSpPr>
          <p:spPr>
            <a:xfrm>
              <a:off x="0" y="0"/>
              <a:ext cx="7747498" cy="940747"/>
            </a:xfrm>
            <a:custGeom>
              <a:avLst/>
              <a:gdLst/>
              <a:ahLst/>
              <a:cxnLst/>
              <a:rect l="l" t="t" r="r" b="b"/>
              <a:pathLst>
                <a:path w="7747498" h="940747">
                  <a:moveTo>
                    <a:pt x="0" y="0"/>
                  </a:moveTo>
                  <a:lnTo>
                    <a:pt x="7747498" y="0"/>
                  </a:lnTo>
                  <a:lnTo>
                    <a:pt x="7747498" y="940747"/>
                  </a:lnTo>
                  <a:lnTo>
                    <a:pt x="0" y="940747"/>
                  </a:lnTo>
                  <a:close/>
                </a:path>
              </a:pathLst>
            </a:custGeom>
            <a:blipFill>
              <a:blip r:embed="rId3">
                <a:alphaModFix amt="0"/>
              </a:blip>
              <a:stretch>
                <a:fillRect t="-183122" r="-44777" b="-181522"/>
              </a:stretch>
            </a:blipFill>
          </p:spPr>
        </p:sp>
        <p:sp>
          <p:nvSpPr>
            <p:cNvPr id="4" name="TextBox 4"/>
            <p:cNvSpPr txBox="1"/>
            <p:nvPr/>
          </p:nvSpPr>
          <p:spPr>
            <a:xfrm>
              <a:off x="0" y="38100"/>
              <a:ext cx="7747497" cy="902648"/>
            </a:xfrm>
            <a:prstGeom prst="rect">
              <a:avLst/>
            </a:prstGeom>
          </p:spPr>
          <p:txBody>
            <a:bodyPr lIns="0" tIns="0" rIns="0" bIns="0" rtlCol="0" anchor="ctr"/>
            <a:lstStyle/>
            <a:p>
              <a:pPr algn="l">
                <a:lnSpc>
                  <a:spcPts val="3456"/>
                </a:lnSpc>
              </a:pPr>
              <a:r>
                <a:rPr lang="en-US" sz="3200">
                  <a:solidFill>
                    <a:srgbClr val="000000"/>
                  </a:solidFill>
                  <a:latin typeface="League Spartan"/>
                  <a:ea typeface="League Spartan"/>
                  <a:cs typeface="League Spartan"/>
                  <a:sym typeface="League Spartan"/>
                </a:rPr>
                <a:t>Challenges and strategies</a:t>
              </a:r>
            </a:p>
          </p:txBody>
        </p:sp>
      </p:grpSp>
      <p:sp>
        <p:nvSpPr>
          <p:cNvPr id="5" name="TextBox 5"/>
          <p:cNvSpPr txBox="1"/>
          <p:nvPr/>
        </p:nvSpPr>
        <p:spPr>
          <a:xfrm>
            <a:off x="654687" y="2655573"/>
            <a:ext cx="8229600" cy="4358488"/>
          </a:xfrm>
          <a:prstGeom prst="rect">
            <a:avLst/>
          </a:prstGeom>
        </p:spPr>
        <p:txBody>
          <a:bodyPr lIns="0" tIns="0" rIns="0" bIns="0" rtlCol="0" anchor="t">
            <a:spAutoFit/>
          </a:bodyPr>
          <a:lstStyle/>
          <a:p>
            <a:pPr algn="l">
              <a:lnSpc>
                <a:spcPts val="2419"/>
              </a:lnSpc>
            </a:pPr>
            <a:r>
              <a:rPr lang="en-US" sz="2240">
                <a:solidFill>
                  <a:srgbClr val="000000"/>
                </a:solidFill>
                <a:latin typeface="League Spartan"/>
                <a:ea typeface="League Spartan"/>
                <a:cs typeface="League Spartan"/>
                <a:sym typeface="League Spartan"/>
              </a:rPr>
              <a:t>1. Witness Intimidation and Hostility: Witnesses in electoral violence cases may;</a:t>
            </a:r>
          </a:p>
          <a:p>
            <a:pPr marL="483616" lvl="1" indent="-241808" algn="l">
              <a:lnSpc>
                <a:spcPts val="3068"/>
              </a:lnSpc>
              <a:buFont typeface="Arial"/>
              <a:buChar char="•"/>
            </a:pPr>
            <a:r>
              <a:rPr lang="en-US" sz="2240">
                <a:solidFill>
                  <a:srgbClr val="000000"/>
                </a:solidFill>
                <a:latin typeface="Arial"/>
                <a:ea typeface="Arial"/>
                <a:cs typeface="Arial"/>
                <a:sym typeface="Arial"/>
              </a:rPr>
              <a:t>Fear retaliation from political cadres;</a:t>
            </a:r>
          </a:p>
          <a:p>
            <a:pPr marL="483616" lvl="1" indent="-241808" algn="l">
              <a:lnSpc>
                <a:spcPts val="3068"/>
              </a:lnSpc>
              <a:buFont typeface="Arial"/>
              <a:buChar char="•"/>
            </a:pPr>
            <a:r>
              <a:rPr lang="en-US" sz="2240">
                <a:solidFill>
                  <a:srgbClr val="000000"/>
                </a:solidFill>
                <a:latin typeface="Arial"/>
                <a:ea typeface="Arial"/>
                <a:cs typeface="Arial"/>
                <a:sym typeface="Arial"/>
              </a:rPr>
              <a:t>Withdraw statements or become hostile witnesses during trial; and</a:t>
            </a:r>
          </a:p>
          <a:p>
            <a:pPr marL="483616" lvl="1" indent="-241808" algn="l">
              <a:lnSpc>
                <a:spcPts val="3068"/>
              </a:lnSpc>
              <a:buFont typeface="Arial"/>
              <a:buChar char="•"/>
            </a:pPr>
            <a:r>
              <a:rPr lang="en-US" sz="2240">
                <a:solidFill>
                  <a:srgbClr val="000000"/>
                </a:solidFill>
                <a:latin typeface="Arial"/>
                <a:ea typeface="Arial"/>
                <a:cs typeface="Arial"/>
                <a:sym typeface="Arial"/>
              </a:rPr>
              <a:t>Refuse to testify due to political pressure.</a:t>
            </a:r>
          </a:p>
          <a:p>
            <a:pPr algn="l">
              <a:lnSpc>
                <a:spcPts val="3068"/>
              </a:lnSpc>
            </a:pPr>
            <a:endParaRPr lang="en-US" sz="2240">
              <a:solidFill>
                <a:srgbClr val="000000"/>
              </a:solidFill>
              <a:latin typeface="Arial"/>
              <a:ea typeface="Arial"/>
              <a:cs typeface="Arial"/>
              <a:sym typeface="Arial"/>
            </a:endParaRPr>
          </a:p>
          <a:p>
            <a:pPr algn="l">
              <a:lnSpc>
                <a:spcPts val="3068"/>
              </a:lnSpc>
            </a:pPr>
            <a:r>
              <a:rPr lang="en-US" sz="2240">
                <a:solidFill>
                  <a:srgbClr val="000000"/>
                </a:solidFill>
                <a:latin typeface="League Spartan"/>
                <a:ea typeface="League Spartan"/>
                <a:cs typeface="League Spartan"/>
                <a:sym typeface="League Spartan"/>
              </a:rPr>
              <a:t>Strategy</a:t>
            </a:r>
          </a:p>
          <a:p>
            <a:pPr marL="483616" lvl="1" indent="-241808" algn="l">
              <a:lnSpc>
                <a:spcPts val="3068"/>
              </a:lnSpc>
              <a:buFont typeface="Arial"/>
              <a:buChar char="•"/>
            </a:pPr>
            <a:r>
              <a:rPr lang="en-US" sz="2240">
                <a:solidFill>
                  <a:srgbClr val="000000"/>
                </a:solidFill>
                <a:latin typeface="Arial"/>
                <a:ea typeface="Arial"/>
                <a:cs typeface="Arial"/>
                <a:sym typeface="Arial"/>
              </a:rPr>
              <a:t>Ensure that detailed statements are recorded; Use prior inconsistent statements to challenge hostile witnesses; and </a:t>
            </a:r>
          </a:p>
          <a:p>
            <a:pPr marL="483616" lvl="1" indent="-241808" algn="l">
              <a:lnSpc>
                <a:spcPts val="3068"/>
              </a:lnSpc>
              <a:buFont typeface="Arial"/>
              <a:buChar char="•"/>
            </a:pPr>
            <a:r>
              <a:rPr lang="en-US" sz="2240">
                <a:solidFill>
                  <a:srgbClr val="000000"/>
                </a:solidFill>
                <a:latin typeface="Arial"/>
                <a:ea typeface="Arial"/>
                <a:cs typeface="Arial"/>
                <a:sym typeface="Arial"/>
              </a:rPr>
              <a:t>Request court protection measures where necessary. </a:t>
            </a:r>
          </a:p>
          <a:p>
            <a:pPr marL="288273" lvl="1" indent="-144137" algn="l">
              <a:lnSpc>
                <a:spcPts val="2419"/>
              </a:lnSpc>
            </a:pPr>
            <a:endParaRPr lang="en-US" sz="2240">
              <a:solidFill>
                <a:srgbClr val="000000"/>
              </a:solidFill>
              <a:latin typeface="Arial"/>
              <a:ea typeface="Arial"/>
              <a:cs typeface="Arial"/>
              <a:sym typeface="Arial"/>
            </a:endParaRPr>
          </a:p>
        </p:txBody>
      </p:sp>
      <p:grpSp>
        <p:nvGrpSpPr>
          <p:cNvPr id="6" name="Group 6"/>
          <p:cNvGrpSpPr/>
          <p:nvPr/>
        </p:nvGrpSpPr>
        <p:grpSpPr>
          <a:xfrm>
            <a:off x="0" y="96463"/>
            <a:ext cx="9753600" cy="1208531"/>
            <a:chOff x="0" y="0"/>
            <a:chExt cx="5124848" cy="635000"/>
          </a:xfrm>
        </p:grpSpPr>
        <p:sp>
          <p:nvSpPr>
            <p:cNvPr id="7" name="Freeform 7"/>
            <p:cNvSpPr/>
            <p:nvPr/>
          </p:nvSpPr>
          <p:spPr>
            <a:xfrm>
              <a:off x="0" y="0"/>
              <a:ext cx="5124848" cy="635000"/>
            </a:xfrm>
            <a:custGeom>
              <a:avLst/>
              <a:gdLst/>
              <a:ahLst/>
              <a:cxnLst/>
              <a:rect l="l" t="t" r="r" b="b"/>
              <a:pathLst>
                <a:path w="5124848" h="635000">
                  <a:moveTo>
                    <a:pt x="0" y="0"/>
                  </a:moveTo>
                  <a:lnTo>
                    <a:pt x="5124848" y="0"/>
                  </a:lnTo>
                  <a:lnTo>
                    <a:pt x="5124848" y="635000"/>
                  </a:lnTo>
                  <a:lnTo>
                    <a:pt x="0" y="635000"/>
                  </a:lnTo>
                  <a:close/>
                </a:path>
              </a:pathLst>
            </a:custGeom>
            <a:solidFill>
              <a:srgbClr val="1875D4"/>
            </a:solidFill>
          </p:spPr>
        </p:sp>
        <p:sp>
          <p:nvSpPr>
            <p:cNvPr id="8" name="Freeform 8"/>
            <p:cNvSpPr/>
            <p:nvPr/>
          </p:nvSpPr>
          <p:spPr>
            <a:xfrm>
              <a:off x="3854848" y="0"/>
              <a:ext cx="1270000" cy="635000"/>
            </a:xfrm>
            <a:custGeom>
              <a:avLst/>
              <a:gdLst/>
              <a:ahLst/>
              <a:cxnLst/>
              <a:rect l="l" t="t" r="r" b="b"/>
              <a:pathLst>
                <a:path w="1270000" h="635000">
                  <a:moveTo>
                    <a:pt x="0" y="0"/>
                  </a:moveTo>
                  <a:lnTo>
                    <a:pt x="1270000" y="0"/>
                  </a:lnTo>
                  <a:lnTo>
                    <a:pt x="1270000" y="635000"/>
                  </a:lnTo>
                  <a:lnTo>
                    <a:pt x="0" y="635000"/>
                  </a:lnTo>
                  <a:close/>
                </a:path>
              </a:pathLst>
            </a:custGeom>
            <a:solidFill>
              <a:srgbClr val="1875D4"/>
            </a:solidFill>
          </p:spPr>
        </p:sp>
      </p:grpSp>
      <p:sp>
        <p:nvSpPr>
          <p:cNvPr id="9" name="Freeform 9"/>
          <p:cNvSpPr/>
          <p:nvPr/>
        </p:nvSpPr>
        <p:spPr>
          <a:xfrm>
            <a:off x="8594235" y="272884"/>
            <a:ext cx="855689" cy="855689"/>
          </a:xfrm>
          <a:custGeom>
            <a:avLst/>
            <a:gdLst/>
            <a:ahLst/>
            <a:cxnLst/>
            <a:rect l="l" t="t" r="r" b="b"/>
            <a:pathLst>
              <a:path w="855689" h="855689">
                <a:moveTo>
                  <a:pt x="0" y="0"/>
                </a:moveTo>
                <a:lnTo>
                  <a:pt x="855690" y="0"/>
                </a:lnTo>
                <a:lnTo>
                  <a:pt x="855690" y="855689"/>
                </a:lnTo>
                <a:lnTo>
                  <a:pt x="0" y="855689"/>
                </a:lnTo>
                <a:lnTo>
                  <a:pt x="0" y="0"/>
                </a:lnTo>
                <a:close/>
              </a:path>
            </a:pathLst>
          </a:custGeom>
          <a:blipFill>
            <a:blip r:embed="rId4"/>
            <a:stretch>
              <a:fillRect/>
            </a:stretch>
          </a:blipFill>
        </p:spPr>
      </p:sp>
      <p:grpSp>
        <p:nvGrpSpPr>
          <p:cNvPr id="10" name="Group 10"/>
          <p:cNvGrpSpPr/>
          <p:nvPr/>
        </p:nvGrpSpPr>
        <p:grpSpPr>
          <a:xfrm>
            <a:off x="8594235" y="6216452"/>
            <a:ext cx="907273" cy="734456"/>
            <a:chOff x="0" y="0"/>
            <a:chExt cx="1748728" cy="1415631"/>
          </a:xfrm>
        </p:grpSpPr>
        <p:sp>
          <p:nvSpPr>
            <p:cNvPr id="11" name="Freeform 11"/>
            <p:cNvSpPr/>
            <p:nvPr/>
          </p:nvSpPr>
          <p:spPr>
            <a:xfrm>
              <a:off x="0" y="0"/>
              <a:ext cx="1748663" cy="1415669"/>
            </a:xfrm>
            <a:custGeom>
              <a:avLst/>
              <a:gdLst/>
              <a:ahLst/>
              <a:cxnLst/>
              <a:rect l="l" t="t" r="r" b="b"/>
              <a:pathLst>
                <a:path w="1748663" h="1415669">
                  <a:moveTo>
                    <a:pt x="0" y="0"/>
                  </a:moveTo>
                  <a:lnTo>
                    <a:pt x="1748663" y="0"/>
                  </a:lnTo>
                  <a:lnTo>
                    <a:pt x="1748663" y="1415669"/>
                  </a:lnTo>
                  <a:lnTo>
                    <a:pt x="0" y="1415669"/>
                  </a:lnTo>
                  <a:lnTo>
                    <a:pt x="0" y="0"/>
                  </a:lnTo>
                  <a:close/>
                </a:path>
              </a:pathLst>
            </a:custGeom>
            <a:blipFill>
              <a:blip r:embed="rId5"/>
              <a:stretch>
                <a:fillRect l="-109745" t="-139286" r="-129289" b="-179495"/>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1012</Words>
  <Application>Microsoft Office PowerPoint</Application>
  <PresentationFormat>Custom</PresentationFormat>
  <Paragraphs>182</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League Spartan</vt:lpstr>
      <vt:lpstr>Arimo</vt:lpstr>
      <vt:lpstr>Arial Bold</vt:lpstr>
      <vt:lpstr>Calibri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PROSECUTORS' CONFERENCE PRESENTATION CSA.pptx</dc:title>
  <cp:lastModifiedBy>Tech Support</cp:lastModifiedBy>
  <cp:revision>4</cp:revision>
  <dcterms:created xsi:type="dcterms:W3CDTF">2006-08-16T00:00:00Z</dcterms:created>
  <dcterms:modified xsi:type="dcterms:W3CDTF">2026-03-16T12:58:33Z</dcterms:modified>
  <dc:identifier>DAHEBLeWfz4</dc:identifier>
</cp:coreProperties>
</file>