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8288000" cy="10287000"/>
  <p:notesSz cx="6669088" cy="9926638"/>
  <p:embeddedFontLst>
    <p:embeddedFont>
      <p:font typeface="Arimo" panose="020B0604020202020204" charset="0"/>
      <p:bold r:id="rId23"/>
      <p:boldItalic r:id="rId24"/>
    </p:embeddedFont>
    <p:embeddedFont>
      <p:font typeface="Fira Sans" panose="020B0503050000020004" pitchFamily="34" charset="0"/>
      <p:regular r:id="rId25"/>
      <p:bold r:id="rId26"/>
      <p:italic r:id="rId27"/>
      <p:boldItalic r:id="rId28"/>
    </p:embeddedFont>
    <p:embeddedFont>
      <p:font typeface="Roboto" panose="02000000000000000000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6" roundtripDataSignature="AMtx7mh0V7WV9vuCDxq5G0KuUyRDtRsF0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22" d="100"/>
          <a:sy n="22" d="100"/>
        </p:scale>
        <p:origin x="820" y="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4.fntdata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853251" cy="37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037323" y="0"/>
            <a:ext cx="3853251" cy="37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970088" y="557213"/>
            <a:ext cx="4951412" cy="2786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889212" y="3529471"/>
            <a:ext cx="7113694" cy="3345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7058943"/>
            <a:ext cx="3853251" cy="37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037323" y="7058943"/>
            <a:ext cx="3853251" cy="3705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3d00605b67d_0_0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853251" cy="37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6" name="Google Shape;86;g3d00605b67d_0_0:notes"/>
          <p:cNvSpPr txBox="1">
            <a:spLocks noGrp="1"/>
          </p:cNvSpPr>
          <p:nvPr>
            <p:ph type="dt" idx="10"/>
          </p:nvPr>
        </p:nvSpPr>
        <p:spPr>
          <a:xfrm>
            <a:off x="5037323" y="0"/>
            <a:ext cx="3853251" cy="37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87" name="Google Shape;87;g3d00605b67d_0_0:notes"/>
          <p:cNvSpPr>
            <a:spLocks noGrp="1" noRot="1" noChangeAspect="1"/>
          </p:cNvSpPr>
          <p:nvPr>
            <p:ph type="sldImg" idx="3"/>
          </p:nvPr>
        </p:nvSpPr>
        <p:spPr>
          <a:xfrm>
            <a:off x="1970088" y="557213"/>
            <a:ext cx="4951412" cy="2786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g3d00605b67d_0_0:notes"/>
          <p:cNvSpPr txBox="1">
            <a:spLocks noGrp="1"/>
          </p:cNvSpPr>
          <p:nvPr>
            <p:ph type="body" idx="1"/>
          </p:nvPr>
        </p:nvSpPr>
        <p:spPr>
          <a:xfrm>
            <a:off x="889212" y="3529472"/>
            <a:ext cx="7113694" cy="334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</a:t>
            </a:r>
            <a:endParaRPr/>
          </a:p>
        </p:txBody>
      </p:sp>
      <p:sp>
        <p:nvSpPr>
          <p:cNvPr id="89" name="Google Shape;89;g3d00605b67d_0_0:notes"/>
          <p:cNvSpPr txBox="1">
            <a:spLocks noGrp="1"/>
          </p:cNvSpPr>
          <p:nvPr>
            <p:ph type="ftr" idx="11"/>
          </p:nvPr>
        </p:nvSpPr>
        <p:spPr>
          <a:xfrm>
            <a:off x="0" y="7058942"/>
            <a:ext cx="3853251" cy="37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g3d00605b67d_0_0:notes"/>
          <p:cNvSpPr txBox="1">
            <a:spLocks noGrp="1"/>
          </p:cNvSpPr>
          <p:nvPr>
            <p:ph type="sldNum" idx="12"/>
          </p:nvPr>
        </p:nvSpPr>
        <p:spPr>
          <a:xfrm>
            <a:off x="5037323" y="7058942"/>
            <a:ext cx="3853251" cy="37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3d00605b67d_0_219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853251" cy="37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4" name="Google Shape;314;g3d00605b67d_0_219:notes"/>
          <p:cNvSpPr txBox="1">
            <a:spLocks noGrp="1"/>
          </p:cNvSpPr>
          <p:nvPr>
            <p:ph type="dt" idx="10"/>
          </p:nvPr>
        </p:nvSpPr>
        <p:spPr>
          <a:xfrm>
            <a:off x="5037323" y="0"/>
            <a:ext cx="3853251" cy="37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15" name="Google Shape;315;g3d00605b67d_0_219:notes"/>
          <p:cNvSpPr>
            <a:spLocks noGrp="1" noRot="1" noChangeAspect="1"/>
          </p:cNvSpPr>
          <p:nvPr>
            <p:ph type="sldImg" idx="3"/>
          </p:nvPr>
        </p:nvSpPr>
        <p:spPr>
          <a:xfrm>
            <a:off x="1970088" y="557213"/>
            <a:ext cx="4951412" cy="2786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16" name="Google Shape;316;g3d00605b67d_0_219:notes"/>
          <p:cNvSpPr txBox="1">
            <a:spLocks noGrp="1"/>
          </p:cNvSpPr>
          <p:nvPr>
            <p:ph type="body" idx="1"/>
          </p:nvPr>
        </p:nvSpPr>
        <p:spPr>
          <a:xfrm>
            <a:off x="889212" y="3529472"/>
            <a:ext cx="7113694" cy="334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9</a:t>
            </a:r>
            <a:endParaRPr/>
          </a:p>
        </p:txBody>
      </p:sp>
      <p:sp>
        <p:nvSpPr>
          <p:cNvPr id="317" name="Google Shape;317;g3d00605b67d_0_219:notes"/>
          <p:cNvSpPr txBox="1">
            <a:spLocks noGrp="1"/>
          </p:cNvSpPr>
          <p:nvPr>
            <p:ph type="ftr" idx="11"/>
          </p:nvPr>
        </p:nvSpPr>
        <p:spPr>
          <a:xfrm>
            <a:off x="0" y="7058942"/>
            <a:ext cx="3853251" cy="37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g3d00605b67d_0_219:notes"/>
          <p:cNvSpPr txBox="1">
            <a:spLocks noGrp="1"/>
          </p:cNvSpPr>
          <p:nvPr>
            <p:ph type="sldNum" idx="12"/>
          </p:nvPr>
        </p:nvSpPr>
        <p:spPr>
          <a:xfrm>
            <a:off x="5037323" y="7058942"/>
            <a:ext cx="3853251" cy="37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3d00605b67d_0_266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853251" cy="37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2" name="Google Shape;362;g3d00605b67d_0_266:notes"/>
          <p:cNvSpPr txBox="1">
            <a:spLocks noGrp="1"/>
          </p:cNvSpPr>
          <p:nvPr>
            <p:ph type="dt" idx="10"/>
          </p:nvPr>
        </p:nvSpPr>
        <p:spPr>
          <a:xfrm>
            <a:off x="5037323" y="0"/>
            <a:ext cx="3853251" cy="37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63" name="Google Shape;363;g3d00605b67d_0_266:notes"/>
          <p:cNvSpPr>
            <a:spLocks noGrp="1" noRot="1" noChangeAspect="1"/>
          </p:cNvSpPr>
          <p:nvPr>
            <p:ph type="sldImg" idx="3"/>
          </p:nvPr>
        </p:nvSpPr>
        <p:spPr>
          <a:xfrm>
            <a:off x="1970088" y="557213"/>
            <a:ext cx="4951412" cy="2786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g3d00605b67d_0_266:notes"/>
          <p:cNvSpPr txBox="1">
            <a:spLocks noGrp="1"/>
          </p:cNvSpPr>
          <p:nvPr>
            <p:ph type="body" idx="1"/>
          </p:nvPr>
        </p:nvSpPr>
        <p:spPr>
          <a:xfrm>
            <a:off x="889212" y="3529472"/>
            <a:ext cx="7113694" cy="334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15</a:t>
            </a:r>
            <a:endParaRPr/>
          </a:p>
        </p:txBody>
      </p:sp>
      <p:sp>
        <p:nvSpPr>
          <p:cNvPr id="365" name="Google Shape;365;g3d00605b67d_0_266:notes"/>
          <p:cNvSpPr txBox="1">
            <a:spLocks noGrp="1"/>
          </p:cNvSpPr>
          <p:nvPr>
            <p:ph type="ftr" idx="11"/>
          </p:nvPr>
        </p:nvSpPr>
        <p:spPr>
          <a:xfrm>
            <a:off x="0" y="7058942"/>
            <a:ext cx="3853251" cy="37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6" name="Google Shape;366;g3d00605b67d_0_266:notes"/>
          <p:cNvSpPr txBox="1">
            <a:spLocks noGrp="1"/>
          </p:cNvSpPr>
          <p:nvPr>
            <p:ph type="sldNum" idx="12"/>
          </p:nvPr>
        </p:nvSpPr>
        <p:spPr>
          <a:xfrm>
            <a:off x="5037323" y="7058942"/>
            <a:ext cx="3853251" cy="37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d00605b67d_0_279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853251" cy="37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6" name="Google Shape;376;g3d00605b67d_0_279:notes"/>
          <p:cNvSpPr txBox="1">
            <a:spLocks noGrp="1"/>
          </p:cNvSpPr>
          <p:nvPr>
            <p:ph type="dt" idx="10"/>
          </p:nvPr>
        </p:nvSpPr>
        <p:spPr>
          <a:xfrm>
            <a:off x="5037323" y="0"/>
            <a:ext cx="3853251" cy="37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377" name="Google Shape;377;g3d00605b67d_0_279:notes"/>
          <p:cNvSpPr>
            <a:spLocks noGrp="1" noRot="1" noChangeAspect="1"/>
          </p:cNvSpPr>
          <p:nvPr>
            <p:ph type="sldImg" idx="3"/>
          </p:nvPr>
        </p:nvSpPr>
        <p:spPr>
          <a:xfrm>
            <a:off x="1970088" y="557213"/>
            <a:ext cx="4951412" cy="2786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g3d00605b67d_0_279:notes"/>
          <p:cNvSpPr txBox="1">
            <a:spLocks noGrp="1"/>
          </p:cNvSpPr>
          <p:nvPr>
            <p:ph type="body" idx="1"/>
          </p:nvPr>
        </p:nvSpPr>
        <p:spPr>
          <a:xfrm>
            <a:off x="889212" y="3529472"/>
            <a:ext cx="7113694" cy="334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10</a:t>
            </a:r>
            <a:endParaRPr/>
          </a:p>
        </p:txBody>
      </p:sp>
      <p:sp>
        <p:nvSpPr>
          <p:cNvPr id="379" name="Google Shape;379;g3d00605b67d_0_279:notes"/>
          <p:cNvSpPr txBox="1">
            <a:spLocks noGrp="1"/>
          </p:cNvSpPr>
          <p:nvPr>
            <p:ph type="ftr" idx="11"/>
          </p:nvPr>
        </p:nvSpPr>
        <p:spPr>
          <a:xfrm>
            <a:off x="0" y="7058942"/>
            <a:ext cx="3853251" cy="37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g3d00605b67d_0_279:notes"/>
          <p:cNvSpPr txBox="1">
            <a:spLocks noGrp="1"/>
          </p:cNvSpPr>
          <p:nvPr>
            <p:ph type="sldNum" idx="12"/>
          </p:nvPr>
        </p:nvSpPr>
        <p:spPr>
          <a:xfrm>
            <a:off x="5037323" y="7058942"/>
            <a:ext cx="3853251" cy="37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d00605b67d_0_306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853251" cy="37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4" name="Google Shape;404;g3d00605b67d_0_306:notes"/>
          <p:cNvSpPr txBox="1">
            <a:spLocks noGrp="1"/>
          </p:cNvSpPr>
          <p:nvPr>
            <p:ph type="dt" idx="10"/>
          </p:nvPr>
        </p:nvSpPr>
        <p:spPr>
          <a:xfrm>
            <a:off x="5037323" y="0"/>
            <a:ext cx="3853251" cy="37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05" name="Google Shape;405;g3d00605b67d_0_306:notes"/>
          <p:cNvSpPr>
            <a:spLocks noGrp="1" noRot="1" noChangeAspect="1"/>
          </p:cNvSpPr>
          <p:nvPr>
            <p:ph type="sldImg" idx="3"/>
          </p:nvPr>
        </p:nvSpPr>
        <p:spPr>
          <a:xfrm>
            <a:off x="1970088" y="557213"/>
            <a:ext cx="4951412" cy="2786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6" name="Google Shape;406;g3d00605b67d_0_306:notes"/>
          <p:cNvSpPr txBox="1">
            <a:spLocks noGrp="1"/>
          </p:cNvSpPr>
          <p:nvPr>
            <p:ph type="body" idx="1"/>
          </p:nvPr>
        </p:nvSpPr>
        <p:spPr>
          <a:xfrm>
            <a:off x="889212" y="3529472"/>
            <a:ext cx="7113694" cy="334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11</a:t>
            </a:r>
            <a:endParaRPr/>
          </a:p>
        </p:txBody>
      </p:sp>
      <p:sp>
        <p:nvSpPr>
          <p:cNvPr id="407" name="Google Shape;407;g3d00605b67d_0_306:notes"/>
          <p:cNvSpPr txBox="1">
            <a:spLocks noGrp="1"/>
          </p:cNvSpPr>
          <p:nvPr>
            <p:ph type="ftr" idx="11"/>
          </p:nvPr>
        </p:nvSpPr>
        <p:spPr>
          <a:xfrm>
            <a:off x="0" y="7058942"/>
            <a:ext cx="3853251" cy="37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8" name="Google Shape;408;g3d00605b67d_0_306:notes"/>
          <p:cNvSpPr txBox="1">
            <a:spLocks noGrp="1"/>
          </p:cNvSpPr>
          <p:nvPr>
            <p:ph type="sldNum" idx="12"/>
          </p:nvPr>
        </p:nvSpPr>
        <p:spPr>
          <a:xfrm>
            <a:off x="5037323" y="7058942"/>
            <a:ext cx="3853251" cy="37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3d00605b67d_0_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70088" y="557213"/>
            <a:ext cx="4951412" cy="2786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5" name="Google Shape;435;g3d00605b67d_0_336:notes"/>
          <p:cNvSpPr txBox="1">
            <a:spLocks noGrp="1"/>
          </p:cNvSpPr>
          <p:nvPr>
            <p:ph type="body" idx="1"/>
          </p:nvPr>
        </p:nvSpPr>
        <p:spPr>
          <a:xfrm>
            <a:off x="889212" y="3529472"/>
            <a:ext cx="7113694" cy="334502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g3d00605b67d_0_336:notes"/>
          <p:cNvSpPr txBox="1">
            <a:spLocks noGrp="1"/>
          </p:cNvSpPr>
          <p:nvPr>
            <p:ph type="sldNum" idx="12"/>
          </p:nvPr>
        </p:nvSpPr>
        <p:spPr>
          <a:xfrm>
            <a:off x="5037323" y="7058942"/>
            <a:ext cx="3853251" cy="370621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3d00605b67d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70088" y="557213"/>
            <a:ext cx="4951412" cy="2786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2" name="Google Shape;442;g3d00605b67d_0_342:notes"/>
          <p:cNvSpPr txBox="1">
            <a:spLocks noGrp="1"/>
          </p:cNvSpPr>
          <p:nvPr>
            <p:ph type="body" idx="1"/>
          </p:nvPr>
        </p:nvSpPr>
        <p:spPr>
          <a:xfrm>
            <a:off x="889212" y="3529472"/>
            <a:ext cx="7113694" cy="334502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g3d00605b67d_0_342:notes"/>
          <p:cNvSpPr txBox="1">
            <a:spLocks noGrp="1"/>
          </p:cNvSpPr>
          <p:nvPr>
            <p:ph type="sldNum" idx="12"/>
          </p:nvPr>
        </p:nvSpPr>
        <p:spPr>
          <a:xfrm>
            <a:off x="5037323" y="7058942"/>
            <a:ext cx="3853251" cy="370621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g3d00605b67d_0_349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853251" cy="37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0" name="Google Shape;450;g3d00605b67d_0_349:notes"/>
          <p:cNvSpPr txBox="1">
            <a:spLocks noGrp="1"/>
          </p:cNvSpPr>
          <p:nvPr>
            <p:ph type="dt" idx="10"/>
          </p:nvPr>
        </p:nvSpPr>
        <p:spPr>
          <a:xfrm>
            <a:off x="5037323" y="0"/>
            <a:ext cx="3853251" cy="37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51" name="Google Shape;451;g3d00605b67d_0_349:notes"/>
          <p:cNvSpPr>
            <a:spLocks noGrp="1" noRot="1" noChangeAspect="1"/>
          </p:cNvSpPr>
          <p:nvPr>
            <p:ph type="sldImg" idx="3"/>
          </p:nvPr>
        </p:nvSpPr>
        <p:spPr>
          <a:xfrm>
            <a:off x="1970088" y="557213"/>
            <a:ext cx="4951412" cy="2786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2" name="Google Shape;452;g3d00605b67d_0_349:notes"/>
          <p:cNvSpPr txBox="1">
            <a:spLocks noGrp="1"/>
          </p:cNvSpPr>
          <p:nvPr>
            <p:ph type="body" idx="1"/>
          </p:nvPr>
        </p:nvSpPr>
        <p:spPr>
          <a:xfrm>
            <a:off x="889212" y="3529472"/>
            <a:ext cx="7113694" cy="334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12</a:t>
            </a:r>
            <a:endParaRPr/>
          </a:p>
        </p:txBody>
      </p:sp>
      <p:sp>
        <p:nvSpPr>
          <p:cNvPr id="453" name="Google Shape;453;g3d00605b67d_0_349:notes"/>
          <p:cNvSpPr txBox="1">
            <a:spLocks noGrp="1"/>
          </p:cNvSpPr>
          <p:nvPr>
            <p:ph type="ftr" idx="11"/>
          </p:nvPr>
        </p:nvSpPr>
        <p:spPr>
          <a:xfrm>
            <a:off x="0" y="7058942"/>
            <a:ext cx="3853251" cy="37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g3d00605b67d_0_349:notes"/>
          <p:cNvSpPr txBox="1">
            <a:spLocks noGrp="1"/>
          </p:cNvSpPr>
          <p:nvPr>
            <p:ph type="sldNum" idx="12"/>
          </p:nvPr>
        </p:nvSpPr>
        <p:spPr>
          <a:xfrm>
            <a:off x="5037323" y="7058942"/>
            <a:ext cx="3853251" cy="37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3d00605b67d_0_375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853251" cy="37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g3d00605b67d_0_375:notes"/>
          <p:cNvSpPr txBox="1">
            <a:spLocks noGrp="1"/>
          </p:cNvSpPr>
          <p:nvPr>
            <p:ph type="dt" idx="10"/>
          </p:nvPr>
        </p:nvSpPr>
        <p:spPr>
          <a:xfrm>
            <a:off x="5037323" y="0"/>
            <a:ext cx="3853251" cy="37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478" name="Google Shape;478;g3d00605b67d_0_375:notes"/>
          <p:cNvSpPr>
            <a:spLocks noGrp="1" noRot="1" noChangeAspect="1"/>
          </p:cNvSpPr>
          <p:nvPr>
            <p:ph type="sldImg" idx="3"/>
          </p:nvPr>
        </p:nvSpPr>
        <p:spPr>
          <a:xfrm>
            <a:off x="1970088" y="557213"/>
            <a:ext cx="4951412" cy="2786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9" name="Google Shape;479;g3d00605b67d_0_375:notes"/>
          <p:cNvSpPr txBox="1">
            <a:spLocks noGrp="1"/>
          </p:cNvSpPr>
          <p:nvPr>
            <p:ph type="body" idx="1"/>
          </p:nvPr>
        </p:nvSpPr>
        <p:spPr>
          <a:xfrm>
            <a:off x="889212" y="3529472"/>
            <a:ext cx="7113694" cy="334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</a:t>
            </a:r>
            <a:endParaRPr/>
          </a:p>
        </p:txBody>
      </p:sp>
      <p:sp>
        <p:nvSpPr>
          <p:cNvPr id="480" name="Google Shape;480;g3d00605b67d_0_375:notes"/>
          <p:cNvSpPr txBox="1">
            <a:spLocks noGrp="1"/>
          </p:cNvSpPr>
          <p:nvPr>
            <p:ph type="ftr" idx="11"/>
          </p:nvPr>
        </p:nvSpPr>
        <p:spPr>
          <a:xfrm>
            <a:off x="0" y="7058942"/>
            <a:ext cx="3853251" cy="37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1" name="Google Shape;481;g3d00605b67d_0_375:notes"/>
          <p:cNvSpPr txBox="1">
            <a:spLocks noGrp="1"/>
          </p:cNvSpPr>
          <p:nvPr>
            <p:ph type="sldNum" idx="12"/>
          </p:nvPr>
        </p:nvSpPr>
        <p:spPr>
          <a:xfrm>
            <a:off x="5037323" y="7058942"/>
            <a:ext cx="3853251" cy="37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g3d00605b67d_0_423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853251" cy="37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g3d00605b67d_0_423:notes"/>
          <p:cNvSpPr txBox="1">
            <a:spLocks noGrp="1"/>
          </p:cNvSpPr>
          <p:nvPr>
            <p:ph type="dt" idx="10"/>
          </p:nvPr>
        </p:nvSpPr>
        <p:spPr>
          <a:xfrm>
            <a:off x="5037323" y="0"/>
            <a:ext cx="3853251" cy="37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27" name="Google Shape;527;g3d00605b67d_0_423:notes"/>
          <p:cNvSpPr>
            <a:spLocks noGrp="1" noRot="1" noChangeAspect="1"/>
          </p:cNvSpPr>
          <p:nvPr>
            <p:ph type="sldImg" idx="3"/>
          </p:nvPr>
        </p:nvSpPr>
        <p:spPr>
          <a:xfrm>
            <a:off x="1970088" y="557213"/>
            <a:ext cx="4951412" cy="2786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8" name="Google Shape;528;g3d00605b67d_0_423:notes"/>
          <p:cNvSpPr txBox="1">
            <a:spLocks noGrp="1"/>
          </p:cNvSpPr>
          <p:nvPr>
            <p:ph type="body" idx="1"/>
          </p:nvPr>
        </p:nvSpPr>
        <p:spPr>
          <a:xfrm>
            <a:off x="889212" y="3529472"/>
            <a:ext cx="7113694" cy="334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14</a:t>
            </a:r>
            <a:endParaRPr/>
          </a:p>
        </p:txBody>
      </p:sp>
      <p:sp>
        <p:nvSpPr>
          <p:cNvPr id="529" name="Google Shape;529;g3d00605b67d_0_423:notes"/>
          <p:cNvSpPr txBox="1">
            <a:spLocks noGrp="1"/>
          </p:cNvSpPr>
          <p:nvPr>
            <p:ph type="ftr" idx="11"/>
          </p:nvPr>
        </p:nvSpPr>
        <p:spPr>
          <a:xfrm>
            <a:off x="0" y="7058942"/>
            <a:ext cx="3853251" cy="37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0" name="Google Shape;530;g3d00605b67d_0_423:notes"/>
          <p:cNvSpPr txBox="1">
            <a:spLocks noGrp="1"/>
          </p:cNvSpPr>
          <p:nvPr>
            <p:ph type="sldNum" idx="12"/>
          </p:nvPr>
        </p:nvSpPr>
        <p:spPr>
          <a:xfrm>
            <a:off x="5037323" y="7058942"/>
            <a:ext cx="3853251" cy="37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g3d00605b67d_0_468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853251" cy="37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2" name="Google Shape;572;g3d00605b67d_0_468:notes"/>
          <p:cNvSpPr txBox="1">
            <a:spLocks noGrp="1"/>
          </p:cNvSpPr>
          <p:nvPr>
            <p:ph type="dt" idx="10"/>
          </p:nvPr>
        </p:nvSpPr>
        <p:spPr>
          <a:xfrm>
            <a:off x="5037323" y="0"/>
            <a:ext cx="3853251" cy="37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73" name="Google Shape;573;g3d00605b67d_0_468:notes"/>
          <p:cNvSpPr>
            <a:spLocks noGrp="1" noRot="1" noChangeAspect="1"/>
          </p:cNvSpPr>
          <p:nvPr>
            <p:ph type="sldImg" idx="3"/>
          </p:nvPr>
        </p:nvSpPr>
        <p:spPr>
          <a:xfrm>
            <a:off x="1970088" y="557213"/>
            <a:ext cx="4951412" cy="2786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4" name="Google Shape;574;g3d00605b67d_0_468:notes"/>
          <p:cNvSpPr txBox="1">
            <a:spLocks noGrp="1"/>
          </p:cNvSpPr>
          <p:nvPr>
            <p:ph type="body" idx="1"/>
          </p:nvPr>
        </p:nvSpPr>
        <p:spPr>
          <a:xfrm>
            <a:off x="889212" y="3529472"/>
            <a:ext cx="7113694" cy="334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15</a:t>
            </a:r>
            <a:endParaRPr/>
          </a:p>
        </p:txBody>
      </p:sp>
      <p:sp>
        <p:nvSpPr>
          <p:cNvPr id="575" name="Google Shape;575;g3d00605b67d_0_468:notes"/>
          <p:cNvSpPr txBox="1">
            <a:spLocks noGrp="1"/>
          </p:cNvSpPr>
          <p:nvPr>
            <p:ph type="ftr" idx="11"/>
          </p:nvPr>
        </p:nvSpPr>
        <p:spPr>
          <a:xfrm>
            <a:off x="0" y="7058942"/>
            <a:ext cx="3853251" cy="37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g3d00605b67d_0_468:notes"/>
          <p:cNvSpPr txBox="1">
            <a:spLocks noGrp="1"/>
          </p:cNvSpPr>
          <p:nvPr>
            <p:ph type="sldNum" idx="12"/>
          </p:nvPr>
        </p:nvSpPr>
        <p:spPr>
          <a:xfrm>
            <a:off x="5037323" y="7058942"/>
            <a:ext cx="3853251" cy="37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3d00605b67d_0_18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853251" cy="37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g3d00605b67d_0_18:notes"/>
          <p:cNvSpPr txBox="1">
            <a:spLocks noGrp="1"/>
          </p:cNvSpPr>
          <p:nvPr>
            <p:ph type="dt" idx="10"/>
          </p:nvPr>
        </p:nvSpPr>
        <p:spPr>
          <a:xfrm>
            <a:off x="5037323" y="0"/>
            <a:ext cx="3853251" cy="37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06" name="Google Shape;106;g3d00605b67d_0_18:notes"/>
          <p:cNvSpPr>
            <a:spLocks noGrp="1" noRot="1" noChangeAspect="1"/>
          </p:cNvSpPr>
          <p:nvPr>
            <p:ph type="sldImg" idx="3"/>
          </p:nvPr>
        </p:nvSpPr>
        <p:spPr>
          <a:xfrm>
            <a:off x="1970088" y="557213"/>
            <a:ext cx="4951412" cy="2786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g3d00605b67d_0_18:notes"/>
          <p:cNvSpPr txBox="1">
            <a:spLocks noGrp="1"/>
          </p:cNvSpPr>
          <p:nvPr>
            <p:ph type="body" idx="1"/>
          </p:nvPr>
        </p:nvSpPr>
        <p:spPr>
          <a:xfrm>
            <a:off x="889212" y="3529472"/>
            <a:ext cx="7113694" cy="334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2</a:t>
            </a:r>
            <a:endParaRPr/>
          </a:p>
        </p:txBody>
      </p:sp>
      <p:sp>
        <p:nvSpPr>
          <p:cNvPr id="108" name="Google Shape;108;g3d00605b67d_0_18:notes"/>
          <p:cNvSpPr txBox="1">
            <a:spLocks noGrp="1"/>
          </p:cNvSpPr>
          <p:nvPr>
            <p:ph type="ftr" idx="11"/>
          </p:nvPr>
        </p:nvSpPr>
        <p:spPr>
          <a:xfrm>
            <a:off x="0" y="7058942"/>
            <a:ext cx="3853251" cy="37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g3d00605b67d_0_18:notes"/>
          <p:cNvSpPr txBox="1">
            <a:spLocks noGrp="1"/>
          </p:cNvSpPr>
          <p:nvPr>
            <p:ph type="sldNum" idx="12"/>
          </p:nvPr>
        </p:nvSpPr>
        <p:spPr>
          <a:xfrm>
            <a:off x="5037323" y="7058942"/>
            <a:ext cx="3853251" cy="37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3d00605b67d_0_481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853251" cy="37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g3d00605b67d_0_481:notes"/>
          <p:cNvSpPr txBox="1">
            <a:spLocks noGrp="1"/>
          </p:cNvSpPr>
          <p:nvPr>
            <p:ph type="dt" idx="10"/>
          </p:nvPr>
        </p:nvSpPr>
        <p:spPr>
          <a:xfrm>
            <a:off x="5037323" y="0"/>
            <a:ext cx="3853251" cy="37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587" name="Google Shape;587;g3d00605b67d_0_481:notes"/>
          <p:cNvSpPr>
            <a:spLocks noGrp="1" noRot="1" noChangeAspect="1"/>
          </p:cNvSpPr>
          <p:nvPr>
            <p:ph type="sldImg" idx="3"/>
          </p:nvPr>
        </p:nvSpPr>
        <p:spPr>
          <a:xfrm>
            <a:off x="1970088" y="557213"/>
            <a:ext cx="4951412" cy="2786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8" name="Google Shape;588;g3d00605b67d_0_481:notes"/>
          <p:cNvSpPr txBox="1">
            <a:spLocks noGrp="1"/>
          </p:cNvSpPr>
          <p:nvPr>
            <p:ph type="body" idx="1"/>
          </p:nvPr>
        </p:nvSpPr>
        <p:spPr>
          <a:xfrm>
            <a:off x="889212" y="3529472"/>
            <a:ext cx="7113694" cy="334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16</a:t>
            </a:r>
            <a:endParaRPr/>
          </a:p>
        </p:txBody>
      </p:sp>
      <p:sp>
        <p:nvSpPr>
          <p:cNvPr id="589" name="Google Shape;589;g3d00605b67d_0_481:notes"/>
          <p:cNvSpPr txBox="1">
            <a:spLocks noGrp="1"/>
          </p:cNvSpPr>
          <p:nvPr>
            <p:ph type="ftr" idx="11"/>
          </p:nvPr>
        </p:nvSpPr>
        <p:spPr>
          <a:xfrm>
            <a:off x="0" y="7058942"/>
            <a:ext cx="3853251" cy="37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0" name="Google Shape;590;g3d00605b67d_0_481:notes"/>
          <p:cNvSpPr txBox="1">
            <a:spLocks noGrp="1"/>
          </p:cNvSpPr>
          <p:nvPr>
            <p:ph type="sldNum" idx="12"/>
          </p:nvPr>
        </p:nvSpPr>
        <p:spPr>
          <a:xfrm>
            <a:off x="5037323" y="7058942"/>
            <a:ext cx="3853251" cy="37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3d00605b67d_0_39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853251" cy="37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" name="Google Shape;127;g3d00605b67d_0_39:notes"/>
          <p:cNvSpPr txBox="1">
            <a:spLocks noGrp="1"/>
          </p:cNvSpPr>
          <p:nvPr>
            <p:ph type="dt" idx="10"/>
          </p:nvPr>
        </p:nvSpPr>
        <p:spPr>
          <a:xfrm>
            <a:off x="5037323" y="0"/>
            <a:ext cx="3853251" cy="37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28" name="Google Shape;128;g3d00605b67d_0_39:notes"/>
          <p:cNvSpPr>
            <a:spLocks noGrp="1" noRot="1" noChangeAspect="1"/>
          </p:cNvSpPr>
          <p:nvPr>
            <p:ph type="sldImg" idx="3"/>
          </p:nvPr>
        </p:nvSpPr>
        <p:spPr>
          <a:xfrm>
            <a:off x="1970088" y="557213"/>
            <a:ext cx="4951412" cy="2786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g3d00605b67d_0_39:notes"/>
          <p:cNvSpPr txBox="1">
            <a:spLocks noGrp="1"/>
          </p:cNvSpPr>
          <p:nvPr>
            <p:ph type="body" idx="1"/>
          </p:nvPr>
        </p:nvSpPr>
        <p:spPr>
          <a:xfrm>
            <a:off x="889212" y="3529472"/>
            <a:ext cx="7113694" cy="334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3</a:t>
            </a:r>
            <a:endParaRPr/>
          </a:p>
        </p:txBody>
      </p:sp>
      <p:sp>
        <p:nvSpPr>
          <p:cNvPr id="130" name="Google Shape;130;g3d00605b67d_0_39:notes"/>
          <p:cNvSpPr txBox="1">
            <a:spLocks noGrp="1"/>
          </p:cNvSpPr>
          <p:nvPr>
            <p:ph type="ftr" idx="11"/>
          </p:nvPr>
        </p:nvSpPr>
        <p:spPr>
          <a:xfrm>
            <a:off x="0" y="7058942"/>
            <a:ext cx="3853251" cy="37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g3d00605b67d_0_39:notes"/>
          <p:cNvSpPr txBox="1">
            <a:spLocks noGrp="1"/>
          </p:cNvSpPr>
          <p:nvPr>
            <p:ph type="sldNum" idx="12"/>
          </p:nvPr>
        </p:nvSpPr>
        <p:spPr>
          <a:xfrm>
            <a:off x="5037323" y="7058942"/>
            <a:ext cx="3853251" cy="37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d00605b67d_0_68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853251" cy="37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g3d00605b67d_0_68:notes"/>
          <p:cNvSpPr txBox="1">
            <a:spLocks noGrp="1"/>
          </p:cNvSpPr>
          <p:nvPr>
            <p:ph type="dt" idx="10"/>
          </p:nvPr>
        </p:nvSpPr>
        <p:spPr>
          <a:xfrm>
            <a:off x="5037323" y="0"/>
            <a:ext cx="3853251" cy="37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58" name="Google Shape;158;g3d00605b67d_0_68:notes"/>
          <p:cNvSpPr>
            <a:spLocks noGrp="1" noRot="1" noChangeAspect="1"/>
          </p:cNvSpPr>
          <p:nvPr>
            <p:ph type="sldImg" idx="3"/>
          </p:nvPr>
        </p:nvSpPr>
        <p:spPr>
          <a:xfrm>
            <a:off x="1970088" y="557213"/>
            <a:ext cx="4951412" cy="2786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9" name="Google Shape;159;g3d00605b67d_0_68:notes"/>
          <p:cNvSpPr txBox="1">
            <a:spLocks noGrp="1"/>
          </p:cNvSpPr>
          <p:nvPr>
            <p:ph type="body" idx="1"/>
          </p:nvPr>
        </p:nvSpPr>
        <p:spPr>
          <a:xfrm>
            <a:off x="889212" y="3529472"/>
            <a:ext cx="7113694" cy="334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4</a:t>
            </a:r>
            <a:endParaRPr/>
          </a:p>
        </p:txBody>
      </p:sp>
      <p:sp>
        <p:nvSpPr>
          <p:cNvPr id="160" name="Google Shape;160;g3d00605b67d_0_68:notes"/>
          <p:cNvSpPr txBox="1">
            <a:spLocks noGrp="1"/>
          </p:cNvSpPr>
          <p:nvPr>
            <p:ph type="ftr" idx="11"/>
          </p:nvPr>
        </p:nvSpPr>
        <p:spPr>
          <a:xfrm>
            <a:off x="0" y="7058942"/>
            <a:ext cx="3853251" cy="37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g3d00605b67d_0_68:notes"/>
          <p:cNvSpPr txBox="1">
            <a:spLocks noGrp="1"/>
          </p:cNvSpPr>
          <p:nvPr>
            <p:ph type="sldNum" idx="12"/>
          </p:nvPr>
        </p:nvSpPr>
        <p:spPr>
          <a:xfrm>
            <a:off x="5037323" y="7058942"/>
            <a:ext cx="3853251" cy="37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d00605b67d_0_97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853251" cy="37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g3d00605b67d_0_97:notes"/>
          <p:cNvSpPr txBox="1">
            <a:spLocks noGrp="1"/>
          </p:cNvSpPr>
          <p:nvPr>
            <p:ph type="dt" idx="10"/>
          </p:nvPr>
        </p:nvSpPr>
        <p:spPr>
          <a:xfrm>
            <a:off x="5037323" y="0"/>
            <a:ext cx="3853251" cy="37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188" name="Google Shape;188;g3d00605b67d_0_97:notes"/>
          <p:cNvSpPr>
            <a:spLocks noGrp="1" noRot="1" noChangeAspect="1"/>
          </p:cNvSpPr>
          <p:nvPr>
            <p:ph type="sldImg" idx="3"/>
          </p:nvPr>
        </p:nvSpPr>
        <p:spPr>
          <a:xfrm>
            <a:off x="1970088" y="557213"/>
            <a:ext cx="4951412" cy="2786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g3d00605b67d_0_97:notes"/>
          <p:cNvSpPr txBox="1">
            <a:spLocks noGrp="1"/>
          </p:cNvSpPr>
          <p:nvPr>
            <p:ph type="body" idx="1"/>
          </p:nvPr>
        </p:nvSpPr>
        <p:spPr>
          <a:xfrm>
            <a:off x="889212" y="3529472"/>
            <a:ext cx="7113694" cy="334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</a:t>
            </a:r>
            <a:endParaRPr/>
          </a:p>
        </p:txBody>
      </p:sp>
      <p:sp>
        <p:nvSpPr>
          <p:cNvPr id="190" name="Google Shape;190;g3d00605b67d_0_97:notes"/>
          <p:cNvSpPr txBox="1">
            <a:spLocks noGrp="1"/>
          </p:cNvSpPr>
          <p:nvPr>
            <p:ph type="ftr" idx="11"/>
          </p:nvPr>
        </p:nvSpPr>
        <p:spPr>
          <a:xfrm>
            <a:off x="0" y="7058942"/>
            <a:ext cx="3853251" cy="37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3d00605b67d_0_97:notes"/>
          <p:cNvSpPr txBox="1">
            <a:spLocks noGrp="1"/>
          </p:cNvSpPr>
          <p:nvPr>
            <p:ph type="sldNum" idx="12"/>
          </p:nvPr>
        </p:nvSpPr>
        <p:spPr>
          <a:xfrm>
            <a:off x="5037323" y="7058942"/>
            <a:ext cx="3853251" cy="37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3d00605b67d_0_119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853251" cy="37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0" name="Google Shape;210;g3d00605b67d_0_119:notes"/>
          <p:cNvSpPr txBox="1">
            <a:spLocks noGrp="1"/>
          </p:cNvSpPr>
          <p:nvPr>
            <p:ph type="dt" idx="10"/>
          </p:nvPr>
        </p:nvSpPr>
        <p:spPr>
          <a:xfrm>
            <a:off x="5037323" y="0"/>
            <a:ext cx="3853251" cy="37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11" name="Google Shape;211;g3d00605b67d_0_119:notes"/>
          <p:cNvSpPr>
            <a:spLocks noGrp="1" noRot="1" noChangeAspect="1"/>
          </p:cNvSpPr>
          <p:nvPr>
            <p:ph type="sldImg" idx="3"/>
          </p:nvPr>
        </p:nvSpPr>
        <p:spPr>
          <a:xfrm>
            <a:off x="1970088" y="557213"/>
            <a:ext cx="4951412" cy="2786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2" name="Google Shape;212;g3d00605b67d_0_119:notes"/>
          <p:cNvSpPr txBox="1">
            <a:spLocks noGrp="1"/>
          </p:cNvSpPr>
          <p:nvPr>
            <p:ph type="body" idx="1"/>
          </p:nvPr>
        </p:nvSpPr>
        <p:spPr>
          <a:xfrm>
            <a:off x="889212" y="3529472"/>
            <a:ext cx="7113694" cy="334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6</a:t>
            </a:r>
            <a:endParaRPr/>
          </a:p>
        </p:txBody>
      </p:sp>
      <p:sp>
        <p:nvSpPr>
          <p:cNvPr id="213" name="Google Shape;213;g3d00605b67d_0_119:notes"/>
          <p:cNvSpPr txBox="1">
            <a:spLocks noGrp="1"/>
          </p:cNvSpPr>
          <p:nvPr>
            <p:ph type="ftr" idx="11"/>
          </p:nvPr>
        </p:nvSpPr>
        <p:spPr>
          <a:xfrm>
            <a:off x="0" y="7058942"/>
            <a:ext cx="3853251" cy="37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3d00605b67d_0_119:notes"/>
          <p:cNvSpPr txBox="1">
            <a:spLocks noGrp="1"/>
          </p:cNvSpPr>
          <p:nvPr>
            <p:ph type="sldNum" idx="12"/>
          </p:nvPr>
        </p:nvSpPr>
        <p:spPr>
          <a:xfrm>
            <a:off x="5037323" y="7058942"/>
            <a:ext cx="3853251" cy="37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3d00605b67d_0_135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853251" cy="37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3d00605b67d_0_135:notes"/>
          <p:cNvSpPr txBox="1">
            <a:spLocks noGrp="1"/>
          </p:cNvSpPr>
          <p:nvPr>
            <p:ph type="dt" idx="10"/>
          </p:nvPr>
        </p:nvSpPr>
        <p:spPr>
          <a:xfrm>
            <a:off x="5037323" y="0"/>
            <a:ext cx="3853251" cy="37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28" name="Google Shape;228;g3d00605b67d_0_135:notes"/>
          <p:cNvSpPr>
            <a:spLocks noGrp="1" noRot="1" noChangeAspect="1"/>
          </p:cNvSpPr>
          <p:nvPr>
            <p:ph type="sldImg" idx="3"/>
          </p:nvPr>
        </p:nvSpPr>
        <p:spPr>
          <a:xfrm>
            <a:off x="1970088" y="557213"/>
            <a:ext cx="4951412" cy="2786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9" name="Google Shape;229;g3d00605b67d_0_135:notes"/>
          <p:cNvSpPr txBox="1">
            <a:spLocks noGrp="1"/>
          </p:cNvSpPr>
          <p:nvPr>
            <p:ph type="body" idx="1"/>
          </p:nvPr>
        </p:nvSpPr>
        <p:spPr>
          <a:xfrm>
            <a:off x="889212" y="3529472"/>
            <a:ext cx="7113694" cy="334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7</a:t>
            </a:r>
            <a:endParaRPr/>
          </a:p>
        </p:txBody>
      </p:sp>
      <p:sp>
        <p:nvSpPr>
          <p:cNvPr id="230" name="Google Shape;230;g3d00605b67d_0_135:notes"/>
          <p:cNvSpPr txBox="1">
            <a:spLocks noGrp="1"/>
          </p:cNvSpPr>
          <p:nvPr>
            <p:ph type="ftr" idx="11"/>
          </p:nvPr>
        </p:nvSpPr>
        <p:spPr>
          <a:xfrm>
            <a:off x="0" y="7058942"/>
            <a:ext cx="3853251" cy="37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1" name="Google Shape;231;g3d00605b67d_0_135:notes"/>
          <p:cNvSpPr txBox="1">
            <a:spLocks noGrp="1"/>
          </p:cNvSpPr>
          <p:nvPr>
            <p:ph type="sldNum" idx="12"/>
          </p:nvPr>
        </p:nvSpPr>
        <p:spPr>
          <a:xfrm>
            <a:off x="5037323" y="7058942"/>
            <a:ext cx="3853251" cy="37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g3d00605b67d_0_159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853251" cy="37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g3d00605b67d_0_159:notes"/>
          <p:cNvSpPr txBox="1">
            <a:spLocks noGrp="1"/>
          </p:cNvSpPr>
          <p:nvPr>
            <p:ph type="dt" idx="10"/>
          </p:nvPr>
        </p:nvSpPr>
        <p:spPr>
          <a:xfrm>
            <a:off x="5037323" y="0"/>
            <a:ext cx="3853251" cy="37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53" name="Google Shape;253;g3d00605b67d_0_159:notes"/>
          <p:cNvSpPr>
            <a:spLocks noGrp="1" noRot="1" noChangeAspect="1"/>
          </p:cNvSpPr>
          <p:nvPr>
            <p:ph type="sldImg" idx="3"/>
          </p:nvPr>
        </p:nvSpPr>
        <p:spPr>
          <a:xfrm>
            <a:off x="1970088" y="557213"/>
            <a:ext cx="4951412" cy="2786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4" name="Google Shape;254;g3d00605b67d_0_159:notes"/>
          <p:cNvSpPr txBox="1">
            <a:spLocks noGrp="1"/>
          </p:cNvSpPr>
          <p:nvPr>
            <p:ph type="body" idx="1"/>
          </p:nvPr>
        </p:nvSpPr>
        <p:spPr>
          <a:xfrm>
            <a:off x="889212" y="3529472"/>
            <a:ext cx="7113694" cy="334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5</a:t>
            </a:r>
            <a:endParaRPr/>
          </a:p>
        </p:txBody>
      </p:sp>
      <p:sp>
        <p:nvSpPr>
          <p:cNvPr id="255" name="Google Shape;255;g3d00605b67d_0_159:notes"/>
          <p:cNvSpPr txBox="1">
            <a:spLocks noGrp="1"/>
          </p:cNvSpPr>
          <p:nvPr>
            <p:ph type="ftr" idx="11"/>
          </p:nvPr>
        </p:nvSpPr>
        <p:spPr>
          <a:xfrm>
            <a:off x="0" y="7058942"/>
            <a:ext cx="3853251" cy="37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g3d00605b67d_0_159:notes"/>
          <p:cNvSpPr txBox="1">
            <a:spLocks noGrp="1"/>
          </p:cNvSpPr>
          <p:nvPr>
            <p:ph type="sldNum" idx="12"/>
          </p:nvPr>
        </p:nvSpPr>
        <p:spPr>
          <a:xfrm>
            <a:off x="5037323" y="7058942"/>
            <a:ext cx="3853251" cy="37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3d00605b67d_0_188:notes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853251" cy="37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2" name="Google Shape;282;g3d00605b67d_0_188:notes"/>
          <p:cNvSpPr txBox="1">
            <a:spLocks noGrp="1"/>
          </p:cNvSpPr>
          <p:nvPr>
            <p:ph type="dt" idx="10"/>
          </p:nvPr>
        </p:nvSpPr>
        <p:spPr>
          <a:xfrm>
            <a:off x="5037323" y="0"/>
            <a:ext cx="3853251" cy="372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1.7.2013</a:t>
            </a:r>
            <a:endParaRPr/>
          </a:p>
        </p:txBody>
      </p:sp>
      <p:sp>
        <p:nvSpPr>
          <p:cNvPr id="283" name="Google Shape;283;g3d00605b67d_0_188:notes"/>
          <p:cNvSpPr>
            <a:spLocks noGrp="1" noRot="1" noChangeAspect="1"/>
          </p:cNvSpPr>
          <p:nvPr>
            <p:ph type="sldImg" idx="3"/>
          </p:nvPr>
        </p:nvSpPr>
        <p:spPr>
          <a:xfrm>
            <a:off x="1970088" y="557213"/>
            <a:ext cx="4951412" cy="27860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4" name="Google Shape;284;g3d00605b67d_0_188:notes"/>
          <p:cNvSpPr txBox="1">
            <a:spLocks noGrp="1"/>
          </p:cNvSpPr>
          <p:nvPr>
            <p:ph type="body" idx="1"/>
          </p:nvPr>
        </p:nvSpPr>
        <p:spPr>
          <a:xfrm>
            <a:off x="889212" y="3529472"/>
            <a:ext cx="7113694" cy="33450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8</a:t>
            </a:r>
            <a:endParaRPr/>
          </a:p>
        </p:txBody>
      </p:sp>
      <p:sp>
        <p:nvSpPr>
          <p:cNvPr id="285" name="Google Shape;285;g3d00605b67d_0_188:notes"/>
          <p:cNvSpPr txBox="1">
            <a:spLocks noGrp="1"/>
          </p:cNvSpPr>
          <p:nvPr>
            <p:ph type="ftr" idx="11"/>
          </p:nvPr>
        </p:nvSpPr>
        <p:spPr>
          <a:xfrm>
            <a:off x="0" y="7058942"/>
            <a:ext cx="3853251" cy="37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6" name="Google Shape;286;g3d00605b67d_0_188:notes"/>
          <p:cNvSpPr txBox="1">
            <a:spLocks noGrp="1"/>
          </p:cNvSpPr>
          <p:nvPr>
            <p:ph type="sldNum" idx="12"/>
          </p:nvPr>
        </p:nvSpPr>
        <p:spPr>
          <a:xfrm>
            <a:off x="5037323" y="7058942"/>
            <a:ext cx="3853251" cy="3706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7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8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0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1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1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0" name="Google Shape;40;p2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2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8" name="Google Shape;48;p23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23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2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5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5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6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26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1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image" Target="../media/image3.png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nfpa.org/sites/default/files/pub-pdf/UNFPA-TFGBV-Making%20All%20Spaces%20Safe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ipu.org/resources/publications/issue-briefs/2021-11/sexism-harassment-and-violence-against-women-in-parliaments-in-africa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3d00605b67d_0_0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110C1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g3d00605b67d_0_0"/>
          <p:cNvSpPr/>
          <p:nvPr/>
        </p:nvSpPr>
        <p:spPr>
          <a:xfrm>
            <a:off x="0" y="200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24163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g3d00605b67d_0_0"/>
          <p:cNvSpPr/>
          <p:nvPr/>
        </p:nvSpPr>
        <p:spPr>
          <a:xfrm>
            <a:off x="11430000" y="2000"/>
            <a:ext cx="6858000" cy="10527030"/>
          </a:xfrm>
          <a:custGeom>
            <a:avLst/>
            <a:gdLst/>
            <a:ahLst/>
            <a:cxnLst/>
            <a:rect l="l" t="t" r="r" b="b"/>
            <a:pathLst>
              <a:path w="9144000" h="13716000" extrusionOk="0">
                <a:moveTo>
                  <a:pt x="0" y="0"/>
                </a:moveTo>
                <a:lnTo>
                  <a:pt x="9144000" y="0"/>
                </a:lnTo>
                <a:lnTo>
                  <a:pt x="914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48041" r="-9179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g3d00605b67d_0_0"/>
          <p:cNvSpPr/>
          <p:nvPr/>
        </p:nvSpPr>
        <p:spPr>
          <a:xfrm>
            <a:off x="445245" y="2475905"/>
            <a:ext cx="4661916" cy="414147"/>
          </a:xfrm>
          <a:custGeom>
            <a:avLst/>
            <a:gdLst/>
            <a:ahLst/>
            <a:cxnLst/>
            <a:rect l="l" t="t" r="r" b="b"/>
            <a:pathLst>
              <a:path w="6215888" h="552196" extrusionOk="0">
                <a:moveTo>
                  <a:pt x="0" y="37465"/>
                </a:moveTo>
                <a:cubicBezTo>
                  <a:pt x="0" y="16764"/>
                  <a:pt x="16764" y="0"/>
                  <a:pt x="37465" y="0"/>
                </a:cubicBezTo>
                <a:lnTo>
                  <a:pt x="6178423" y="0"/>
                </a:lnTo>
                <a:cubicBezTo>
                  <a:pt x="6199124" y="0"/>
                  <a:pt x="6215888" y="16764"/>
                  <a:pt x="6215888" y="37465"/>
                </a:cubicBezTo>
                <a:lnTo>
                  <a:pt x="6215888" y="514731"/>
                </a:lnTo>
                <a:cubicBezTo>
                  <a:pt x="6215888" y="535432"/>
                  <a:pt x="6199124" y="552196"/>
                  <a:pt x="6178423" y="552196"/>
                </a:cubicBezTo>
                <a:lnTo>
                  <a:pt x="37465" y="552196"/>
                </a:lnTo>
                <a:cubicBezTo>
                  <a:pt x="16764" y="552196"/>
                  <a:pt x="0" y="535432"/>
                  <a:pt x="0" y="514731"/>
                </a:cubicBezTo>
                <a:close/>
              </a:path>
            </a:pathLst>
          </a:custGeom>
          <a:solidFill>
            <a:srgbClr val="4A02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g3d00605b67d_0_0"/>
          <p:cNvSpPr/>
          <p:nvPr/>
        </p:nvSpPr>
        <p:spPr>
          <a:xfrm>
            <a:off x="914400" y="434148"/>
            <a:ext cx="1988419" cy="912187"/>
          </a:xfrm>
          <a:custGeom>
            <a:avLst/>
            <a:gdLst/>
            <a:ahLst/>
            <a:cxnLst/>
            <a:rect l="l" t="t" r="r" b="b"/>
            <a:pathLst>
              <a:path w="1988419" h="912187" extrusionOk="0">
                <a:moveTo>
                  <a:pt x="0" y="0"/>
                </a:moveTo>
                <a:lnTo>
                  <a:pt x="1988419" y="0"/>
                </a:lnTo>
                <a:lnTo>
                  <a:pt x="1988419" y="912187"/>
                </a:lnTo>
                <a:lnTo>
                  <a:pt x="0" y="91218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g3d00605b67d_0_0"/>
          <p:cNvSpPr txBox="1"/>
          <p:nvPr/>
        </p:nvSpPr>
        <p:spPr>
          <a:xfrm>
            <a:off x="726233" y="2832940"/>
            <a:ext cx="97902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312" b="1">
                <a:solidFill>
                  <a:srgbClr val="F94CAF"/>
                </a:solidFill>
                <a:latin typeface="Arimo"/>
                <a:ea typeface="Arimo"/>
                <a:cs typeface="Arimo"/>
                <a:sym typeface="Arimo"/>
              </a:rPr>
              <a:t>The Intricacies of Violence and Discrimination Against Women in Elections</a:t>
            </a:r>
            <a:endParaRPr/>
          </a:p>
        </p:txBody>
      </p:sp>
      <p:sp>
        <p:nvSpPr>
          <p:cNvPr id="98" name="Google Shape;98;g3d00605b67d_0_0"/>
          <p:cNvSpPr/>
          <p:nvPr/>
        </p:nvSpPr>
        <p:spPr>
          <a:xfrm>
            <a:off x="10045691" y="-240096"/>
            <a:ext cx="8242309" cy="8190794"/>
          </a:xfrm>
          <a:custGeom>
            <a:avLst/>
            <a:gdLst/>
            <a:ahLst/>
            <a:cxnLst/>
            <a:rect l="l" t="t" r="r" b="b"/>
            <a:pathLst>
              <a:path w="8242309" h="8190794" extrusionOk="0">
                <a:moveTo>
                  <a:pt x="0" y="0"/>
                </a:moveTo>
                <a:lnTo>
                  <a:pt x="8242309" y="0"/>
                </a:lnTo>
                <a:lnTo>
                  <a:pt x="8242309" y="8190794"/>
                </a:lnTo>
                <a:lnTo>
                  <a:pt x="0" y="81907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63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g3d00605b67d_0_0"/>
          <p:cNvSpPr txBox="1"/>
          <p:nvPr/>
        </p:nvSpPr>
        <p:spPr>
          <a:xfrm>
            <a:off x="726233" y="2568773"/>
            <a:ext cx="4380900" cy="22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787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37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4TH NATIONAL ANNUAL PROSECUTORS' CONFERENCE</a:t>
            </a:r>
            <a:endParaRPr/>
          </a:p>
        </p:txBody>
      </p:sp>
      <p:sp>
        <p:nvSpPr>
          <p:cNvPr id="100" name="Google Shape;100;g3d00605b67d_0_0"/>
          <p:cNvSpPr txBox="1"/>
          <p:nvPr/>
        </p:nvSpPr>
        <p:spPr>
          <a:xfrm>
            <a:off x="726233" y="7034212"/>
            <a:ext cx="9790200" cy="9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rgbClr val="F94CAF"/>
                </a:solidFill>
                <a:latin typeface="Arimo"/>
                <a:ea typeface="Arimo"/>
                <a:cs typeface="Arimo"/>
                <a:sym typeface="Arimo"/>
              </a:rPr>
              <a:t>Digital Safety and Prevention of Technology-Facilitated Gender-Based Violence in Electoral Processes</a:t>
            </a:r>
            <a:endParaRPr/>
          </a:p>
        </p:txBody>
      </p:sp>
      <p:sp>
        <p:nvSpPr>
          <p:cNvPr id="101" name="Google Shape;101;g3d00605b67d_0_0"/>
          <p:cNvSpPr txBox="1"/>
          <p:nvPr/>
        </p:nvSpPr>
        <p:spPr>
          <a:xfrm>
            <a:off x="726233" y="8183909"/>
            <a:ext cx="9790200" cy="2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82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12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Presented by </a:t>
            </a:r>
            <a:r>
              <a:rPr lang="en-US" sz="1812" b="1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Tapiwa Nyasulu </a:t>
            </a:r>
            <a:r>
              <a:rPr lang="en-US" sz="1812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 · Lusaka, Zambia · 16–18 March 2026</a:t>
            </a:r>
            <a:endParaRPr/>
          </a:p>
        </p:txBody>
      </p:sp>
      <p:sp>
        <p:nvSpPr>
          <p:cNvPr id="102" name="Google Shape;102;g3d00605b67d_0_0"/>
          <p:cNvSpPr txBox="1"/>
          <p:nvPr/>
        </p:nvSpPr>
        <p:spPr>
          <a:xfrm>
            <a:off x="726226" y="8737950"/>
            <a:ext cx="11058000" cy="27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82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12" i="1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"Prosecutors as Sentinels of Democracy: Ensuring Inclusivity, Electoral Integrity and the Rule of Law"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3d00605b67d_0_219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110C1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g3d00605b67d_0_219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24163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g3d00605b67d_0_219"/>
          <p:cNvSpPr/>
          <p:nvPr/>
        </p:nvSpPr>
        <p:spPr>
          <a:xfrm>
            <a:off x="2638720" y="1104900"/>
            <a:ext cx="1877854" cy="314039"/>
          </a:xfrm>
          <a:custGeom>
            <a:avLst/>
            <a:gdLst/>
            <a:ahLst/>
            <a:cxnLst/>
            <a:rect l="l" t="t" r="r" b="b"/>
            <a:pathLst>
              <a:path w="2503805" h="418719" extrusionOk="0">
                <a:moveTo>
                  <a:pt x="0" y="30226"/>
                </a:moveTo>
                <a:cubicBezTo>
                  <a:pt x="0" y="13462"/>
                  <a:pt x="13462" y="0"/>
                  <a:pt x="30226" y="0"/>
                </a:cubicBezTo>
                <a:lnTo>
                  <a:pt x="2473579" y="0"/>
                </a:lnTo>
                <a:cubicBezTo>
                  <a:pt x="2490216" y="0"/>
                  <a:pt x="2503805" y="13462"/>
                  <a:pt x="2503805" y="30226"/>
                </a:cubicBezTo>
                <a:lnTo>
                  <a:pt x="2503805" y="388493"/>
                </a:lnTo>
                <a:cubicBezTo>
                  <a:pt x="2503805" y="405130"/>
                  <a:pt x="2490343" y="418719"/>
                  <a:pt x="2473579" y="418719"/>
                </a:cubicBezTo>
                <a:lnTo>
                  <a:pt x="30226" y="418719"/>
                </a:lnTo>
                <a:cubicBezTo>
                  <a:pt x="13462" y="418719"/>
                  <a:pt x="0" y="405257"/>
                  <a:pt x="0" y="388493"/>
                </a:cubicBezTo>
                <a:close/>
              </a:path>
            </a:pathLst>
          </a:custGeom>
          <a:solidFill>
            <a:srgbClr val="4A02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g3d00605b67d_0_219"/>
          <p:cNvSpPr txBox="1"/>
          <p:nvPr/>
        </p:nvSpPr>
        <p:spPr>
          <a:xfrm>
            <a:off x="2751830" y="1151934"/>
            <a:ext cx="33531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15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87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REGIONAL CASE STUDIES</a:t>
            </a:r>
            <a:endParaRPr/>
          </a:p>
        </p:txBody>
      </p:sp>
      <p:sp>
        <p:nvSpPr>
          <p:cNvPr id="324" name="Google Shape;324;g3d00605b67d_0_219"/>
          <p:cNvSpPr txBox="1"/>
          <p:nvPr/>
        </p:nvSpPr>
        <p:spPr>
          <a:xfrm>
            <a:off x="2638727" y="1421450"/>
            <a:ext cx="13029300" cy="5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44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87" b="1">
                <a:solidFill>
                  <a:srgbClr val="F94CAF"/>
                </a:solidFill>
                <a:latin typeface="Arimo"/>
                <a:ea typeface="Arimo"/>
                <a:cs typeface="Arimo"/>
                <a:sym typeface="Arimo"/>
              </a:rPr>
              <a:t>East and Southern Africa: Patterns of Harm</a:t>
            </a:r>
            <a:endParaRPr/>
          </a:p>
        </p:txBody>
      </p:sp>
      <p:grpSp>
        <p:nvGrpSpPr>
          <p:cNvPr id="325" name="Google Shape;325;g3d00605b67d_0_219"/>
          <p:cNvGrpSpPr/>
          <p:nvPr/>
        </p:nvGrpSpPr>
        <p:grpSpPr>
          <a:xfrm>
            <a:off x="2629195" y="2236584"/>
            <a:ext cx="13029439" cy="1305973"/>
            <a:chOff x="0" y="0"/>
            <a:chExt cx="17372585" cy="1741297"/>
          </a:xfrm>
        </p:grpSpPr>
        <p:sp>
          <p:nvSpPr>
            <p:cNvPr id="326" name="Google Shape;326;g3d00605b67d_0_219"/>
            <p:cNvSpPr/>
            <p:nvPr/>
          </p:nvSpPr>
          <p:spPr>
            <a:xfrm>
              <a:off x="12700" y="12700"/>
              <a:ext cx="17347185" cy="1715897"/>
            </a:xfrm>
            <a:custGeom>
              <a:avLst/>
              <a:gdLst/>
              <a:ahLst/>
              <a:cxnLst/>
              <a:rect l="l" t="t" r="r" b="b"/>
              <a:pathLst>
                <a:path w="17347185" h="1715897" extrusionOk="0">
                  <a:moveTo>
                    <a:pt x="0" y="37719"/>
                  </a:moveTo>
                  <a:cubicBezTo>
                    <a:pt x="0" y="16891"/>
                    <a:pt x="17145" y="0"/>
                    <a:pt x="38227" y="0"/>
                  </a:cubicBezTo>
                  <a:lnTo>
                    <a:pt x="17308957" y="0"/>
                  </a:lnTo>
                  <a:cubicBezTo>
                    <a:pt x="17330040" y="0"/>
                    <a:pt x="17347185" y="16891"/>
                    <a:pt x="17347185" y="37719"/>
                  </a:cubicBezTo>
                  <a:lnTo>
                    <a:pt x="17347185" y="1678178"/>
                  </a:lnTo>
                  <a:cubicBezTo>
                    <a:pt x="17347185" y="1699006"/>
                    <a:pt x="17330040" y="1715897"/>
                    <a:pt x="17308957" y="1715897"/>
                  </a:cubicBezTo>
                  <a:lnTo>
                    <a:pt x="38227" y="1715897"/>
                  </a:lnTo>
                  <a:cubicBezTo>
                    <a:pt x="17145" y="1715897"/>
                    <a:pt x="0" y="1699006"/>
                    <a:pt x="0" y="1678178"/>
                  </a:cubicBezTo>
                  <a:close/>
                </a:path>
              </a:pathLst>
            </a:custGeom>
            <a:solidFill>
              <a:srgbClr val="2416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7" name="Google Shape;327;g3d00605b67d_0_219"/>
            <p:cNvSpPr/>
            <p:nvPr/>
          </p:nvSpPr>
          <p:spPr>
            <a:xfrm>
              <a:off x="0" y="0"/>
              <a:ext cx="17372585" cy="1741297"/>
            </a:xfrm>
            <a:custGeom>
              <a:avLst/>
              <a:gdLst/>
              <a:ahLst/>
              <a:cxnLst/>
              <a:rect l="l" t="t" r="r" b="b"/>
              <a:pathLst>
                <a:path w="17372585" h="1741297" extrusionOk="0">
                  <a:moveTo>
                    <a:pt x="0" y="50419"/>
                  </a:moveTo>
                  <a:cubicBezTo>
                    <a:pt x="0" y="22352"/>
                    <a:pt x="22987" y="0"/>
                    <a:pt x="50927" y="0"/>
                  </a:cubicBezTo>
                  <a:lnTo>
                    <a:pt x="17321657" y="0"/>
                  </a:lnTo>
                  <a:lnTo>
                    <a:pt x="17321657" y="12700"/>
                  </a:lnTo>
                  <a:lnTo>
                    <a:pt x="17321657" y="0"/>
                  </a:lnTo>
                  <a:cubicBezTo>
                    <a:pt x="17349597" y="0"/>
                    <a:pt x="17372585" y="22352"/>
                    <a:pt x="17372585" y="50419"/>
                  </a:cubicBezTo>
                  <a:lnTo>
                    <a:pt x="17359885" y="50419"/>
                  </a:lnTo>
                  <a:lnTo>
                    <a:pt x="17372585" y="50419"/>
                  </a:lnTo>
                  <a:lnTo>
                    <a:pt x="17372585" y="1690878"/>
                  </a:lnTo>
                  <a:lnTo>
                    <a:pt x="17359885" y="1690878"/>
                  </a:lnTo>
                  <a:lnTo>
                    <a:pt x="17372585" y="1690878"/>
                  </a:lnTo>
                  <a:cubicBezTo>
                    <a:pt x="17372585" y="1718818"/>
                    <a:pt x="17349597" y="1741297"/>
                    <a:pt x="17321657" y="1741297"/>
                  </a:cubicBezTo>
                  <a:lnTo>
                    <a:pt x="17321657" y="1728597"/>
                  </a:lnTo>
                  <a:lnTo>
                    <a:pt x="17321657" y="1741297"/>
                  </a:lnTo>
                  <a:lnTo>
                    <a:pt x="50927" y="1741297"/>
                  </a:lnTo>
                  <a:lnTo>
                    <a:pt x="50927" y="1728597"/>
                  </a:lnTo>
                  <a:lnTo>
                    <a:pt x="50927" y="1741297"/>
                  </a:lnTo>
                  <a:cubicBezTo>
                    <a:pt x="22987" y="1741297"/>
                    <a:pt x="0" y="1718945"/>
                    <a:pt x="0" y="1690878"/>
                  </a:cubicBezTo>
                  <a:lnTo>
                    <a:pt x="0" y="50419"/>
                  </a:lnTo>
                  <a:lnTo>
                    <a:pt x="12700" y="50419"/>
                  </a:lnTo>
                  <a:lnTo>
                    <a:pt x="0" y="50419"/>
                  </a:lnTo>
                  <a:moveTo>
                    <a:pt x="25400" y="50419"/>
                  </a:moveTo>
                  <a:lnTo>
                    <a:pt x="25400" y="1690878"/>
                  </a:lnTo>
                  <a:lnTo>
                    <a:pt x="12700" y="1690878"/>
                  </a:lnTo>
                  <a:lnTo>
                    <a:pt x="25400" y="1690878"/>
                  </a:lnTo>
                  <a:cubicBezTo>
                    <a:pt x="25400" y="1704594"/>
                    <a:pt x="36703" y="1715897"/>
                    <a:pt x="50927" y="1715897"/>
                  </a:cubicBezTo>
                  <a:lnTo>
                    <a:pt x="17321657" y="1715897"/>
                  </a:lnTo>
                  <a:cubicBezTo>
                    <a:pt x="17335881" y="1715897"/>
                    <a:pt x="17347185" y="1704594"/>
                    <a:pt x="17347185" y="1690878"/>
                  </a:cubicBezTo>
                  <a:lnTo>
                    <a:pt x="17347185" y="50419"/>
                  </a:lnTo>
                  <a:cubicBezTo>
                    <a:pt x="17347185" y="36703"/>
                    <a:pt x="17335881" y="25400"/>
                    <a:pt x="17321657" y="25400"/>
                  </a:cubicBezTo>
                  <a:lnTo>
                    <a:pt x="50927" y="25400"/>
                  </a:lnTo>
                  <a:lnTo>
                    <a:pt x="50927" y="12700"/>
                  </a:lnTo>
                  <a:lnTo>
                    <a:pt x="50927" y="25400"/>
                  </a:lnTo>
                  <a:cubicBezTo>
                    <a:pt x="36703" y="25400"/>
                    <a:pt x="25400" y="36703"/>
                    <a:pt x="25400" y="50419"/>
                  </a:cubicBezTo>
                  <a:close/>
                </a:path>
              </a:pathLst>
            </a:custGeom>
            <a:solidFill>
              <a:srgbClr val="5C4E6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8" name="Google Shape;328;g3d00605b67d_0_219"/>
          <p:cNvSpPr/>
          <p:nvPr/>
        </p:nvSpPr>
        <p:spPr>
          <a:xfrm>
            <a:off x="2657770" y="2265159"/>
            <a:ext cx="754094" cy="1248823"/>
          </a:xfrm>
          <a:custGeom>
            <a:avLst/>
            <a:gdLst/>
            <a:ahLst/>
            <a:cxnLst/>
            <a:rect l="l" t="t" r="r" b="b"/>
            <a:pathLst>
              <a:path w="1005459" h="1665097" extrusionOk="0">
                <a:moveTo>
                  <a:pt x="0" y="7239"/>
                </a:moveTo>
                <a:cubicBezTo>
                  <a:pt x="0" y="3175"/>
                  <a:pt x="3175" y="0"/>
                  <a:pt x="7239" y="0"/>
                </a:cubicBezTo>
                <a:lnTo>
                  <a:pt x="998220" y="0"/>
                </a:lnTo>
                <a:cubicBezTo>
                  <a:pt x="1002157" y="0"/>
                  <a:pt x="1005459" y="3175"/>
                  <a:pt x="1005459" y="7239"/>
                </a:cubicBezTo>
                <a:lnTo>
                  <a:pt x="1005459" y="1657858"/>
                </a:lnTo>
                <a:cubicBezTo>
                  <a:pt x="1005459" y="1661795"/>
                  <a:pt x="1002284" y="1665097"/>
                  <a:pt x="998220" y="1665097"/>
                </a:cubicBezTo>
                <a:lnTo>
                  <a:pt x="7239" y="1665097"/>
                </a:lnTo>
                <a:cubicBezTo>
                  <a:pt x="3302" y="1665097"/>
                  <a:pt x="0" y="1661922"/>
                  <a:pt x="0" y="1657858"/>
                </a:cubicBezTo>
                <a:close/>
              </a:path>
            </a:pathLst>
          </a:custGeom>
          <a:solidFill>
            <a:srgbClr val="4335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g3d00605b67d_0_219" descr="preencoded.png"/>
          <p:cNvSpPr/>
          <p:nvPr/>
        </p:nvSpPr>
        <p:spPr>
          <a:xfrm>
            <a:off x="2893371" y="2748115"/>
            <a:ext cx="282778" cy="282778"/>
          </a:xfrm>
          <a:custGeom>
            <a:avLst/>
            <a:gdLst/>
            <a:ahLst/>
            <a:cxnLst/>
            <a:rect l="l" t="t" r="r" b="b"/>
            <a:pathLst>
              <a:path w="282778" h="282778" extrusionOk="0">
                <a:moveTo>
                  <a:pt x="0" y="0"/>
                </a:moveTo>
                <a:lnTo>
                  <a:pt x="282778" y="0"/>
                </a:lnTo>
                <a:lnTo>
                  <a:pt x="282778" y="282778"/>
                </a:lnTo>
                <a:lnTo>
                  <a:pt x="0" y="2827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11669" b="-1166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g3d00605b67d_0_219"/>
          <p:cNvSpPr txBox="1"/>
          <p:nvPr/>
        </p:nvSpPr>
        <p:spPr>
          <a:xfrm>
            <a:off x="3537200" y="2427001"/>
            <a:ext cx="2356800" cy="3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75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12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Uganda</a:t>
            </a:r>
            <a:endParaRPr sz="1800"/>
          </a:p>
        </p:txBody>
      </p:sp>
      <p:sp>
        <p:nvSpPr>
          <p:cNvPr id="331" name="Google Shape;331;g3d00605b67d_0_219"/>
          <p:cNvSpPr txBox="1"/>
          <p:nvPr/>
        </p:nvSpPr>
        <p:spPr>
          <a:xfrm>
            <a:off x="3537194" y="2794845"/>
            <a:ext cx="119046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47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37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J</a:t>
            </a:r>
            <a:r>
              <a:rPr lang="en-US" sz="2037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ennifer Semakula Musisi's body was sexualized by media and social media users; her professional achievements were systematically overshadowed by gendered commentary.</a:t>
            </a:r>
            <a:endParaRPr sz="2000"/>
          </a:p>
        </p:txBody>
      </p:sp>
      <p:grpSp>
        <p:nvGrpSpPr>
          <p:cNvPr id="332" name="Google Shape;332;g3d00605b67d_0_219"/>
          <p:cNvGrpSpPr/>
          <p:nvPr/>
        </p:nvGrpSpPr>
        <p:grpSpPr>
          <a:xfrm>
            <a:off x="2629195" y="3648818"/>
            <a:ext cx="13029439" cy="1305973"/>
            <a:chOff x="0" y="0"/>
            <a:chExt cx="17372585" cy="1741297"/>
          </a:xfrm>
        </p:grpSpPr>
        <p:sp>
          <p:nvSpPr>
            <p:cNvPr id="333" name="Google Shape;333;g3d00605b67d_0_219"/>
            <p:cNvSpPr/>
            <p:nvPr/>
          </p:nvSpPr>
          <p:spPr>
            <a:xfrm>
              <a:off x="12700" y="12700"/>
              <a:ext cx="17347185" cy="1715897"/>
            </a:xfrm>
            <a:custGeom>
              <a:avLst/>
              <a:gdLst/>
              <a:ahLst/>
              <a:cxnLst/>
              <a:rect l="l" t="t" r="r" b="b"/>
              <a:pathLst>
                <a:path w="17347185" h="1715897" extrusionOk="0">
                  <a:moveTo>
                    <a:pt x="0" y="37719"/>
                  </a:moveTo>
                  <a:cubicBezTo>
                    <a:pt x="0" y="16891"/>
                    <a:pt x="17145" y="0"/>
                    <a:pt x="38227" y="0"/>
                  </a:cubicBezTo>
                  <a:lnTo>
                    <a:pt x="17308957" y="0"/>
                  </a:lnTo>
                  <a:cubicBezTo>
                    <a:pt x="17330040" y="0"/>
                    <a:pt x="17347185" y="16891"/>
                    <a:pt x="17347185" y="37719"/>
                  </a:cubicBezTo>
                  <a:lnTo>
                    <a:pt x="17347185" y="1678178"/>
                  </a:lnTo>
                  <a:cubicBezTo>
                    <a:pt x="17347185" y="1699006"/>
                    <a:pt x="17330040" y="1715897"/>
                    <a:pt x="17308957" y="1715897"/>
                  </a:cubicBezTo>
                  <a:lnTo>
                    <a:pt x="38227" y="1715897"/>
                  </a:lnTo>
                  <a:cubicBezTo>
                    <a:pt x="17145" y="1715897"/>
                    <a:pt x="0" y="1699006"/>
                    <a:pt x="0" y="1678178"/>
                  </a:cubicBezTo>
                  <a:close/>
                </a:path>
              </a:pathLst>
            </a:custGeom>
            <a:solidFill>
              <a:srgbClr val="2416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g3d00605b67d_0_219"/>
            <p:cNvSpPr/>
            <p:nvPr/>
          </p:nvSpPr>
          <p:spPr>
            <a:xfrm>
              <a:off x="0" y="0"/>
              <a:ext cx="17372585" cy="1741297"/>
            </a:xfrm>
            <a:custGeom>
              <a:avLst/>
              <a:gdLst/>
              <a:ahLst/>
              <a:cxnLst/>
              <a:rect l="l" t="t" r="r" b="b"/>
              <a:pathLst>
                <a:path w="17372585" h="1741297" extrusionOk="0">
                  <a:moveTo>
                    <a:pt x="0" y="50419"/>
                  </a:moveTo>
                  <a:cubicBezTo>
                    <a:pt x="0" y="22352"/>
                    <a:pt x="22987" y="0"/>
                    <a:pt x="50927" y="0"/>
                  </a:cubicBezTo>
                  <a:lnTo>
                    <a:pt x="17321657" y="0"/>
                  </a:lnTo>
                  <a:lnTo>
                    <a:pt x="17321657" y="12700"/>
                  </a:lnTo>
                  <a:lnTo>
                    <a:pt x="17321657" y="0"/>
                  </a:lnTo>
                  <a:cubicBezTo>
                    <a:pt x="17349597" y="0"/>
                    <a:pt x="17372585" y="22352"/>
                    <a:pt x="17372585" y="50419"/>
                  </a:cubicBezTo>
                  <a:lnTo>
                    <a:pt x="17359885" y="50419"/>
                  </a:lnTo>
                  <a:lnTo>
                    <a:pt x="17372585" y="50419"/>
                  </a:lnTo>
                  <a:lnTo>
                    <a:pt x="17372585" y="1690878"/>
                  </a:lnTo>
                  <a:lnTo>
                    <a:pt x="17359885" y="1690878"/>
                  </a:lnTo>
                  <a:lnTo>
                    <a:pt x="17372585" y="1690878"/>
                  </a:lnTo>
                  <a:cubicBezTo>
                    <a:pt x="17372585" y="1718818"/>
                    <a:pt x="17349597" y="1741297"/>
                    <a:pt x="17321657" y="1741297"/>
                  </a:cubicBezTo>
                  <a:lnTo>
                    <a:pt x="17321657" y="1728597"/>
                  </a:lnTo>
                  <a:lnTo>
                    <a:pt x="17321657" y="1741297"/>
                  </a:lnTo>
                  <a:lnTo>
                    <a:pt x="50927" y="1741297"/>
                  </a:lnTo>
                  <a:lnTo>
                    <a:pt x="50927" y="1728597"/>
                  </a:lnTo>
                  <a:lnTo>
                    <a:pt x="50927" y="1741297"/>
                  </a:lnTo>
                  <a:cubicBezTo>
                    <a:pt x="22987" y="1741297"/>
                    <a:pt x="0" y="1718945"/>
                    <a:pt x="0" y="1690878"/>
                  </a:cubicBezTo>
                  <a:lnTo>
                    <a:pt x="0" y="50419"/>
                  </a:lnTo>
                  <a:lnTo>
                    <a:pt x="12700" y="50419"/>
                  </a:lnTo>
                  <a:lnTo>
                    <a:pt x="0" y="50419"/>
                  </a:lnTo>
                  <a:moveTo>
                    <a:pt x="25400" y="50419"/>
                  </a:moveTo>
                  <a:lnTo>
                    <a:pt x="25400" y="1690878"/>
                  </a:lnTo>
                  <a:lnTo>
                    <a:pt x="12700" y="1690878"/>
                  </a:lnTo>
                  <a:lnTo>
                    <a:pt x="25400" y="1690878"/>
                  </a:lnTo>
                  <a:cubicBezTo>
                    <a:pt x="25400" y="1704594"/>
                    <a:pt x="36703" y="1715897"/>
                    <a:pt x="50927" y="1715897"/>
                  </a:cubicBezTo>
                  <a:lnTo>
                    <a:pt x="17321657" y="1715897"/>
                  </a:lnTo>
                  <a:cubicBezTo>
                    <a:pt x="17335881" y="1715897"/>
                    <a:pt x="17347185" y="1704594"/>
                    <a:pt x="17347185" y="1690878"/>
                  </a:cubicBezTo>
                  <a:lnTo>
                    <a:pt x="17347185" y="50419"/>
                  </a:lnTo>
                  <a:cubicBezTo>
                    <a:pt x="17347185" y="36703"/>
                    <a:pt x="17335881" y="25400"/>
                    <a:pt x="17321657" y="25400"/>
                  </a:cubicBezTo>
                  <a:lnTo>
                    <a:pt x="50927" y="25400"/>
                  </a:lnTo>
                  <a:lnTo>
                    <a:pt x="50927" y="12700"/>
                  </a:lnTo>
                  <a:lnTo>
                    <a:pt x="50927" y="25400"/>
                  </a:lnTo>
                  <a:cubicBezTo>
                    <a:pt x="36703" y="25400"/>
                    <a:pt x="25400" y="36703"/>
                    <a:pt x="25400" y="50419"/>
                  </a:cubicBezTo>
                  <a:close/>
                </a:path>
              </a:pathLst>
            </a:custGeom>
            <a:solidFill>
              <a:srgbClr val="5C4E6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35" name="Google Shape;335;g3d00605b67d_0_219"/>
          <p:cNvSpPr/>
          <p:nvPr/>
        </p:nvSpPr>
        <p:spPr>
          <a:xfrm>
            <a:off x="2657770" y="3677393"/>
            <a:ext cx="754094" cy="1248823"/>
          </a:xfrm>
          <a:custGeom>
            <a:avLst/>
            <a:gdLst/>
            <a:ahLst/>
            <a:cxnLst/>
            <a:rect l="l" t="t" r="r" b="b"/>
            <a:pathLst>
              <a:path w="1005459" h="1665097" extrusionOk="0">
                <a:moveTo>
                  <a:pt x="0" y="7239"/>
                </a:moveTo>
                <a:cubicBezTo>
                  <a:pt x="0" y="3175"/>
                  <a:pt x="3175" y="0"/>
                  <a:pt x="7239" y="0"/>
                </a:cubicBezTo>
                <a:lnTo>
                  <a:pt x="998220" y="0"/>
                </a:lnTo>
                <a:cubicBezTo>
                  <a:pt x="1002157" y="0"/>
                  <a:pt x="1005459" y="3175"/>
                  <a:pt x="1005459" y="7239"/>
                </a:cubicBezTo>
                <a:lnTo>
                  <a:pt x="1005459" y="1657858"/>
                </a:lnTo>
                <a:cubicBezTo>
                  <a:pt x="1005459" y="1661795"/>
                  <a:pt x="1002284" y="1665097"/>
                  <a:pt x="998220" y="1665097"/>
                </a:cubicBezTo>
                <a:lnTo>
                  <a:pt x="7239" y="1665097"/>
                </a:lnTo>
                <a:cubicBezTo>
                  <a:pt x="3302" y="1665097"/>
                  <a:pt x="0" y="1661922"/>
                  <a:pt x="0" y="1657858"/>
                </a:cubicBezTo>
                <a:close/>
              </a:path>
            </a:pathLst>
          </a:custGeom>
          <a:solidFill>
            <a:srgbClr val="4335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g3d00605b67d_0_219" descr="preencoded.png"/>
          <p:cNvSpPr/>
          <p:nvPr/>
        </p:nvSpPr>
        <p:spPr>
          <a:xfrm>
            <a:off x="2893371" y="4160339"/>
            <a:ext cx="282778" cy="282778"/>
          </a:xfrm>
          <a:custGeom>
            <a:avLst/>
            <a:gdLst/>
            <a:ahLst/>
            <a:cxnLst/>
            <a:rect l="l" t="t" r="r" b="b"/>
            <a:pathLst>
              <a:path w="282778" h="282778" extrusionOk="0">
                <a:moveTo>
                  <a:pt x="0" y="0"/>
                </a:moveTo>
                <a:lnTo>
                  <a:pt x="282778" y="0"/>
                </a:lnTo>
                <a:lnTo>
                  <a:pt x="282778" y="282778"/>
                </a:lnTo>
                <a:lnTo>
                  <a:pt x="0" y="2827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6660" b="-666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g3d00605b67d_0_219"/>
          <p:cNvSpPr txBox="1"/>
          <p:nvPr/>
        </p:nvSpPr>
        <p:spPr>
          <a:xfrm>
            <a:off x="3537194" y="3827707"/>
            <a:ext cx="23568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75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12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Rwanda · 2017</a:t>
            </a:r>
            <a:endParaRPr sz="1600"/>
          </a:p>
        </p:txBody>
      </p:sp>
      <p:sp>
        <p:nvSpPr>
          <p:cNvPr id="338" name="Google Shape;338;g3d00605b67d_0_219"/>
          <p:cNvSpPr txBox="1"/>
          <p:nvPr/>
        </p:nvSpPr>
        <p:spPr>
          <a:xfrm>
            <a:off x="3537194" y="4207078"/>
            <a:ext cx="119046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47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37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Diane Rwigara's presidential campaign was derailed when doctored nude images were fabricated and shared online — a calculated act of political sabotage.</a:t>
            </a:r>
            <a:endParaRPr sz="2000"/>
          </a:p>
        </p:txBody>
      </p:sp>
      <p:grpSp>
        <p:nvGrpSpPr>
          <p:cNvPr id="339" name="Google Shape;339;g3d00605b67d_0_219"/>
          <p:cNvGrpSpPr/>
          <p:nvPr/>
        </p:nvGrpSpPr>
        <p:grpSpPr>
          <a:xfrm>
            <a:off x="2629195" y="5061052"/>
            <a:ext cx="13029439" cy="1305973"/>
            <a:chOff x="0" y="0"/>
            <a:chExt cx="17372585" cy="1741297"/>
          </a:xfrm>
        </p:grpSpPr>
        <p:sp>
          <p:nvSpPr>
            <p:cNvPr id="340" name="Google Shape;340;g3d00605b67d_0_219"/>
            <p:cNvSpPr/>
            <p:nvPr/>
          </p:nvSpPr>
          <p:spPr>
            <a:xfrm>
              <a:off x="12700" y="12700"/>
              <a:ext cx="17347185" cy="1715897"/>
            </a:xfrm>
            <a:custGeom>
              <a:avLst/>
              <a:gdLst/>
              <a:ahLst/>
              <a:cxnLst/>
              <a:rect l="l" t="t" r="r" b="b"/>
              <a:pathLst>
                <a:path w="17347185" h="1715897" extrusionOk="0">
                  <a:moveTo>
                    <a:pt x="0" y="37719"/>
                  </a:moveTo>
                  <a:cubicBezTo>
                    <a:pt x="0" y="16891"/>
                    <a:pt x="17145" y="0"/>
                    <a:pt x="38227" y="0"/>
                  </a:cubicBezTo>
                  <a:lnTo>
                    <a:pt x="17308957" y="0"/>
                  </a:lnTo>
                  <a:cubicBezTo>
                    <a:pt x="17330040" y="0"/>
                    <a:pt x="17347185" y="16891"/>
                    <a:pt x="17347185" y="37719"/>
                  </a:cubicBezTo>
                  <a:lnTo>
                    <a:pt x="17347185" y="1678178"/>
                  </a:lnTo>
                  <a:cubicBezTo>
                    <a:pt x="17347185" y="1699006"/>
                    <a:pt x="17330040" y="1715897"/>
                    <a:pt x="17308957" y="1715897"/>
                  </a:cubicBezTo>
                  <a:lnTo>
                    <a:pt x="38227" y="1715897"/>
                  </a:lnTo>
                  <a:cubicBezTo>
                    <a:pt x="17145" y="1715897"/>
                    <a:pt x="0" y="1699006"/>
                    <a:pt x="0" y="1678178"/>
                  </a:cubicBezTo>
                  <a:close/>
                </a:path>
              </a:pathLst>
            </a:custGeom>
            <a:solidFill>
              <a:srgbClr val="2416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1" name="Google Shape;341;g3d00605b67d_0_219"/>
            <p:cNvSpPr/>
            <p:nvPr/>
          </p:nvSpPr>
          <p:spPr>
            <a:xfrm>
              <a:off x="0" y="0"/>
              <a:ext cx="17372585" cy="1741297"/>
            </a:xfrm>
            <a:custGeom>
              <a:avLst/>
              <a:gdLst/>
              <a:ahLst/>
              <a:cxnLst/>
              <a:rect l="l" t="t" r="r" b="b"/>
              <a:pathLst>
                <a:path w="17372585" h="1741297" extrusionOk="0">
                  <a:moveTo>
                    <a:pt x="0" y="50419"/>
                  </a:moveTo>
                  <a:cubicBezTo>
                    <a:pt x="0" y="22352"/>
                    <a:pt x="22987" y="0"/>
                    <a:pt x="50927" y="0"/>
                  </a:cubicBezTo>
                  <a:lnTo>
                    <a:pt x="17321657" y="0"/>
                  </a:lnTo>
                  <a:lnTo>
                    <a:pt x="17321657" y="12700"/>
                  </a:lnTo>
                  <a:lnTo>
                    <a:pt x="17321657" y="0"/>
                  </a:lnTo>
                  <a:cubicBezTo>
                    <a:pt x="17349597" y="0"/>
                    <a:pt x="17372585" y="22352"/>
                    <a:pt x="17372585" y="50419"/>
                  </a:cubicBezTo>
                  <a:lnTo>
                    <a:pt x="17359885" y="50419"/>
                  </a:lnTo>
                  <a:lnTo>
                    <a:pt x="17372585" y="50419"/>
                  </a:lnTo>
                  <a:lnTo>
                    <a:pt x="17372585" y="1690878"/>
                  </a:lnTo>
                  <a:lnTo>
                    <a:pt x="17359885" y="1690878"/>
                  </a:lnTo>
                  <a:lnTo>
                    <a:pt x="17372585" y="1690878"/>
                  </a:lnTo>
                  <a:cubicBezTo>
                    <a:pt x="17372585" y="1718818"/>
                    <a:pt x="17349597" y="1741297"/>
                    <a:pt x="17321657" y="1741297"/>
                  </a:cubicBezTo>
                  <a:lnTo>
                    <a:pt x="17321657" y="1728597"/>
                  </a:lnTo>
                  <a:lnTo>
                    <a:pt x="17321657" y="1741297"/>
                  </a:lnTo>
                  <a:lnTo>
                    <a:pt x="50927" y="1741297"/>
                  </a:lnTo>
                  <a:lnTo>
                    <a:pt x="50927" y="1728597"/>
                  </a:lnTo>
                  <a:lnTo>
                    <a:pt x="50927" y="1741297"/>
                  </a:lnTo>
                  <a:cubicBezTo>
                    <a:pt x="22987" y="1741297"/>
                    <a:pt x="0" y="1718945"/>
                    <a:pt x="0" y="1690878"/>
                  </a:cubicBezTo>
                  <a:lnTo>
                    <a:pt x="0" y="50419"/>
                  </a:lnTo>
                  <a:lnTo>
                    <a:pt x="12700" y="50419"/>
                  </a:lnTo>
                  <a:lnTo>
                    <a:pt x="0" y="50419"/>
                  </a:lnTo>
                  <a:moveTo>
                    <a:pt x="25400" y="50419"/>
                  </a:moveTo>
                  <a:lnTo>
                    <a:pt x="25400" y="1690878"/>
                  </a:lnTo>
                  <a:lnTo>
                    <a:pt x="12700" y="1690878"/>
                  </a:lnTo>
                  <a:lnTo>
                    <a:pt x="25400" y="1690878"/>
                  </a:lnTo>
                  <a:cubicBezTo>
                    <a:pt x="25400" y="1704594"/>
                    <a:pt x="36703" y="1715897"/>
                    <a:pt x="50927" y="1715897"/>
                  </a:cubicBezTo>
                  <a:lnTo>
                    <a:pt x="17321657" y="1715897"/>
                  </a:lnTo>
                  <a:cubicBezTo>
                    <a:pt x="17335881" y="1715897"/>
                    <a:pt x="17347185" y="1704594"/>
                    <a:pt x="17347185" y="1690878"/>
                  </a:cubicBezTo>
                  <a:lnTo>
                    <a:pt x="17347185" y="50419"/>
                  </a:lnTo>
                  <a:cubicBezTo>
                    <a:pt x="17347185" y="36703"/>
                    <a:pt x="17335881" y="25400"/>
                    <a:pt x="17321657" y="25400"/>
                  </a:cubicBezTo>
                  <a:lnTo>
                    <a:pt x="50927" y="25400"/>
                  </a:lnTo>
                  <a:lnTo>
                    <a:pt x="50927" y="12700"/>
                  </a:lnTo>
                  <a:lnTo>
                    <a:pt x="50927" y="25400"/>
                  </a:lnTo>
                  <a:cubicBezTo>
                    <a:pt x="36703" y="25400"/>
                    <a:pt x="25400" y="36703"/>
                    <a:pt x="25400" y="50419"/>
                  </a:cubicBezTo>
                  <a:close/>
                </a:path>
              </a:pathLst>
            </a:custGeom>
            <a:solidFill>
              <a:srgbClr val="5C4E6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2" name="Google Shape;342;g3d00605b67d_0_219"/>
          <p:cNvSpPr/>
          <p:nvPr/>
        </p:nvSpPr>
        <p:spPr>
          <a:xfrm>
            <a:off x="2657770" y="5089627"/>
            <a:ext cx="754094" cy="1248823"/>
          </a:xfrm>
          <a:custGeom>
            <a:avLst/>
            <a:gdLst/>
            <a:ahLst/>
            <a:cxnLst/>
            <a:rect l="l" t="t" r="r" b="b"/>
            <a:pathLst>
              <a:path w="1005459" h="1665097" extrusionOk="0">
                <a:moveTo>
                  <a:pt x="0" y="7239"/>
                </a:moveTo>
                <a:cubicBezTo>
                  <a:pt x="0" y="3175"/>
                  <a:pt x="3175" y="0"/>
                  <a:pt x="7239" y="0"/>
                </a:cubicBezTo>
                <a:lnTo>
                  <a:pt x="998220" y="0"/>
                </a:lnTo>
                <a:cubicBezTo>
                  <a:pt x="1002157" y="0"/>
                  <a:pt x="1005459" y="3175"/>
                  <a:pt x="1005459" y="7239"/>
                </a:cubicBezTo>
                <a:lnTo>
                  <a:pt x="1005459" y="1657858"/>
                </a:lnTo>
                <a:cubicBezTo>
                  <a:pt x="1005459" y="1661795"/>
                  <a:pt x="1002284" y="1665097"/>
                  <a:pt x="998220" y="1665097"/>
                </a:cubicBezTo>
                <a:lnTo>
                  <a:pt x="7239" y="1665097"/>
                </a:lnTo>
                <a:cubicBezTo>
                  <a:pt x="3302" y="1665097"/>
                  <a:pt x="0" y="1661922"/>
                  <a:pt x="0" y="1657858"/>
                </a:cubicBezTo>
                <a:close/>
              </a:path>
            </a:pathLst>
          </a:custGeom>
          <a:solidFill>
            <a:srgbClr val="4335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g3d00605b67d_0_219" descr="preencoded.png"/>
          <p:cNvSpPr/>
          <p:nvPr/>
        </p:nvSpPr>
        <p:spPr>
          <a:xfrm>
            <a:off x="2893371" y="5572573"/>
            <a:ext cx="282778" cy="282778"/>
          </a:xfrm>
          <a:custGeom>
            <a:avLst/>
            <a:gdLst/>
            <a:ahLst/>
            <a:cxnLst/>
            <a:rect l="l" t="t" r="r" b="b"/>
            <a:pathLst>
              <a:path w="282778" h="282778" extrusionOk="0">
                <a:moveTo>
                  <a:pt x="0" y="0"/>
                </a:moveTo>
                <a:lnTo>
                  <a:pt x="282778" y="0"/>
                </a:lnTo>
                <a:lnTo>
                  <a:pt x="282778" y="282778"/>
                </a:lnTo>
                <a:lnTo>
                  <a:pt x="0" y="2827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13330" b="-1333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g3d00605b67d_0_219"/>
          <p:cNvSpPr txBox="1"/>
          <p:nvPr/>
        </p:nvSpPr>
        <p:spPr>
          <a:xfrm>
            <a:off x="3537200" y="5236175"/>
            <a:ext cx="23568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75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12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M</a:t>
            </a:r>
            <a:r>
              <a:rPr lang="en-US" sz="2012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alawi · 2019</a:t>
            </a:r>
            <a:endParaRPr sz="1600"/>
          </a:p>
        </p:txBody>
      </p:sp>
      <p:sp>
        <p:nvSpPr>
          <p:cNvPr id="345" name="Google Shape;345;g3d00605b67d_0_219"/>
          <p:cNvSpPr txBox="1"/>
          <p:nvPr/>
        </p:nvSpPr>
        <p:spPr>
          <a:xfrm>
            <a:off x="3537194" y="5619302"/>
            <a:ext cx="119046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47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37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A woman was stripped for wearing political party regalia. The video was shared via WhatsApp — technology amplifying a physical act of political humiliation.</a:t>
            </a:r>
            <a:endParaRPr sz="2000"/>
          </a:p>
        </p:txBody>
      </p:sp>
      <p:grpSp>
        <p:nvGrpSpPr>
          <p:cNvPr id="346" name="Google Shape;346;g3d00605b67d_0_219"/>
          <p:cNvGrpSpPr/>
          <p:nvPr/>
        </p:nvGrpSpPr>
        <p:grpSpPr>
          <a:xfrm>
            <a:off x="2629195" y="6473276"/>
            <a:ext cx="13029439" cy="1305973"/>
            <a:chOff x="0" y="0"/>
            <a:chExt cx="17372585" cy="1741297"/>
          </a:xfrm>
        </p:grpSpPr>
        <p:sp>
          <p:nvSpPr>
            <p:cNvPr id="347" name="Google Shape;347;g3d00605b67d_0_219"/>
            <p:cNvSpPr/>
            <p:nvPr/>
          </p:nvSpPr>
          <p:spPr>
            <a:xfrm>
              <a:off x="12700" y="12700"/>
              <a:ext cx="17347185" cy="1715897"/>
            </a:xfrm>
            <a:custGeom>
              <a:avLst/>
              <a:gdLst/>
              <a:ahLst/>
              <a:cxnLst/>
              <a:rect l="l" t="t" r="r" b="b"/>
              <a:pathLst>
                <a:path w="17347185" h="1715897" extrusionOk="0">
                  <a:moveTo>
                    <a:pt x="0" y="37719"/>
                  </a:moveTo>
                  <a:cubicBezTo>
                    <a:pt x="0" y="16891"/>
                    <a:pt x="17145" y="0"/>
                    <a:pt x="38227" y="0"/>
                  </a:cubicBezTo>
                  <a:lnTo>
                    <a:pt x="17308957" y="0"/>
                  </a:lnTo>
                  <a:cubicBezTo>
                    <a:pt x="17330040" y="0"/>
                    <a:pt x="17347185" y="16891"/>
                    <a:pt x="17347185" y="37719"/>
                  </a:cubicBezTo>
                  <a:lnTo>
                    <a:pt x="17347185" y="1678178"/>
                  </a:lnTo>
                  <a:cubicBezTo>
                    <a:pt x="17347185" y="1699006"/>
                    <a:pt x="17330040" y="1715897"/>
                    <a:pt x="17308957" y="1715897"/>
                  </a:cubicBezTo>
                  <a:lnTo>
                    <a:pt x="38227" y="1715897"/>
                  </a:lnTo>
                  <a:cubicBezTo>
                    <a:pt x="17145" y="1715897"/>
                    <a:pt x="0" y="1699006"/>
                    <a:pt x="0" y="1678178"/>
                  </a:cubicBezTo>
                  <a:close/>
                </a:path>
              </a:pathLst>
            </a:custGeom>
            <a:solidFill>
              <a:srgbClr val="2416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8" name="Google Shape;348;g3d00605b67d_0_219"/>
            <p:cNvSpPr/>
            <p:nvPr/>
          </p:nvSpPr>
          <p:spPr>
            <a:xfrm>
              <a:off x="0" y="0"/>
              <a:ext cx="17372585" cy="1741297"/>
            </a:xfrm>
            <a:custGeom>
              <a:avLst/>
              <a:gdLst/>
              <a:ahLst/>
              <a:cxnLst/>
              <a:rect l="l" t="t" r="r" b="b"/>
              <a:pathLst>
                <a:path w="17372585" h="1741297" extrusionOk="0">
                  <a:moveTo>
                    <a:pt x="0" y="50419"/>
                  </a:moveTo>
                  <a:cubicBezTo>
                    <a:pt x="0" y="22352"/>
                    <a:pt x="22987" y="0"/>
                    <a:pt x="50927" y="0"/>
                  </a:cubicBezTo>
                  <a:lnTo>
                    <a:pt x="17321657" y="0"/>
                  </a:lnTo>
                  <a:lnTo>
                    <a:pt x="17321657" y="12700"/>
                  </a:lnTo>
                  <a:lnTo>
                    <a:pt x="17321657" y="0"/>
                  </a:lnTo>
                  <a:cubicBezTo>
                    <a:pt x="17349597" y="0"/>
                    <a:pt x="17372585" y="22352"/>
                    <a:pt x="17372585" y="50419"/>
                  </a:cubicBezTo>
                  <a:lnTo>
                    <a:pt x="17359885" y="50419"/>
                  </a:lnTo>
                  <a:lnTo>
                    <a:pt x="17372585" y="50419"/>
                  </a:lnTo>
                  <a:lnTo>
                    <a:pt x="17372585" y="1690878"/>
                  </a:lnTo>
                  <a:lnTo>
                    <a:pt x="17359885" y="1690878"/>
                  </a:lnTo>
                  <a:lnTo>
                    <a:pt x="17372585" y="1690878"/>
                  </a:lnTo>
                  <a:cubicBezTo>
                    <a:pt x="17372585" y="1718818"/>
                    <a:pt x="17349597" y="1741297"/>
                    <a:pt x="17321657" y="1741297"/>
                  </a:cubicBezTo>
                  <a:lnTo>
                    <a:pt x="17321657" y="1728597"/>
                  </a:lnTo>
                  <a:lnTo>
                    <a:pt x="17321657" y="1741297"/>
                  </a:lnTo>
                  <a:lnTo>
                    <a:pt x="50927" y="1741297"/>
                  </a:lnTo>
                  <a:lnTo>
                    <a:pt x="50927" y="1728597"/>
                  </a:lnTo>
                  <a:lnTo>
                    <a:pt x="50927" y="1741297"/>
                  </a:lnTo>
                  <a:cubicBezTo>
                    <a:pt x="22987" y="1741297"/>
                    <a:pt x="0" y="1718945"/>
                    <a:pt x="0" y="1690878"/>
                  </a:cubicBezTo>
                  <a:lnTo>
                    <a:pt x="0" y="50419"/>
                  </a:lnTo>
                  <a:lnTo>
                    <a:pt x="12700" y="50419"/>
                  </a:lnTo>
                  <a:lnTo>
                    <a:pt x="0" y="50419"/>
                  </a:lnTo>
                  <a:moveTo>
                    <a:pt x="25400" y="50419"/>
                  </a:moveTo>
                  <a:lnTo>
                    <a:pt x="25400" y="1690878"/>
                  </a:lnTo>
                  <a:lnTo>
                    <a:pt x="12700" y="1690878"/>
                  </a:lnTo>
                  <a:lnTo>
                    <a:pt x="25400" y="1690878"/>
                  </a:lnTo>
                  <a:cubicBezTo>
                    <a:pt x="25400" y="1704594"/>
                    <a:pt x="36703" y="1715897"/>
                    <a:pt x="50927" y="1715897"/>
                  </a:cubicBezTo>
                  <a:lnTo>
                    <a:pt x="17321657" y="1715897"/>
                  </a:lnTo>
                  <a:cubicBezTo>
                    <a:pt x="17335881" y="1715897"/>
                    <a:pt x="17347185" y="1704594"/>
                    <a:pt x="17347185" y="1690878"/>
                  </a:cubicBezTo>
                  <a:lnTo>
                    <a:pt x="17347185" y="50419"/>
                  </a:lnTo>
                  <a:cubicBezTo>
                    <a:pt x="17347185" y="36703"/>
                    <a:pt x="17335881" y="25400"/>
                    <a:pt x="17321657" y="25400"/>
                  </a:cubicBezTo>
                  <a:lnTo>
                    <a:pt x="50927" y="25400"/>
                  </a:lnTo>
                  <a:lnTo>
                    <a:pt x="50927" y="12700"/>
                  </a:lnTo>
                  <a:lnTo>
                    <a:pt x="50927" y="25400"/>
                  </a:lnTo>
                  <a:cubicBezTo>
                    <a:pt x="36703" y="25400"/>
                    <a:pt x="25400" y="36703"/>
                    <a:pt x="25400" y="50419"/>
                  </a:cubicBezTo>
                  <a:close/>
                </a:path>
              </a:pathLst>
            </a:custGeom>
            <a:solidFill>
              <a:srgbClr val="5C4E6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9" name="Google Shape;349;g3d00605b67d_0_219"/>
          <p:cNvSpPr/>
          <p:nvPr/>
        </p:nvSpPr>
        <p:spPr>
          <a:xfrm>
            <a:off x="2657770" y="6501851"/>
            <a:ext cx="754094" cy="1248823"/>
          </a:xfrm>
          <a:custGeom>
            <a:avLst/>
            <a:gdLst/>
            <a:ahLst/>
            <a:cxnLst/>
            <a:rect l="l" t="t" r="r" b="b"/>
            <a:pathLst>
              <a:path w="1005459" h="1665097" extrusionOk="0">
                <a:moveTo>
                  <a:pt x="0" y="7239"/>
                </a:moveTo>
                <a:cubicBezTo>
                  <a:pt x="0" y="3175"/>
                  <a:pt x="3175" y="0"/>
                  <a:pt x="7239" y="0"/>
                </a:cubicBezTo>
                <a:lnTo>
                  <a:pt x="998220" y="0"/>
                </a:lnTo>
                <a:cubicBezTo>
                  <a:pt x="1002157" y="0"/>
                  <a:pt x="1005459" y="3175"/>
                  <a:pt x="1005459" y="7239"/>
                </a:cubicBezTo>
                <a:lnTo>
                  <a:pt x="1005459" y="1657858"/>
                </a:lnTo>
                <a:cubicBezTo>
                  <a:pt x="1005459" y="1661795"/>
                  <a:pt x="1002284" y="1665097"/>
                  <a:pt x="998220" y="1665097"/>
                </a:cubicBezTo>
                <a:lnTo>
                  <a:pt x="7239" y="1665097"/>
                </a:lnTo>
                <a:cubicBezTo>
                  <a:pt x="3302" y="1665097"/>
                  <a:pt x="0" y="1661922"/>
                  <a:pt x="0" y="1657858"/>
                </a:cubicBezTo>
                <a:close/>
              </a:path>
            </a:pathLst>
          </a:custGeom>
          <a:solidFill>
            <a:srgbClr val="4335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0" name="Google Shape;350;g3d00605b67d_0_219" descr="preencoded.png"/>
          <p:cNvSpPr/>
          <p:nvPr/>
        </p:nvSpPr>
        <p:spPr>
          <a:xfrm>
            <a:off x="2893371" y="6984797"/>
            <a:ext cx="282778" cy="282778"/>
          </a:xfrm>
          <a:custGeom>
            <a:avLst/>
            <a:gdLst/>
            <a:ahLst/>
            <a:cxnLst/>
            <a:rect l="l" t="t" r="r" b="b"/>
            <a:pathLst>
              <a:path w="282778" h="282778" extrusionOk="0">
                <a:moveTo>
                  <a:pt x="0" y="0"/>
                </a:moveTo>
                <a:lnTo>
                  <a:pt x="282778" y="0"/>
                </a:lnTo>
                <a:lnTo>
                  <a:pt x="282778" y="282778"/>
                </a:lnTo>
                <a:lnTo>
                  <a:pt x="0" y="28277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t="-6660" b="-666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g3d00605b67d_0_219"/>
          <p:cNvSpPr txBox="1"/>
          <p:nvPr/>
        </p:nvSpPr>
        <p:spPr>
          <a:xfrm>
            <a:off x="3537194" y="6652174"/>
            <a:ext cx="23568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75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12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South Africa · 2024</a:t>
            </a:r>
            <a:endParaRPr sz="1600"/>
          </a:p>
        </p:txBody>
      </p:sp>
      <p:sp>
        <p:nvSpPr>
          <p:cNvPr id="352" name="Google Shape;352;g3d00605b67d_0_219"/>
          <p:cNvSpPr txBox="1"/>
          <p:nvPr/>
        </p:nvSpPr>
        <p:spPr>
          <a:xfrm>
            <a:off x="3537194" y="7031536"/>
            <a:ext cx="119046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47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37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IS</a:t>
            </a:r>
            <a:r>
              <a:rPr lang="en-US" sz="2037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D research documented women politicians subjected to gendered disinformation campaigns across TikTok, X, and Facebook during the general elections.</a:t>
            </a:r>
            <a:endParaRPr sz="2000"/>
          </a:p>
        </p:txBody>
      </p:sp>
      <p:grpSp>
        <p:nvGrpSpPr>
          <p:cNvPr id="353" name="Google Shape;353;g3d00605b67d_0_219"/>
          <p:cNvGrpSpPr/>
          <p:nvPr/>
        </p:nvGrpSpPr>
        <p:grpSpPr>
          <a:xfrm>
            <a:off x="2629195" y="7885509"/>
            <a:ext cx="13029439" cy="1305973"/>
            <a:chOff x="0" y="0"/>
            <a:chExt cx="17372585" cy="1741297"/>
          </a:xfrm>
        </p:grpSpPr>
        <p:sp>
          <p:nvSpPr>
            <p:cNvPr id="354" name="Google Shape;354;g3d00605b67d_0_219"/>
            <p:cNvSpPr/>
            <p:nvPr/>
          </p:nvSpPr>
          <p:spPr>
            <a:xfrm>
              <a:off x="12700" y="12700"/>
              <a:ext cx="17347185" cy="1715897"/>
            </a:xfrm>
            <a:custGeom>
              <a:avLst/>
              <a:gdLst/>
              <a:ahLst/>
              <a:cxnLst/>
              <a:rect l="l" t="t" r="r" b="b"/>
              <a:pathLst>
                <a:path w="17347185" h="1715897" extrusionOk="0">
                  <a:moveTo>
                    <a:pt x="0" y="37719"/>
                  </a:moveTo>
                  <a:cubicBezTo>
                    <a:pt x="0" y="16891"/>
                    <a:pt x="17145" y="0"/>
                    <a:pt x="38227" y="0"/>
                  </a:cubicBezTo>
                  <a:lnTo>
                    <a:pt x="17308957" y="0"/>
                  </a:lnTo>
                  <a:cubicBezTo>
                    <a:pt x="17330040" y="0"/>
                    <a:pt x="17347185" y="16891"/>
                    <a:pt x="17347185" y="37719"/>
                  </a:cubicBezTo>
                  <a:lnTo>
                    <a:pt x="17347185" y="1678178"/>
                  </a:lnTo>
                  <a:cubicBezTo>
                    <a:pt x="17347185" y="1699006"/>
                    <a:pt x="17330040" y="1715897"/>
                    <a:pt x="17308957" y="1715897"/>
                  </a:cubicBezTo>
                  <a:lnTo>
                    <a:pt x="38227" y="1715897"/>
                  </a:lnTo>
                  <a:cubicBezTo>
                    <a:pt x="17145" y="1715897"/>
                    <a:pt x="0" y="1699006"/>
                    <a:pt x="0" y="1678178"/>
                  </a:cubicBezTo>
                  <a:close/>
                </a:path>
              </a:pathLst>
            </a:custGeom>
            <a:solidFill>
              <a:srgbClr val="2416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" name="Google Shape;355;g3d00605b67d_0_219"/>
            <p:cNvSpPr/>
            <p:nvPr/>
          </p:nvSpPr>
          <p:spPr>
            <a:xfrm>
              <a:off x="0" y="0"/>
              <a:ext cx="17372585" cy="1741297"/>
            </a:xfrm>
            <a:custGeom>
              <a:avLst/>
              <a:gdLst/>
              <a:ahLst/>
              <a:cxnLst/>
              <a:rect l="l" t="t" r="r" b="b"/>
              <a:pathLst>
                <a:path w="17372585" h="1741297" extrusionOk="0">
                  <a:moveTo>
                    <a:pt x="0" y="50419"/>
                  </a:moveTo>
                  <a:cubicBezTo>
                    <a:pt x="0" y="22352"/>
                    <a:pt x="22987" y="0"/>
                    <a:pt x="50927" y="0"/>
                  </a:cubicBezTo>
                  <a:lnTo>
                    <a:pt x="17321657" y="0"/>
                  </a:lnTo>
                  <a:lnTo>
                    <a:pt x="17321657" y="12700"/>
                  </a:lnTo>
                  <a:lnTo>
                    <a:pt x="17321657" y="0"/>
                  </a:lnTo>
                  <a:cubicBezTo>
                    <a:pt x="17349597" y="0"/>
                    <a:pt x="17372585" y="22352"/>
                    <a:pt x="17372585" y="50419"/>
                  </a:cubicBezTo>
                  <a:lnTo>
                    <a:pt x="17359885" y="50419"/>
                  </a:lnTo>
                  <a:lnTo>
                    <a:pt x="17372585" y="50419"/>
                  </a:lnTo>
                  <a:lnTo>
                    <a:pt x="17372585" y="1690878"/>
                  </a:lnTo>
                  <a:lnTo>
                    <a:pt x="17359885" y="1690878"/>
                  </a:lnTo>
                  <a:lnTo>
                    <a:pt x="17372585" y="1690878"/>
                  </a:lnTo>
                  <a:cubicBezTo>
                    <a:pt x="17372585" y="1718818"/>
                    <a:pt x="17349597" y="1741297"/>
                    <a:pt x="17321657" y="1741297"/>
                  </a:cubicBezTo>
                  <a:lnTo>
                    <a:pt x="17321657" y="1728597"/>
                  </a:lnTo>
                  <a:lnTo>
                    <a:pt x="17321657" y="1741297"/>
                  </a:lnTo>
                  <a:lnTo>
                    <a:pt x="50927" y="1741297"/>
                  </a:lnTo>
                  <a:lnTo>
                    <a:pt x="50927" y="1728597"/>
                  </a:lnTo>
                  <a:lnTo>
                    <a:pt x="50927" y="1741297"/>
                  </a:lnTo>
                  <a:cubicBezTo>
                    <a:pt x="22987" y="1741297"/>
                    <a:pt x="0" y="1718945"/>
                    <a:pt x="0" y="1690878"/>
                  </a:cubicBezTo>
                  <a:lnTo>
                    <a:pt x="0" y="50419"/>
                  </a:lnTo>
                  <a:lnTo>
                    <a:pt x="12700" y="50419"/>
                  </a:lnTo>
                  <a:lnTo>
                    <a:pt x="0" y="50419"/>
                  </a:lnTo>
                  <a:moveTo>
                    <a:pt x="25400" y="50419"/>
                  </a:moveTo>
                  <a:lnTo>
                    <a:pt x="25400" y="1690878"/>
                  </a:lnTo>
                  <a:lnTo>
                    <a:pt x="12700" y="1690878"/>
                  </a:lnTo>
                  <a:lnTo>
                    <a:pt x="25400" y="1690878"/>
                  </a:lnTo>
                  <a:cubicBezTo>
                    <a:pt x="25400" y="1704594"/>
                    <a:pt x="36703" y="1715897"/>
                    <a:pt x="50927" y="1715897"/>
                  </a:cubicBezTo>
                  <a:lnTo>
                    <a:pt x="17321657" y="1715897"/>
                  </a:lnTo>
                  <a:cubicBezTo>
                    <a:pt x="17335881" y="1715897"/>
                    <a:pt x="17347185" y="1704594"/>
                    <a:pt x="17347185" y="1690878"/>
                  </a:cubicBezTo>
                  <a:lnTo>
                    <a:pt x="17347185" y="50419"/>
                  </a:lnTo>
                  <a:cubicBezTo>
                    <a:pt x="17347185" y="36703"/>
                    <a:pt x="17335881" y="25400"/>
                    <a:pt x="17321657" y="25400"/>
                  </a:cubicBezTo>
                  <a:lnTo>
                    <a:pt x="50927" y="25400"/>
                  </a:lnTo>
                  <a:lnTo>
                    <a:pt x="50927" y="12700"/>
                  </a:lnTo>
                  <a:lnTo>
                    <a:pt x="50927" y="25400"/>
                  </a:lnTo>
                  <a:cubicBezTo>
                    <a:pt x="36703" y="25400"/>
                    <a:pt x="25400" y="36703"/>
                    <a:pt x="25400" y="50419"/>
                  </a:cubicBezTo>
                  <a:close/>
                </a:path>
              </a:pathLst>
            </a:custGeom>
            <a:solidFill>
              <a:srgbClr val="5C4E6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6" name="Google Shape;356;g3d00605b67d_0_219"/>
          <p:cNvSpPr/>
          <p:nvPr/>
        </p:nvSpPr>
        <p:spPr>
          <a:xfrm>
            <a:off x="2657770" y="7914084"/>
            <a:ext cx="754094" cy="1248823"/>
          </a:xfrm>
          <a:custGeom>
            <a:avLst/>
            <a:gdLst/>
            <a:ahLst/>
            <a:cxnLst/>
            <a:rect l="l" t="t" r="r" b="b"/>
            <a:pathLst>
              <a:path w="1005459" h="1665097" extrusionOk="0">
                <a:moveTo>
                  <a:pt x="0" y="7239"/>
                </a:moveTo>
                <a:cubicBezTo>
                  <a:pt x="0" y="3175"/>
                  <a:pt x="3175" y="0"/>
                  <a:pt x="7239" y="0"/>
                </a:cubicBezTo>
                <a:lnTo>
                  <a:pt x="998220" y="0"/>
                </a:lnTo>
                <a:cubicBezTo>
                  <a:pt x="1002157" y="0"/>
                  <a:pt x="1005459" y="3175"/>
                  <a:pt x="1005459" y="7239"/>
                </a:cubicBezTo>
                <a:lnTo>
                  <a:pt x="1005459" y="1657858"/>
                </a:lnTo>
                <a:cubicBezTo>
                  <a:pt x="1005459" y="1661795"/>
                  <a:pt x="1002284" y="1665097"/>
                  <a:pt x="998220" y="1665097"/>
                </a:cubicBezTo>
                <a:lnTo>
                  <a:pt x="7239" y="1665097"/>
                </a:lnTo>
                <a:cubicBezTo>
                  <a:pt x="3302" y="1665097"/>
                  <a:pt x="0" y="1661922"/>
                  <a:pt x="0" y="1657858"/>
                </a:cubicBezTo>
                <a:close/>
              </a:path>
            </a:pathLst>
          </a:custGeom>
          <a:solidFill>
            <a:srgbClr val="4335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Google Shape;357;g3d00605b67d_0_219" descr="preencoded.png"/>
          <p:cNvSpPr/>
          <p:nvPr/>
        </p:nvSpPr>
        <p:spPr>
          <a:xfrm>
            <a:off x="2893371" y="8397030"/>
            <a:ext cx="282778" cy="282778"/>
          </a:xfrm>
          <a:custGeom>
            <a:avLst/>
            <a:gdLst/>
            <a:ahLst/>
            <a:cxnLst/>
            <a:rect l="l" t="t" r="r" b="b"/>
            <a:pathLst>
              <a:path w="282778" h="282778" extrusionOk="0">
                <a:moveTo>
                  <a:pt x="0" y="0"/>
                </a:moveTo>
                <a:lnTo>
                  <a:pt x="282778" y="0"/>
                </a:lnTo>
                <a:lnTo>
                  <a:pt x="282778" y="282779"/>
                </a:lnTo>
                <a:lnTo>
                  <a:pt x="0" y="2827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t="-10000" b="-1000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8" name="Google Shape;358;g3d00605b67d_0_219"/>
          <p:cNvSpPr txBox="1"/>
          <p:nvPr/>
        </p:nvSpPr>
        <p:spPr>
          <a:xfrm>
            <a:off x="3537194" y="8064398"/>
            <a:ext cx="2356800" cy="3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759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12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Zambia</a:t>
            </a:r>
            <a:endParaRPr sz="1600"/>
          </a:p>
        </p:txBody>
      </p:sp>
      <p:sp>
        <p:nvSpPr>
          <p:cNvPr id="359" name="Google Shape;359;g3d00605b67d_0_219"/>
          <p:cNvSpPr txBox="1"/>
          <p:nvPr/>
        </p:nvSpPr>
        <p:spPr>
          <a:xfrm>
            <a:off x="3537194" y="8443760"/>
            <a:ext cx="11904600" cy="73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479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37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Reported cases of both physical and technology-facilitated violence deliberately targeted at female candidates — underlining the domestic urgency of this issue.</a:t>
            </a:r>
            <a:endParaRPr sz="20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d00605b67d_0_26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110C1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g3d00605b67d_0_26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24163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g3d00605b67d_0_266"/>
          <p:cNvSpPr txBox="1"/>
          <p:nvPr/>
        </p:nvSpPr>
        <p:spPr>
          <a:xfrm>
            <a:off x="8275400" y="1352725"/>
            <a:ext cx="9020400" cy="851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           </a:t>
            </a:r>
            <a:r>
              <a:rPr lang="en-US" sz="5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ZAMBIA CASE </a:t>
            </a:r>
            <a:endParaRPr sz="5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000" b="1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Cyberbullying and Assasination of Character: </a:t>
            </a: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 the past, a  candidate faced severe cyberbullying and character assassination initiated by her opponents, who utilized social media platforms to launch personal attacks focused on past marital status. 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SzPts val="1100"/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They propagated the harmful narrative that an experience of divorce was a sign of personal failure, using this as a baseless argument to question  competence, moral standing, and overall ability to effectively govern the community. ''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 candidate faced online threats and harassment that escalated into physical intimidation.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628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87">
              <a:solidFill>
                <a:schemeClr val="lt1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371" name="Google Shape;371;g3d00605b67d_0_266"/>
          <p:cNvSpPr/>
          <p:nvPr/>
        </p:nvSpPr>
        <p:spPr>
          <a:xfrm>
            <a:off x="7850238" y="2850509"/>
            <a:ext cx="38100" cy="4585811"/>
          </a:xfrm>
          <a:custGeom>
            <a:avLst/>
            <a:gdLst/>
            <a:ahLst/>
            <a:cxnLst/>
            <a:rect l="l" t="t" r="r" b="b"/>
            <a:pathLst>
              <a:path w="50800" h="6114415" extrusionOk="0">
                <a:moveTo>
                  <a:pt x="0" y="0"/>
                </a:moveTo>
                <a:lnTo>
                  <a:pt x="50800" y="0"/>
                </a:lnTo>
                <a:lnTo>
                  <a:pt x="50800" y="6114415"/>
                </a:lnTo>
                <a:lnTo>
                  <a:pt x="0" y="6114415"/>
                </a:lnTo>
                <a:close/>
              </a:path>
            </a:pathLst>
          </a:custGeom>
          <a:solidFill>
            <a:srgbClr val="F94CA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2" name="Google Shape;372;g3d00605b67d_0_266" descr="Portrait of black businesswoman in the city (Provided by Getty Images)"/>
          <p:cNvPicPr preferRelativeResize="0"/>
          <p:nvPr/>
        </p:nvPicPr>
        <p:blipFill rotWithShape="1">
          <a:blip r:embed="rId3">
            <a:alphaModFix/>
          </a:blip>
          <a:srcRect l="27393" r="27389"/>
          <a:stretch/>
        </p:blipFill>
        <p:spPr>
          <a:xfrm>
            <a:off x="0" y="-45925"/>
            <a:ext cx="7030973" cy="10378852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g3d00605b67d_0_266"/>
          <p:cNvSpPr/>
          <p:nvPr/>
        </p:nvSpPr>
        <p:spPr>
          <a:xfrm>
            <a:off x="0" y="6390684"/>
            <a:ext cx="4753210" cy="4723502"/>
          </a:xfrm>
          <a:custGeom>
            <a:avLst/>
            <a:gdLst/>
            <a:ahLst/>
            <a:cxnLst/>
            <a:rect l="l" t="t" r="r" b="b"/>
            <a:pathLst>
              <a:path w="4753210" h="4723502" extrusionOk="0">
                <a:moveTo>
                  <a:pt x="0" y="0"/>
                </a:moveTo>
                <a:lnTo>
                  <a:pt x="4753210" y="0"/>
                </a:lnTo>
                <a:lnTo>
                  <a:pt x="4753210" y="4723503"/>
                </a:lnTo>
                <a:lnTo>
                  <a:pt x="0" y="47235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3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d00605b67d_0_279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110C1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g3d00605b67d_0_279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24163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g3d00605b67d_0_279" descr="preencoded.png"/>
          <p:cNvSpPr/>
          <p:nvPr/>
        </p:nvSpPr>
        <p:spPr>
          <a:xfrm>
            <a:off x="1873148" y="1658541"/>
            <a:ext cx="9272016" cy="5254085"/>
          </a:xfrm>
          <a:custGeom>
            <a:avLst/>
            <a:gdLst/>
            <a:ahLst/>
            <a:cxnLst/>
            <a:rect l="l" t="t" r="r" b="b"/>
            <a:pathLst>
              <a:path w="12362688" h="7005447" extrusionOk="0">
                <a:moveTo>
                  <a:pt x="0" y="0"/>
                </a:moveTo>
                <a:lnTo>
                  <a:pt x="12362688" y="0"/>
                </a:lnTo>
                <a:lnTo>
                  <a:pt x="12362688" y="7005447"/>
                </a:lnTo>
                <a:lnTo>
                  <a:pt x="0" y="700544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60" b="-5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g3d00605b67d_0_279"/>
          <p:cNvSpPr/>
          <p:nvPr/>
        </p:nvSpPr>
        <p:spPr>
          <a:xfrm>
            <a:off x="11668716" y="1926279"/>
            <a:ext cx="1876044" cy="361379"/>
          </a:xfrm>
          <a:custGeom>
            <a:avLst/>
            <a:gdLst/>
            <a:ahLst/>
            <a:cxnLst/>
            <a:rect l="l" t="t" r="r" b="b"/>
            <a:pathLst>
              <a:path w="2501392" h="481838" extrusionOk="0">
                <a:moveTo>
                  <a:pt x="0" y="33782"/>
                </a:moveTo>
                <a:cubicBezTo>
                  <a:pt x="0" y="15113"/>
                  <a:pt x="15113" y="0"/>
                  <a:pt x="33782" y="0"/>
                </a:cubicBezTo>
                <a:lnTo>
                  <a:pt x="2467610" y="0"/>
                </a:lnTo>
                <a:cubicBezTo>
                  <a:pt x="2486279" y="0"/>
                  <a:pt x="2501392" y="15113"/>
                  <a:pt x="2501392" y="33782"/>
                </a:cubicBezTo>
                <a:lnTo>
                  <a:pt x="2501392" y="448056"/>
                </a:lnTo>
                <a:cubicBezTo>
                  <a:pt x="2501392" y="466725"/>
                  <a:pt x="2486279" y="481838"/>
                  <a:pt x="2467610" y="481838"/>
                </a:cubicBezTo>
                <a:lnTo>
                  <a:pt x="33782" y="481838"/>
                </a:lnTo>
                <a:cubicBezTo>
                  <a:pt x="15113" y="481838"/>
                  <a:pt x="0" y="466725"/>
                  <a:pt x="0" y="448056"/>
                </a:cubicBezTo>
                <a:close/>
              </a:path>
            </a:pathLst>
          </a:custGeom>
          <a:solidFill>
            <a:srgbClr val="4A02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g3d00605b67d_0_279"/>
          <p:cNvSpPr txBox="1"/>
          <p:nvPr/>
        </p:nvSpPr>
        <p:spPr>
          <a:xfrm>
            <a:off x="11795074" y="1960807"/>
            <a:ext cx="1623300" cy="20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810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12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THE ZAMBIA CONTEXT</a:t>
            </a:r>
            <a:endParaRPr/>
          </a:p>
        </p:txBody>
      </p:sp>
      <p:sp>
        <p:nvSpPr>
          <p:cNvPr id="387" name="Google Shape;387;g3d00605b67d_0_279"/>
          <p:cNvSpPr txBox="1"/>
          <p:nvPr/>
        </p:nvSpPr>
        <p:spPr>
          <a:xfrm>
            <a:off x="11668716" y="2312194"/>
            <a:ext cx="5590500" cy="22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2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124" b="1">
                <a:solidFill>
                  <a:srgbClr val="F94CAF"/>
                </a:solidFill>
                <a:latin typeface="Arimo"/>
                <a:ea typeface="Arimo"/>
                <a:cs typeface="Arimo"/>
                <a:sym typeface="Arimo"/>
              </a:rPr>
              <a:t>Legal Frameworks and the Prosecutorial Imperative</a:t>
            </a:r>
            <a:endParaRPr/>
          </a:p>
        </p:txBody>
      </p:sp>
      <p:sp>
        <p:nvSpPr>
          <p:cNvPr id="388" name="Google Shape;388;g3d00605b67d_0_279"/>
          <p:cNvSpPr txBox="1"/>
          <p:nvPr/>
        </p:nvSpPr>
        <p:spPr>
          <a:xfrm>
            <a:off x="11665604" y="4650339"/>
            <a:ext cx="4755300" cy="60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22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25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Zambia's legal architecture provides the tools — prosecutors must wield them decisively.</a:t>
            </a:r>
            <a:endParaRPr/>
          </a:p>
        </p:txBody>
      </p:sp>
      <p:sp>
        <p:nvSpPr>
          <p:cNvPr id="389" name="Google Shape;389;g3d00605b67d_0_279"/>
          <p:cNvSpPr txBox="1"/>
          <p:nvPr/>
        </p:nvSpPr>
        <p:spPr>
          <a:xfrm>
            <a:off x="11665604" y="5378858"/>
            <a:ext cx="47553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22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25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Prosecution plays a </a:t>
            </a:r>
            <a:r>
              <a:rPr lang="en-US" sz="1625" b="1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pivotal dual role</a:t>
            </a:r>
            <a:r>
              <a:rPr lang="en-US" sz="1625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: holding perpetrators accountable and deterring future offenders. </a:t>
            </a:r>
            <a:r>
              <a:rPr lang="en-US" sz="1625" b="1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Fast Track Courts</a:t>
            </a:r>
            <a:r>
              <a:rPr lang="en-US" sz="1625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 offer a critical mechanism for swift, visible justice ahead of 2026.</a:t>
            </a:r>
            <a:endParaRPr/>
          </a:p>
        </p:txBody>
      </p:sp>
      <p:sp>
        <p:nvSpPr>
          <p:cNvPr id="390" name="Google Shape;390;g3d00605b67d_0_279"/>
          <p:cNvSpPr/>
          <p:nvPr/>
        </p:nvSpPr>
        <p:spPr>
          <a:xfrm>
            <a:off x="1873148" y="7265041"/>
            <a:ext cx="4742688" cy="1539526"/>
          </a:xfrm>
          <a:custGeom>
            <a:avLst/>
            <a:gdLst/>
            <a:ahLst/>
            <a:cxnLst/>
            <a:rect l="l" t="t" r="r" b="b"/>
            <a:pathLst>
              <a:path w="6323584" h="2052701" extrusionOk="0">
                <a:moveTo>
                  <a:pt x="0" y="42164"/>
                </a:moveTo>
                <a:cubicBezTo>
                  <a:pt x="0" y="18923"/>
                  <a:pt x="18923" y="0"/>
                  <a:pt x="42164" y="0"/>
                </a:cubicBezTo>
                <a:lnTo>
                  <a:pt x="6281420" y="0"/>
                </a:lnTo>
                <a:cubicBezTo>
                  <a:pt x="6304661" y="0"/>
                  <a:pt x="6323584" y="18923"/>
                  <a:pt x="6323584" y="42164"/>
                </a:cubicBezTo>
                <a:lnTo>
                  <a:pt x="6323584" y="2010537"/>
                </a:lnTo>
                <a:cubicBezTo>
                  <a:pt x="6323584" y="2033778"/>
                  <a:pt x="6304661" y="2052701"/>
                  <a:pt x="6281420" y="2052701"/>
                </a:cubicBezTo>
                <a:lnTo>
                  <a:pt x="42164" y="2052701"/>
                </a:lnTo>
                <a:cubicBezTo>
                  <a:pt x="18923" y="2052701"/>
                  <a:pt x="0" y="2033778"/>
                  <a:pt x="0" y="2010537"/>
                </a:cubicBezTo>
                <a:close/>
              </a:path>
            </a:pathLst>
          </a:custGeom>
          <a:solidFill>
            <a:srgbClr val="4335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1" name="Google Shape;391;g3d00605b67d_0_279" descr="preencoded.png"/>
          <p:cNvSpPr/>
          <p:nvPr/>
        </p:nvSpPr>
        <p:spPr>
          <a:xfrm>
            <a:off x="2083889" y="7475782"/>
            <a:ext cx="632270" cy="632270"/>
          </a:xfrm>
          <a:custGeom>
            <a:avLst/>
            <a:gdLst/>
            <a:ahLst/>
            <a:cxnLst/>
            <a:rect l="l" t="t" r="r" b="b"/>
            <a:pathLst>
              <a:path w="843026" h="843026" extrusionOk="0">
                <a:moveTo>
                  <a:pt x="0" y="0"/>
                </a:moveTo>
                <a:lnTo>
                  <a:pt x="843026" y="0"/>
                </a:lnTo>
                <a:lnTo>
                  <a:pt x="843026" y="843026"/>
                </a:lnTo>
                <a:lnTo>
                  <a:pt x="0" y="8430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r="10" b="1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g3d00605b67d_0_279" descr="preencoded.png"/>
          <p:cNvSpPr/>
          <p:nvPr/>
        </p:nvSpPr>
        <p:spPr>
          <a:xfrm>
            <a:off x="2257720" y="7649613"/>
            <a:ext cx="284407" cy="284407"/>
          </a:xfrm>
          <a:custGeom>
            <a:avLst/>
            <a:gdLst/>
            <a:ahLst/>
            <a:cxnLst/>
            <a:rect l="l" t="t" r="r" b="b"/>
            <a:pathLst>
              <a:path w="284407" h="284407" extrusionOk="0">
                <a:moveTo>
                  <a:pt x="0" y="0"/>
                </a:moveTo>
                <a:lnTo>
                  <a:pt x="284407" y="0"/>
                </a:lnTo>
                <a:lnTo>
                  <a:pt x="284407" y="284407"/>
                </a:lnTo>
                <a:lnTo>
                  <a:pt x="0" y="2844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6670" b="-667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g3d00605b67d_0_279"/>
          <p:cNvSpPr txBox="1"/>
          <p:nvPr/>
        </p:nvSpPr>
        <p:spPr>
          <a:xfrm>
            <a:off x="2083889" y="8245526"/>
            <a:ext cx="27645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2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62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Electoral Process Act</a:t>
            </a:r>
            <a:endParaRPr/>
          </a:p>
        </p:txBody>
      </p:sp>
      <p:sp>
        <p:nvSpPr>
          <p:cNvPr id="394" name="Google Shape;394;g3d00605b67d_0_279"/>
          <p:cNvSpPr/>
          <p:nvPr/>
        </p:nvSpPr>
        <p:spPr>
          <a:xfrm>
            <a:off x="6772427" y="7265041"/>
            <a:ext cx="4742878" cy="1539526"/>
          </a:xfrm>
          <a:custGeom>
            <a:avLst/>
            <a:gdLst/>
            <a:ahLst/>
            <a:cxnLst/>
            <a:rect l="l" t="t" r="r" b="b"/>
            <a:pathLst>
              <a:path w="6323838" h="2052701" extrusionOk="0">
                <a:moveTo>
                  <a:pt x="0" y="42164"/>
                </a:moveTo>
                <a:cubicBezTo>
                  <a:pt x="0" y="18923"/>
                  <a:pt x="18923" y="0"/>
                  <a:pt x="42164" y="0"/>
                </a:cubicBezTo>
                <a:lnTo>
                  <a:pt x="6281674" y="0"/>
                </a:lnTo>
                <a:cubicBezTo>
                  <a:pt x="6304915" y="0"/>
                  <a:pt x="6323838" y="18923"/>
                  <a:pt x="6323838" y="42164"/>
                </a:cubicBezTo>
                <a:lnTo>
                  <a:pt x="6323838" y="2010537"/>
                </a:lnTo>
                <a:cubicBezTo>
                  <a:pt x="6323838" y="2033778"/>
                  <a:pt x="6304915" y="2052701"/>
                  <a:pt x="6281674" y="2052701"/>
                </a:cubicBezTo>
                <a:lnTo>
                  <a:pt x="42164" y="2052701"/>
                </a:lnTo>
                <a:cubicBezTo>
                  <a:pt x="18923" y="2052701"/>
                  <a:pt x="0" y="2033778"/>
                  <a:pt x="0" y="2010537"/>
                </a:cubicBezTo>
                <a:close/>
              </a:path>
            </a:pathLst>
          </a:custGeom>
          <a:solidFill>
            <a:srgbClr val="4335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g3d00605b67d_0_279" descr="preencoded.png"/>
          <p:cNvSpPr/>
          <p:nvPr/>
        </p:nvSpPr>
        <p:spPr>
          <a:xfrm>
            <a:off x="6983168" y="7475782"/>
            <a:ext cx="632270" cy="632270"/>
          </a:xfrm>
          <a:custGeom>
            <a:avLst/>
            <a:gdLst/>
            <a:ahLst/>
            <a:cxnLst/>
            <a:rect l="l" t="t" r="r" b="b"/>
            <a:pathLst>
              <a:path w="843026" h="843026" extrusionOk="0">
                <a:moveTo>
                  <a:pt x="0" y="0"/>
                </a:moveTo>
                <a:lnTo>
                  <a:pt x="843026" y="0"/>
                </a:lnTo>
                <a:lnTo>
                  <a:pt x="843026" y="843026"/>
                </a:lnTo>
                <a:lnTo>
                  <a:pt x="0" y="8430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r="10" b="1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6" name="Google Shape;396;g3d00605b67d_0_279" descr="preencoded.png"/>
          <p:cNvSpPr/>
          <p:nvPr/>
        </p:nvSpPr>
        <p:spPr>
          <a:xfrm>
            <a:off x="7156999" y="7649613"/>
            <a:ext cx="284407" cy="284407"/>
          </a:xfrm>
          <a:custGeom>
            <a:avLst/>
            <a:gdLst/>
            <a:ahLst/>
            <a:cxnLst/>
            <a:rect l="l" t="t" r="r" b="b"/>
            <a:pathLst>
              <a:path w="284407" h="284407" extrusionOk="0">
                <a:moveTo>
                  <a:pt x="0" y="0"/>
                </a:moveTo>
                <a:lnTo>
                  <a:pt x="284407" y="0"/>
                </a:lnTo>
                <a:lnTo>
                  <a:pt x="284407" y="284407"/>
                </a:lnTo>
                <a:lnTo>
                  <a:pt x="0" y="2844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l="-3330" r="-334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7" name="Google Shape;397;g3d00605b67d_0_279"/>
          <p:cNvSpPr txBox="1"/>
          <p:nvPr/>
        </p:nvSpPr>
        <p:spPr>
          <a:xfrm>
            <a:off x="6983168" y="8245526"/>
            <a:ext cx="26343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2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62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Cyber Crimes Act</a:t>
            </a:r>
            <a:endParaRPr/>
          </a:p>
        </p:txBody>
      </p:sp>
      <p:sp>
        <p:nvSpPr>
          <p:cNvPr id="398" name="Google Shape;398;g3d00605b67d_0_279"/>
          <p:cNvSpPr/>
          <p:nvPr/>
        </p:nvSpPr>
        <p:spPr>
          <a:xfrm>
            <a:off x="11671849" y="7265041"/>
            <a:ext cx="4742878" cy="1539526"/>
          </a:xfrm>
          <a:custGeom>
            <a:avLst/>
            <a:gdLst/>
            <a:ahLst/>
            <a:cxnLst/>
            <a:rect l="l" t="t" r="r" b="b"/>
            <a:pathLst>
              <a:path w="6323838" h="2052701" extrusionOk="0">
                <a:moveTo>
                  <a:pt x="0" y="42164"/>
                </a:moveTo>
                <a:cubicBezTo>
                  <a:pt x="0" y="18923"/>
                  <a:pt x="18923" y="0"/>
                  <a:pt x="42164" y="0"/>
                </a:cubicBezTo>
                <a:lnTo>
                  <a:pt x="6281674" y="0"/>
                </a:lnTo>
                <a:cubicBezTo>
                  <a:pt x="6304915" y="0"/>
                  <a:pt x="6323838" y="18923"/>
                  <a:pt x="6323838" y="42164"/>
                </a:cubicBezTo>
                <a:lnTo>
                  <a:pt x="6323838" y="2010537"/>
                </a:lnTo>
                <a:cubicBezTo>
                  <a:pt x="6323838" y="2033778"/>
                  <a:pt x="6304915" y="2052701"/>
                  <a:pt x="6281674" y="2052701"/>
                </a:cubicBezTo>
                <a:lnTo>
                  <a:pt x="42164" y="2052701"/>
                </a:lnTo>
                <a:cubicBezTo>
                  <a:pt x="18923" y="2052701"/>
                  <a:pt x="0" y="2033778"/>
                  <a:pt x="0" y="2010537"/>
                </a:cubicBezTo>
                <a:close/>
              </a:path>
            </a:pathLst>
          </a:custGeom>
          <a:solidFill>
            <a:srgbClr val="4335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g3d00605b67d_0_279" descr="preencoded.png"/>
          <p:cNvSpPr/>
          <p:nvPr/>
        </p:nvSpPr>
        <p:spPr>
          <a:xfrm>
            <a:off x="11882590" y="7475782"/>
            <a:ext cx="632270" cy="632270"/>
          </a:xfrm>
          <a:custGeom>
            <a:avLst/>
            <a:gdLst/>
            <a:ahLst/>
            <a:cxnLst/>
            <a:rect l="l" t="t" r="r" b="b"/>
            <a:pathLst>
              <a:path w="843026" h="843026" extrusionOk="0">
                <a:moveTo>
                  <a:pt x="0" y="0"/>
                </a:moveTo>
                <a:lnTo>
                  <a:pt x="843026" y="0"/>
                </a:lnTo>
                <a:lnTo>
                  <a:pt x="843026" y="843026"/>
                </a:lnTo>
                <a:lnTo>
                  <a:pt x="0" y="8430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r="10" b="1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0" name="Google Shape;400;g3d00605b67d_0_279" descr="preencoded.png"/>
          <p:cNvSpPr/>
          <p:nvPr/>
        </p:nvSpPr>
        <p:spPr>
          <a:xfrm>
            <a:off x="12056421" y="7649613"/>
            <a:ext cx="284407" cy="284407"/>
          </a:xfrm>
          <a:custGeom>
            <a:avLst/>
            <a:gdLst/>
            <a:ahLst/>
            <a:cxnLst/>
            <a:rect l="l" t="t" r="r" b="b"/>
            <a:pathLst>
              <a:path w="284407" h="284407" extrusionOk="0">
                <a:moveTo>
                  <a:pt x="0" y="0"/>
                </a:moveTo>
                <a:lnTo>
                  <a:pt x="284407" y="0"/>
                </a:lnTo>
                <a:lnTo>
                  <a:pt x="284407" y="284407"/>
                </a:lnTo>
                <a:lnTo>
                  <a:pt x="0" y="28440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t="-1670" b="-166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g3d00605b67d_0_279"/>
          <p:cNvSpPr txBox="1"/>
          <p:nvPr/>
        </p:nvSpPr>
        <p:spPr>
          <a:xfrm>
            <a:off x="11882590" y="8245526"/>
            <a:ext cx="2634300" cy="31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24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62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Penal Code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3d00605b67d_0_30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110C1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g3d00605b67d_0_30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24163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Google Shape;412;g3d00605b67d_0_306"/>
          <p:cNvSpPr/>
          <p:nvPr/>
        </p:nvSpPr>
        <p:spPr>
          <a:xfrm>
            <a:off x="959053" y="814235"/>
            <a:ext cx="3517106" cy="541020"/>
          </a:xfrm>
          <a:custGeom>
            <a:avLst/>
            <a:gdLst/>
            <a:ahLst/>
            <a:cxnLst/>
            <a:rect l="l" t="t" r="r" b="b"/>
            <a:pathLst>
              <a:path w="4689475" h="721360" extrusionOk="0">
                <a:moveTo>
                  <a:pt x="0" y="50419"/>
                </a:moveTo>
                <a:cubicBezTo>
                  <a:pt x="0" y="22479"/>
                  <a:pt x="22987" y="0"/>
                  <a:pt x="51054" y="0"/>
                </a:cubicBezTo>
                <a:lnTo>
                  <a:pt x="4638421" y="0"/>
                </a:lnTo>
                <a:lnTo>
                  <a:pt x="4638421" y="6350"/>
                </a:lnTo>
                <a:lnTo>
                  <a:pt x="4638421" y="0"/>
                </a:lnTo>
                <a:cubicBezTo>
                  <a:pt x="4666488" y="0"/>
                  <a:pt x="4689475" y="22479"/>
                  <a:pt x="4689475" y="50419"/>
                </a:cubicBezTo>
                <a:lnTo>
                  <a:pt x="4683125" y="50419"/>
                </a:lnTo>
                <a:lnTo>
                  <a:pt x="4689475" y="50419"/>
                </a:lnTo>
                <a:lnTo>
                  <a:pt x="4689475" y="670941"/>
                </a:lnTo>
                <a:lnTo>
                  <a:pt x="4683125" y="670941"/>
                </a:lnTo>
                <a:lnTo>
                  <a:pt x="4689475" y="670941"/>
                </a:lnTo>
                <a:cubicBezTo>
                  <a:pt x="4689475" y="698881"/>
                  <a:pt x="4666488" y="721360"/>
                  <a:pt x="4638421" y="721360"/>
                </a:cubicBezTo>
                <a:lnTo>
                  <a:pt x="4638421" y="715010"/>
                </a:lnTo>
                <a:lnTo>
                  <a:pt x="4638421" y="721360"/>
                </a:lnTo>
                <a:lnTo>
                  <a:pt x="51054" y="721360"/>
                </a:lnTo>
                <a:lnTo>
                  <a:pt x="51054" y="715010"/>
                </a:lnTo>
                <a:lnTo>
                  <a:pt x="51054" y="721360"/>
                </a:lnTo>
                <a:cubicBezTo>
                  <a:pt x="22987" y="721360"/>
                  <a:pt x="0" y="698881"/>
                  <a:pt x="0" y="670941"/>
                </a:cubicBezTo>
                <a:lnTo>
                  <a:pt x="0" y="50419"/>
                </a:lnTo>
                <a:lnTo>
                  <a:pt x="6350" y="50419"/>
                </a:lnTo>
                <a:lnTo>
                  <a:pt x="0" y="50419"/>
                </a:lnTo>
                <a:moveTo>
                  <a:pt x="12700" y="50419"/>
                </a:moveTo>
                <a:lnTo>
                  <a:pt x="12700" y="670941"/>
                </a:lnTo>
                <a:lnTo>
                  <a:pt x="6350" y="670941"/>
                </a:lnTo>
                <a:lnTo>
                  <a:pt x="12700" y="670941"/>
                </a:lnTo>
                <a:cubicBezTo>
                  <a:pt x="12700" y="691642"/>
                  <a:pt x="29845" y="708660"/>
                  <a:pt x="51054" y="708660"/>
                </a:cubicBezTo>
                <a:lnTo>
                  <a:pt x="4638421" y="708660"/>
                </a:lnTo>
                <a:cubicBezTo>
                  <a:pt x="4659757" y="708660"/>
                  <a:pt x="4676775" y="691642"/>
                  <a:pt x="4676775" y="670941"/>
                </a:cubicBezTo>
                <a:lnTo>
                  <a:pt x="4676775" y="50419"/>
                </a:lnTo>
                <a:cubicBezTo>
                  <a:pt x="4676775" y="29718"/>
                  <a:pt x="4659630" y="12700"/>
                  <a:pt x="4638421" y="12700"/>
                </a:cubicBezTo>
                <a:lnTo>
                  <a:pt x="51054" y="12700"/>
                </a:lnTo>
                <a:lnTo>
                  <a:pt x="51054" y="6350"/>
                </a:lnTo>
                <a:lnTo>
                  <a:pt x="51054" y="12700"/>
                </a:lnTo>
                <a:cubicBezTo>
                  <a:pt x="29845" y="12700"/>
                  <a:pt x="12700" y="29718"/>
                  <a:pt x="12700" y="50419"/>
                </a:cubicBezTo>
                <a:close/>
              </a:path>
            </a:pathLst>
          </a:custGeom>
          <a:solidFill>
            <a:srgbClr val="F94CA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g3d00605b67d_0_306"/>
          <p:cNvSpPr txBox="1"/>
          <p:nvPr/>
        </p:nvSpPr>
        <p:spPr>
          <a:xfrm>
            <a:off x="1138533" y="844448"/>
            <a:ext cx="3158100" cy="2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92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87">
                <a:solidFill>
                  <a:srgbClr val="F94CAF"/>
                </a:solidFill>
                <a:latin typeface="Fira Sans"/>
                <a:ea typeface="Fira Sans"/>
                <a:cs typeface="Fira Sans"/>
                <a:sym typeface="Fira Sans"/>
              </a:rPr>
              <a:t>MULTI-STAKEHOLDER RESPONSE</a:t>
            </a:r>
            <a:endParaRPr/>
          </a:p>
        </p:txBody>
      </p:sp>
      <p:sp>
        <p:nvSpPr>
          <p:cNvPr id="414" name="Google Shape;414;g3d00605b67d_0_306"/>
          <p:cNvSpPr txBox="1"/>
          <p:nvPr/>
        </p:nvSpPr>
        <p:spPr>
          <a:xfrm>
            <a:off x="963816" y="1400175"/>
            <a:ext cx="9636600" cy="82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58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374" b="1">
                <a:solidFill>
                  <a:srgbClr val="F94CAF"/>
                </a:solidFill>
                <a:latin typeface="Arimo"/>
                <a:ea typeface="Arimo"/>
                <a:cs typeface="Arimo"/>
                <a:sym typeface="Arimo"/>
              </a:rPr>
              <a:t>The Role of Key Stakeholders</a:t>
            </a:r>
            <a:endParaRPr/>
          </a:p>
        </p:txBody>
      </p:sp>
      <p:sp>
        <p:nvSpPr>
          <p:cNvPr id="415" name="Google Shape;415;g3d00605b67d_0_306" descr="preencoded.png"/>
          <p:cNvSpPr/>
          <p:nvPr/>
        </p:nvSpPr>
        <p:spPr>
          <a:xfrm>
            <a:off x="963816" y="2718940"/>
            <a:ext cx="688334" cy="688334"/>
          </a:xfrm>
          <a:custGeom>
            <a:avLst/>
            <a:gdLst/>
            <a:ahLst/>
            <a:cxnLst/>
            <a:rect l="l" t="t" r="r" b="b"/>
            <a:pathLst>
              <a:path w="688334" h="688334" extrusionOk="0">
                <a:moveTo>
                  <a:pt x="0" y="0"/>
                </a:moveTo>
                <a:lnTo>
                  <a:pt x="688333" y="0"/>
                </a:lnTo>
                <a:lnTo>
                  <a:pt x="688333" y="688333"/>
                </a:lnTo>
                <a:lnTo>
                  <a:pt x="0" y="6883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680" b="-69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6" name="Google Shape;416;g3d00605b67d_0_306"/>
          <p:cNvSpPr txBox="1"/>
          <p:nvPr/>
        </p:nvSpPr>
        <p:spPr>
          <a:xfrm>
            <a:off x="1986394" y="2690375"/>
            <a:ext cx="73248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5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87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Electoral Management Bodies</a:t>
            </a:r>
            <a:endParaRPr/>
          </a:p>
        </p:txBody>
      </p:sp>
      <p:sp>
        <p:nvSpPr>
          <p:cNvPr id="417" name="Google Shape;417;g3d00605b67d_0_306"/>
          <p:cNvSpPr txBox="1"/>
          <p:nvPr/>
        </p:nvSpPr>
        <p:spPr>
          <a:xfrm>
            <a:off x="1986410" y="3223917"/>
            <a:ext cx="6990600" cy="13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87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25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Mine data on incidents, provide accessible reporting platforms, and advocate for stronger electoral violence legislation.</a:t>
            </a:r>
            <a:endParaRPr/>
          </a:p>
        </p:txBody>
      </p:sp>
      <p:sp>
        <p:nvSpPr>
          <p:cNvPr id="418" name="Google Shape;418;g3d00605b67d_0_306" descr="preencoded.png"/>
          <p:cNvSpPr/>
          <p:nvPr/>
        </p:nvSpPr>
        <p:spPr>
          <a:xfrm>
            <a:off x="9311135" y="2718940"/>
            <a:ext cx="688334" cy="688334"/>
          </a:xfrm>
          <a:custGeom>
            <a:avLst/>
            <a:gdLst/>
            <a:ahLst/>
            <a:cxnLst/>
            <a:rect l="l" t="t" r="r" b="b"/>
            <a:pathLst>
              <a:path w="688334" h="688334" extrusionOk="0">
                <a:moveTo>
                  <a:pt x="0" y="0"/>
                </a:moveTo>
                <a:lnTo>
                  <a:pt x="688334" y="0"/>
                </a:lnTo>
                <a:lnTo>
                  <a:pt x="688334" y="688333"/>
                </a:lnTo>
                <a:lnTo>
                  <a:pt x="0" y="6883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680" b="-69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g3d00605b67d_0_306"/>
          <p:cNvSpPr txBox="1"/>
          <p:nvPr/>
        </p:nvSpPr>
        <p:spPr>
          <a:xfrm>
            <a:off x="10333723" y="2690375"/>
            <a:ext cx="73248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5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87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Law Enforcement &amp; Prosecutors</a:t>
            </a:r>
            <a:endParaRPr/>
          </a:p>
        </p:txBody>
      </p:sp>
      <p:sp>
        <p:nvSpPr>
          <p:cNvPr id="420" name="Google Shape;420;g3d00605b67d_0_306"/>
          <p:cNvSpPr txBox="1"/>
          <p:nvPr/>
        </p:nvSpPr>
        <p:spPr>
          <a:xfrm>
            <a:off x="10333730" y="3223917"/>
            <a:ext cx="6990600" cy="13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87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25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Proactively track digital threats, support digital privacy management, and enforce existing legislation with gender sensitivity.</a:t>
            </a:r>
            <a:endParaRPr/>
          </a:p>
        </p:txBody>
      </p:sp>
      <p:sp>
        <p:nvSpPr>
          <p:cNvPr id="421" name="Google Shape;421;g3d00605b67d_0_306" descr="preencoded.png"/>
          <p:cNvSpPr/>
          <p:nvPr/>
        </p:nvSpPr>
        <p:spPr>
          <a:xfrm>
            <a:off x="963816" y="5146919"/>
            <a:ext cx="688334" cy="688334"/>
          </a:xfrm>
          <a:custGeom>
            <a:avLst/>
            <a:gdLst/>
            <a:ahLst/>
            <a:cxnLst/>
            <a:rect l="l" t="t" r="r" b="b"/>
            <a:pathLst>
              <a:path w="688334" h="688334" extrusionOk="0">
                <a:moveTo>
                  <a:pt x="0" y="0"/>
                </a:moveTo>
                <a:lnTo>
                  <a:pt x="688333" y="0"/>
                </a:lnTo>
                <a:lnTo>
                  <a:pt x="688333" y="688334"/>
                </a:lnTo>
                <a:lnTo>
                  <a:pt x="0" y="6883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t="-10270" b="-1028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g3d00605b67d_0_306"/>
          <p:cNvSpPr txBox="1"/>
          <p:nvPr/>
        </p:nvSpPr>
        <p:spPr>
          <a:xfrm>
            <a:off x="1986410" y="5118344"/>
            <a:ext cx="34422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5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87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Lawmakers</a:t>
            </a:r>
            <a:endParaRPr/>
          </a:p>
        </p:txBody>
      </p:sp>
      <p:sp>
        <p:nvSpPr>
          <p:cNvPr id="423" name="Google Shape;423;g3d00605b67d_0_306"/>
          <p:cNvSpPr txBox="1"/>
          <p:nvPr/>
        </p:nvSpPr>
        <p:spPr>
          <a:xfrm>
            <a:off x="1986410" y="5651897"/>
            <a:ext cx="6990600" cy="13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87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25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Enact legal reforms that explicitly recognize online VAWE as GBV and establish robust perpetrator accountability frameworks.</a:t>
            </a:r>
            <a:endParaRPr/>
          </a:p>
        </p:txBody>
      </p:sp>
      <p:sp>
        <p:nvSpPr>
          <p:cNvPr id="424" name="Google Shape;424;g3d00605b67d_0_306" descr="preencoded.png"/>
          <p:cNvSpPr/>
          <p:nvPr/>
        </p:nvSpPr>
        <p:spPr>
          <a:xfrm>
            <a:off x="9311135" y="5146919"/>
            <a:ext cx="688334" cy="688334"/>
          </a:xfrm>
          <a:custGeom>
            <a:avLst/>
            <a:gdLst/>
            <a:ahLst/>
            <a:cxnLst/>
            <a:rect l="l" t="t" r="r" b="b"/>
            <a:pathLst>
              <a:path w="688334" h="688334" extrusionOk="0">
                <a:moveTo>
                  <a:pt x="0" y="0"/>
                </a:moveTo>
                <a:lnTo>
                  <a:pt x="688334" y="0"/>
                </a:lnTo>
                <a:lnTo>
                  <a:pt x="688334" y="688334"/>
                </a:lnTo>
                <a:lnTo>
                  <a:pt x="0" y="68833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t="-8219" b="-821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g3d00605b67d_0_306"/>
          <p:cNvSpPr txBox="1"/>
          <p:nvPr/>
        </p:nvSpPr>
        <p:spPr>
          <a:xfrm>
            <a:off x="10333730" y="5118344"/>
            <a:ext cx="34422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5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87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Political Parties</a:t>
            </a:r>
            <a:endParaRPr/>
          </a:p>
        </p:txBody>
      </p:sp>
      <p:sp>
        <p:nvSpPr>
          <p:cNvPr id="426" name="Google Shape;426;g3d00605b67d_0_306"/>
          <p:cNvSpPr txBox="1"/>
          <p:nvPr/>
        </p:nvSpPr>
        <p:spPr>
          <a:xfrm>
            <a:off x="10333730" y="5651897"/>
            <a:ext cx="6990600" cy="13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87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25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Adopt and enforce internal zero-tolerance policies against violence; actively lobby for legal protections for women members.</a:t>
            </a:r>
            <a:endParaRPr/>
          </a:p>
        </p:txBody>
      </p:sp>
      <p:sp>
        <p:nvSpPr>
          <p:cNvPr id="427" name="Google Shape;427;g3d00605b67d_0_306" descr="preencoded.png"/>
          <p:cNvSpPr/>
          <p:nvPr/>
        </p:nvSpPr>
        <p:spPr>
          <a:xfrm>
            <a:off x="963816" y="7574909"/>
            <a:ext cx="688334" cy="688334"/>
          </a:xfrm>
          <a:custGeom>
            <a:avLst/>
            <a:gdLst/>
            <a:ahLst/>
            <a:cxnLst/>
            <a:rect l="l" t="t" r="r" b="b"/>
            <a:pathLst>
              <a:path w="688334" h="688334" extrusionOk="0">
                <a:moveTo>
                  <a:pt x="0" y="0"/>
                </a:moveTo>
                <a:lnTo>
                  <a:pt x="688333" y="0"/>
                </a:lnTo>
                <a:lnTo>
                  <a:pt x="688333" y="688333"/>
                </a:lnTo>
                <a:lnTo>
                  <a:pt x="0" y="6883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l="-9590" r="-959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g3d00605b67d_0_306"/>
          <p:cNvSpPr txBox="1"/>
          <p:nvPr/>
        </p:nvSpPr>
        <p:spPr>
          <a:xfrm>
            <a:off x="1986410" y="7546334"/>
            <a:ext cx="34422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5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87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Media</a:t>
            </a:r>
            <a:endParaRPr/>
          </a:p>
        </p:txBody>
      </p:sp>
      <p:sp>
        <p:nvSpPr>
          <p:cNvPr id="429" name="Google Shape;429;g3d00605b67d_0_306"/>
          <p:cNvSpPr txBox="1"/>
          <p:nvPr/>
        </p:nvSpPr>
        <p:spPr>
          <a:xfrm>
            <a:off x="1986410" y="8079877"/>
            <a:ext cx="6990600" cy="13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87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25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Publicize cases of online abuse; train journalists to identify and responsibly report VAWIE-Online without re-traumatizing survivors.</a:t>
            </a:r>
            <a:endParaRPr/>
          </a:p>
        </p:txBody>
      </p:sp>
      <p:sp>
        <p:nvSpPr>
          <p:cNvPr id="430" name="Google Shape;430;g3d00605b67d_0_306" descr="preencoded.png"/>
          <p:cNvSpPr/>
          <p:nvPr/>
        </p:nvSpPr>
        <p:spPr>
          <a:xfrm>
            <a:off x="9311135" y="7574909"/>
            <a:ext cx="688334" cy="688334"/>
          </a:xfrm>
          <a:custGeom>
            <a:avLst/>
            <a:gdLst/>
            <a:ahLst/>
            <a:cxnLst/>
            <a:rect l="l" t="t" r="r" b="b"/>
            <a:pathLst>
              <a:path w="688334" h="688334" extrusionOk="0">
                <a:moveTo>
                  <a:pt x="0" y="0"/>
                </a:moveTo>
                <a:lnTo>
                  <a:pt x="688334" y="0"/>
                </a:lnTo>
                <a:lnTo>
                  <a:pt x="688334" y="688333"/>
                </a:lnTo>
                <a:lnTo>
                  <a:pt x="0" y="68833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l="-7530" r="-7541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1" name="Google Shape;431;g3d00605b67d_0_306"/>
          <p:cNvSpPr txBox="1"/>
          <p:nvPr/>
        </p:nvSpPr>
        <p:spPr>
          <a:xfrm>
            <a:off x="10333721" y="7546326"/>
            <a:ext cx="66612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56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87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Social Media Companies</a:t>
            </a:r>
            <a:endParaRPr/>
          </a:p>
        </p:txBody>
      </p:sp>
      <p:sp>
        <p:nvSpPr>
          <p:cNvPr id="432" name="Google Shape;432;g3d00605b67d_0_306"/>
          <p:cNvSpPr txBox="1"/>
          <p:nvPr/>
        </p:nvSpPr>
        <p:spPr>
          <a:xfrm>
            <a:off x="10333730" y="8079877"/>
            <a:ext cx="6990600" cy="136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877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25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Swiftly remove violent content, report cases to authorities, and enforce platform codes of conduct consistently and transparently.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d00605b67d_0_336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24163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9" name="Google Shape;439;g3d00605b67d_0_3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62025" y="152400"/>
            <a:ext cx="12938952" cy="9982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3d00605b67d_0_34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24163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6" name="Google Shape;446;g3d00605b67d_0_342" title="VAWE launch_0.jpe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80375" y="1933625"/>
            <a:ext cx="13527251" cy="7613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g3d00605b67d_0_342"/>
          <p:cNvSpPr txBox="1"/>
          <p:nvPr/>
        </p:nvSpPr>
        <p:spPr>
          <a:xfrm>
            <a:off x="1047580" y="646300"/>
            <a:ext cx="15291600" cy="29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2558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5374" b="1">
                <a:solidFill>
                  <a:srgbClr val="F94CAF"/>
                </a:solidFill>
                <a:latin typeface="Arimo"/>
                <a:ea typeface="Arimo"/>
                <a:cs typeface="Arimo"/>
                <a:sym typeface="Arimo"/>
              </a:rPr>
              <a:t>VAWE Reporting Mechanism in Zambia</a:t>
            </a:r>
            <a:endParaRPr sz="5374" b="1">
              <a:solidFill>
                <a:srgbClr val="F94CAF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lvl="0" indent="0" algn="l" rtl="0">
              <a:lnSpc>
                <a:spcPct val="125586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5374" b="1">
              <a:solidFill>
                <a:srgbClr val="F94CAF"/>
              </a:solidFill>
              <a:latin typeface="Arimo"/>
              <a:ea typeface="Arimo"/>
              <a:cs typeface="Arimo"/>
              <a:sym typeface="Arimo"/>
            </a:endParaRPr>
          </a:p>
          <a:p>
            <a:pPr marL="0" marR="0" lvl="0" indent="0" algn="l" rtl="0">
              <a:lnSpc>
                <a:spcPct val="125586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374" b="1">
              <a:solidFill>
                <a:srgbClr val="F94CAF"/>
              </a:solidFill>
              <a:latin typeface="Arimo"/>
              <a:ea typeface="Arimo"/>
              <a:cs typeface="Arimo"/>
              <a:sym typeface="Arim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d00605b67d_0_349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110C1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Google Shape;457;g3d00605b67d_0_349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24163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g3d00605b67d_0_349" descr="preencoded.png"/>
          <p:cNvSpPr/>
          <p:nvPr/>
        </p:nvSpPr>
        <p:spPr>
          <a:xfrm>
            <a:off x="9563548" y="1614116"/>
            <a:ext cx="385610" cy="385610"/>
          </a:xfrm>
          <a:custGeom>
            <a:avLst/>
            <a:gdLst/>
            <a:ahLst/>
            <a:cxnLst/>
            <a:rect l="l" t="t" r="r" b="b"/>
            <a:pathLst>
              <a:path w="385610" h="385610" extrusionOk="0">
                <a:moveTo>
                  <a:pt x="0" y="0"/>
                </a:moveTo>
                <a:lnTo>
                  <a:pt x="385610" y="0"/>
                </a:lnTo>
                <a:lnTo>
                  <a:pt x="385610" y="385610"/>
                </a:lnTo>
                <a:lnTo>
                  <a:pt x="0" y="3856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8540" r="-853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Google Shape;459;g3d00605b67d_0_349" descr="preencoded.png"/>
          <p:cNvSpPr/>
          <p:nvPr/>
        </p:nvSpPr>
        <p:spPr>
          <a:xfrm>
            <a:off x="9563548" y="3499323"/>
            <a:ext cx="385610" cy="385610"/>
          </a:xfrm>
          <a:custGeom>
            <a:avLst/>
            <a:gdLst/>
            <a:ahLst/>
            <a:cxnLst/>
            <a:rect l="l" t="t" r="r" b="b"/>
            <a:pathLst>
              <a:path w="385610" h="385610" extrusionOk="0">
                <a:moveTo>
                  <a:pt x="0" y="0"/>
                </a:moveTo>
                <a:lnTo>
                  <a:pt x="385610" y="0"/>
                </a:lnTo>
                <a:lnTo>
                  <a:pt x="385610" y="385610"/>
                </a:lnTo>
                <a:lnTo>
                  <a:pt x="0" y="3856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8540" r="-853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Google Shape;460;g3d00605b67d_0_349" descr="preencoded.png"/>
          <p:cNvSpPr/>
          <p:nvPr/>
        </p:nvSpPr>
        <p:spPr>
          <a:xfrm>
            <a:off x="9563548" y="5384530"/>
            <a:ext cx="385610" cy="385610"/>
          </a:xfrm>
          <a:custGeom>
            <a:avLst/>
            <a:gdLst/>
            <a:ahLst/>
            <a:cxnLst/>
            <a:rect l="l" t="t" r="r" b="b"/>
            <a:pathLst>
              <a:path w="385610" h="385610" extrusionOk="0">
                <a:moveTo>
                  <a:pt x="0" y="0"/>
                </a:moveTo>
                <a:lnTo>
                  <a:pt x="385610" y="0"/>
                </a:lnTo>
                <a:lnTo>
                  <a:pt x="385610" y="385610"/>
                </a:lnTo>
                <a:lnTo>
                  <a:pt x="0" y="3856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8540" r="-853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Google Shape;461;g3d00605b67d_0_349" descr="preencoded.png"/>
          <p:cNvSpPr/>
          <p:nvPr/>
        </p:nvSpPr>
        <p:spPr>
          <a:xfrm>
            <a:off x="9563548" y="7269737"/>
            <a:ext cx="385610" cy="385610"/>
          </a:xfrm>
          <a:custGeom>
            <a:avLst/>
            <a:gdLst/>
            <a:ahLst/>
            <a:cxnLst/>
            <a:rect l="l" t="t" r="r" b="b"/>
            <a:pathLst>
              <a:path w="385610" h="385610" extrusionOk="0">
                <a:moveTo>
                  <a:pt x="0" y="0"/>
                </a:moveTo>
                <a:lnTo>
                  <a:pt x="385610" y="0"/>
                </a:lnTo>
                <a:lnTo>
                  <a:pt x="385610" y="385610"/>
                </a:lnTo>
                <a:lnTo>
                  <a:pt x="0" y="3856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8540" r="-853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2" name="Google Shape;462;g3d00605b67d_0_349"/>
          <p:cNvSpPr/>
          <p:nvPr/>
        </p:nvSpPr>
        <p:spPr>
          <a:xfrm>
            <a:off x="0" y="6390684"/>
            <a:ext cx="4753210" cy="4723502"/>
          </a:xfrm>
          <a:custGeom>
            <a:avLst/>
            <a:gdLst/>
            <a:ahLst/>
            <a:cxnLst/>
            <a:rect l="l" t="t" r="r" b="b"/>
            <a:pathLst>
              <a:path w="4753210" h="4723502" extrusionOk="0">
                <a:moveTo>
                  <a:pt x="0" y="0"/>
                </a:moveTo>
                <a:lnTo>
                  <a:pt x="4753210" y="0"/>
                </a:lnTo>
                <a:lnTo>
                  <a:pt x="4753210" y="4723503"/>
                </a:lnTo>
                <a:lnTo>
                  <a:pt x="0" y="47235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 amt="63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g3d00605b67d_0_349"/>
          <p:cNvSpPr/>
          <p:nvPr/>
        </p:nvSpPr>
        <p:spPr>
          <a:xfrm>
            <a:off x="1184017" y="5862638"/>
            <a:ext cx="4306239" cy="4419917"/>
          </a:xfrm>
          <a:custGeom>
            <a:avLst/>
            <a:gdLst/>
            <a:ahLst/>
            <a:cxnLst/>
            <a:rect l="l" t="t" r="r" b="b"/>
            <a:pathLst>
              <a:path w="4935518" h="5036942" extrusionOk="0">
                <a:moveTo>
                  <a:pt x="0" y="0"/>
                </a:moveTo>
                <a:lnTo>
                  <a:pt x="4935518" y="0"/>
                </a:lnTo>
                <a:lnTo>
                  <a:pt x="4935518" y="5036942"/>
                </a:lnTo>
                <a:lnTo>
                  <a:pt x="0" y="50369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31349" r="-2172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4" name="Google Shape;464;g3d00605b67d_0_349"/>
          <p:cNvSpPr txBox="1"/>
          <p:nvPr/>
        </p:nvSpPr>
        <p:spPr>
          <a:xfrm>
            <a:off x="899817" y="1519828"/>
            <a:ext cx="7930500" cy="25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99" b="1">
                <a:solidFill>
                  <a:srgbClr val="F94CAF"/>
                </a:solidFill>
                <a:latin typeface="Arimo"/>
                <a:ea typeface="Arimo"/>
                <a:cs typeface="Arimo"/>
                <a:sym typeface="Arimo"/>
              </a:rPr>
              <a:t>Trauma-Informed Justice: Why It Matters for Prosecutors</a:t>
            </a:r>
            <a:endParaRPr/>
          </a:p>
        </p:txBody>
      </p:sp>
      <p:sp>
        <p:nvSpPr>
          <p:cNvPr id="465" name="Google Shape;465;g3d00605b67d_0_349"/>
          <p:cNvSpPr txBox="1"/>
          <p:nvPr/>
        </p:nvSpPr>
        <p:spPr>
          <a:xfrm>
            <a:off x="899817" y="4153491"/>
            <a:ext cx="7930500" cy="125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3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Prosecuting TFGBV effectively requires more than legal knowledge — it demands a </a:t>
            </a:r>
            <a:r>
              <a:rPr lang="en-US" sz="2000" b="1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trauma-informed and survivor-centred approach</a:t>
            </a:r>
            <a:r>
              <a:rPr lang="en-US" sz="2000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 at every stage of the process.</a:t>
            </a:r>
            <a:endParaRPr/>
          </a:p>
        </p:txBody>
      </p:sp>
      <p:sp>
        <p:nvSpPr>
          <p:cNvPr id="466" name="Google Shape;466;g3d00605b67d_0_349"/>
          <p:cNvSpPr txBox="1"/>
          <p:nvPr/>
        </p:nvSpPr>
        <p:spPr>
          <a:xfrm>
            <a:off x="899817" y="5539683"/>
            <a:ext cx="79305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3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Prosecutors who adopt this framework are better equipped to serve justice and support their own professional wellbeing.</a:t>
            </a:r>
            <a:endParaRPr/>
          </a:p>
        </p:txBody>
      </p:sp>
      <p:sp>
        <p:nvSpPr>
          <p:cNvPr id="467" name="Google Shape;467;g3d00605b67d_0_349"/>
          <p:cNvSpPr txBox="1"/>
          <p:nvPr/>
        </p:nvSpPr>
        <p:spPr>
          <a:xfrm>
            <a:off x="10302622" y="1577575"/>
            <a:ext cx="69234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Understand Survivor Behaviour</a:t>
            </a:r>
            <a:endParaRPr/>
          </a:p>
        </p:txBody>
      </p:sp>
      <p:sp>
        <p:nvSpPr>
          <p:cNvPr id="468" name="Google Shape;468;g3d00605b67d_0_349"/>
          <p:cNvSpPr txBox="1"/>
          <p:nvPr/>
        </p:nvSpPr>
        <p:spPr>
          <a:xfrm>
            <a:off x="10302631" y="2174081"/>
            <a:ext cx="7095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3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Recognise why survivors may delay reporting, recant, or appear inconsistent — trauma responses, not unreliability.</a:t>
            </a:r>
            <a:endParaRPr/>
          </a:p>
        </p:txBody>
      </p:sp>
      <p:sp>
        <p:nvSpPr>
          <p:cNvPr id="469" name="Google Shape;469;g3d00605b67d_0_349"/>
          <p:cNvSpPr txBox="1"/>
          <p:nvPr/>
        </p:nvSpPr>
        <p:spPr>
          <a:xfrm>
            <a:off x="10302622" y="3462775"/>
            <a:ext cx="65331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Communicate More Effectively</a:t>
            </a:r>
            <a:endParaRPr/>
          </a:p>
        </p:txBody>
      </p:sp>
      <p:sp>
        <p:nvSpPr>
          <p:cNvPr id="470" name="Google Shape;470;g3d00605b67d_0_349"/>
          <p:cNvSpPr txBox="1"/>
          <p:nvPr/>
        </p:nvSpPr>
        <p:spPr>
          <a:xfrm>
            <a:off x="10302631" y="4059288"/>
            <a:ext cx="7095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3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Build trust with survivors to obtain fuller, more accurate testimony and affidavit evidence.</a:t>
            </a:r>
            <a:endParaRPr/>
          </a:p>
        </p:txBody>
      </p:sp>
      <p:sp>
        <p:nvSpPr>
          <p:cNvPr id="471" name="Google Shape;471;g3d00605b67d_0_349"/>
          <p:cNvSpPr txBox="1"/>
          <p:nvPr/>
        </p:nvSpPr>
        <p:spPr>
          <a:xfrm>
            <a:off x="10302622" y="5348000"/>
            <a:ext cx="65331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Strengthen Court Processes</a:t>
            </a:r>
            <a:endParaRPr/>
          </a:p>
        </p:txBody>
      </p:sp>
      <p:sp>
        <p:nvSpPr>
          <p:cNvPr id="472" name="Google Shape;472;g3d00605b67d_0_349"/>
          <p:cNvSpPr txBox="1"/>
          <p:nvPr/>
        </p:nvSpPr>
        <p:spPr>
          <a:xfrm>
            <a:off x="10302631" y="5944495"/>
            <a:ext cx="7095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3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Increase survivor confidence in the justice system, improving participation and case outcomes.</a:t>
            </a:r>
            <a:endParaRPr/>
          </a:p>
        </p:txBody>
      </p:sp>
      <p:sp>
        <p:nvSpPr>
          <p:cNvPr id="473" name="Google Shape;473;g3d00605b67d_0_349"/>
          <p:cNvSpPr txBox="1"/>
          <p:nvPr/>
        </p:nvSpPr>
        <p:spPr>
          <a:xfrm>
            <a:off x="10302631" y="7233199"/>
            <a:ext cx="3373800" cy="3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99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Protect Practitioners</a:t>
            </a:r>
            <a:endParaRPr/>
          </a:p>
        </p:txBody>
      </p:sp>
      <p:sp>
        <p:nvSpPr>
          <p:cNvPr id="474" name="Google Shape;474;g3d00605b67d_0_349"/>
          <p:cNvSpPr txBox="1"/>
          <p:nvPr/>
        </p:nvSpPr>
        <p:spPr>
          <a:xfrm>
            <a:off x="10302631" y="7829702"/>
            <a:ext cx="7095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31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Build institutional frameworks that support prosecutors' own wellbeing when handling distressing cases.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d00605b67d_0_375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110C1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4" name="Google Shape;484;g3d00605b67d_0_375"/>
          <p:cNvSpPr/>
          <p:nvPr/>
        </p:nvSpPr>
        <p:spPr>
          <a:xfrm>
            <a:off x="3794817" y="1386183"/>
            <a:ext cx="1373791" cy="246126"/>
          </a:xfrm>
          <a:custGeom>
            <a:avLst/>
            <a:gdLst/>
            <a:ahLst/>
            <a:cxnLst/>
            <a:rect l="l" t="t" r="r" b="b"/>
            <a:pathLst>
              <a:path w="1831721" h="328168" extrusionOk="0">
                <a:moveTo>
                  <a:pt x="0" y="24765"/>
                </a:moveTo>
                <a:cubicBezTo>
                  <a:pt x="0" y="11049"/>
                  <a:pt x="11049" y="0"/>
                  <a:pt x="24765" y="0"/>
                </a:cubicBezTo>
                <a:lnTo>
                  <a:pt x="1806956" y="0"/>
                </a:lnTo>
                <a:cubicBezTo>
                  <a:pt x="1820672" y="0"/>
                  <a:pt x="1831721" y="11049"/>
                  <a:pt x="1831721" y="24765"/>
                </a:cubicBezTo>
                <a:lnTo>
                  <a:pt x="1831721" y="303403"/>
                </a:lnTo>
                <a:cubicBezTo>
                  <a:pt x="1831721" y="317119"/>
                  <a:pt x="1820672" y="328168"/>
                  <a:pt x="1806956" y="328168"/>
                </a:cubicBezTo>
                <a:lnTo>
                  <a:pt x="24765" y="328168"/>
                </a:lnTo>
                <a:cubicBezTo>
                  <a:pt x="11049" y="328168"/>
                  <a:pt x="0" y="317119"/>
                  <a:pt x="0" y="303403"/>
                </a:cubicBezTo>
                <a:close/>
              </a:path>
            </a:pathLst>
          </a:custGeom>
          <a:solidFill>
            <a:srgbClr val="4A02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Google Shape;485;g3d00605b67d_0_375" descr="preencoded.png"/>
          <p:cNvSpPr/>
          <p:nvPr/>
        </p:nvSpPr>
        <p:spPr>
          <a:xfrm>
            <a:off x="3794817" y="3101731"/>
            <a:ext cx="5159978" cy="19050"/>
          </a:xfrm>
          <a:custGeom>
            <a:avLst/>
            <a:gdLst/>
            <a:ahLst/>
            <a:cxnLst/>
            <a:rect l="l" t="t" r="r" b="b"/>
            <a:pathLst>
              <a:path w="6879971" h="25400" extrusionOk="0">
                <a:moveTo>
                  <a:pt x="0" y="0"/>
                </a:moveTo>
                <a:lnTo>
                  <a:pt x="6879971" y="0"/>
                </a:lnTo>
                <a:lnTo>
                  <a:pt x="6879971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0" r="-3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Google Shape;486;g3d00605b67d_0_375" descr="preencoded.png"/>
          <p:cNvSpPr/>
          <p:nvPr/>
        </p:nvSpPr>
        <p:spPr>
          <a:xfrm>
            <a:off x="3794817" y="4342057"/>
            <a:ext cx="5159978" cy="19050"/>
          </a:xfrm>
          <a:custGeom>
            <a:avLst/>
            <a:gdLst/>
            <a:ahLst/>
            <a:cxnLst/>
            <a:rect l="l" t="t" r="r" b="b"/>
            <a:pathLst>
              <a:path w="6879971" h="25400" extrusionOk="0">
                <a:moveTo>
                  <a:pt x="0" y="0"/>
                </a:moveTo>
                <a:lnTo>
                  <a:pt x="6879971" y="0"/>
                </a:lnTo>
                <a:lnTo>
                  <a:pt x="6879971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0" r="-3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g3d00605b67d_0_375"/>
          <p:cNvSpPr txBox="1"/>
          <p:nvPr/>
        </p:nvSpPr>
        <p:spPr>
          <a:xfrm>
            <a:off x="3794817" y="5371357"/>
            <a:ext cx="1548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63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87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03</a:t>
            </a:r>
            <a:endParaRPr/>
          </a:p>
        </p:txBody>
      </p:sp>
      <p:sp>
        <p:nvSpPr>
          <p:cNvPr id="488" name="Google Shape;488;g3d00605b67d_0_375" descr="preencoded.png"/>
          <p:cNvSpPr/>
          <p:nvPr/>
        </p:nvSpPr>
        <p:spPr>
          <a:xfrm>
            <a:off x="3794817" y="5582393"/>
            <a:ext cx="5159978" cy="19050"/>
          </a:xfrm>
          <a:custGeom>
            <a:avLst/>
            <a:gdLst/>
            <a:ahLst/>
            <a:cxnLst/>
            <a:rect l="l" t="t" r="r" b="b"/>
            <a:pathLst>
              <a:path w="6879971" h="25400" extrusionOk="0">
                <a:moveTo>
                  <a:pt x="0" y="0"/>
                </a:moveTo>
                <a:lnTo>
                  <a:pt x="6879971" y="0"/>
                </a:lnTo>
                <a:lnTo>
                  <a:pt x="6879971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0" r="-3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9" name="Google Shape;489;g3d00605b67d_0_375"/>
          <p:cNvSpPr txBox="1"/>
          <p:nvPr/>
        </p:nvSpPr>
        <p:spPr>
          <a:xfrm>
            <a:off x="3794817" y="6642649"/>
            <a:ext cx="1548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63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87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04</a:t>
            </a:r>
            <a:endParaRPr/>
          </a:p>
        </p:txBody>
      </p:sp>
      <p:sp>
        <p:nvSpPr>
          <p:cNvPr id="490" name="Google Shape;490;g3d00605b67d_0_375" descr="preencoded.png"/>
          <p:cNvSpPr/>
          <p:nvPr/>
        </p:nvSpPr>
        <p:spPr>
          <a:xfrm>
            <a:off x="3794817" y="6822729"/>
            <a:ext cx="5159978" cy="19050"/>
          </a:xfrm>
          <a:custGeom>
            <a:avLst/>
            <a:gdLst/>
            <a:ahLst/>
            <a:cxnLst/>
            <a:rect l="l" t="t" r="r" b="b"/>
            <a:pathLst>
              <a:path w="6879971" h="25400" extrusionOk="0">
                <a:moveTo>
                  <a:pt x="0" y="0"/>
                </a:moveTo>
                <a:lnTo>
                  <a:pt x="6879971" y="0"/>
                </a:lnTo>
                <a:lnTo>
                  <a:pt x="6879971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0" r="-3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g3d00605b67d_0_375" descr="preencoded.png"/>
          <p:cNvSpPr/>
          <p:nvPr/>
        </p:nvSpPr>
        <p:spPr>
          <a:xfrm>
            <a:off x="9342387" y="3101731"/>
            <a:ext cx="5159978" cy="19050"/>
          </a:xfrm>
          <a:custGeom>
            <a:avLst/>
            <a:gdLst/>
            <a:ahLst/>
            <a:cxnLst/>
            <a:rect l="l" t="t" r="r" b="b"/>
            <a:pathLst>
              <a:path w="6879971" h="25400" extrusionOk="0">
                <a:moveTo>
                  <a:pt x="0" y="0"/>
                </a:moveTo>
                <a:lnTo>
                  <a:pt x="6879971" y="0"/>
                </a:lnTo>
                <a:lnTo>
                  <a:pt x="6879971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0" r="-3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g3d00605b67d_0_375" descr="preencoded.png"/>
          <p:cNvSpPr/>
          <p:nvPr/>
        </p:nvSpPr>
        <p:spPr>
          <a:xfrm>
            <a:off x="9342387" y="4357535"/>
            <a:ext cx="5159978" cy="19050"/>
          </a:xfrm>
          <a:custGeom>
            <a:avLst/>
            <a:gdLst/>
            <a:ahLst/>
            <a:cxnLst/>
            <a:rect l="l" t="t" r="r" b="b"/>
            <a:pathLst>
              <a:path w="6879971" h="25400" extrusionOk="0">
                <a:moveTo>
                  <a:pt x="0" y="0"/>
                </a:moveTo>
                <a:lnTo>
                  <a:pt x="6879971" y="0"/>
                </a:lnTo>
                <a:lnTo>
                  <a:pt x="6879971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0" r="-3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g3d00605b67d_0_375" descr="preencoded.png"/>
          <p:cNvSpPr/>
          <p:nvPr/>
        </p:nvSpPr>
        <p:spPr>
          <a:xfrm>
            <a:off x="9342387" y="5613349"/>
            <a:ext cx="5159978" cy="19050"/>
          </a:xfrm>
          <a:custGeom>
            <a:avLst/>
            <a:gdLst/>
            <a:ahLst/>
            <a:cxnLst/>
            <a:rect l="l" t="t" r="r" b="b"/>
            <a:pathLst>
              <a:path w="6879971" h="25400" extrusionOk="0">
                <a:moveTo>
                  <a:pt x="0" y="0"/>
                </a:moveTo>
                <a:lnTo>
                  <a:pt x="6879971" y="0"/>
                </a:lnTo>
                <a:lnTo>
                  <a:pt x="6879971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0" r="-3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g3d00605b67d_0_375" descr="preencoded.png"/>
          <p:cNvSpPr/>
          <p:nvPr/>
        </p:nvSpPr>
        <p:spPr>
          <a:xfrm>
            <a:off x="9342387" y="6869163"/>
            <a:ext cx="5159978" cy="19050"/>
          </a:xfrm>
          <a:custGeom>
            <a:avLst/>
            <a:gdLst/>
            <a:ahLst/>
            <a:cxnLst/>
            <a:rect l="l" t="t" r="r" b="b"/>
            <a:pathLst>
              <a:path w="6879971" h="25400" extrusionOk="0">
                <a:moveTo>
                  <a:pt x="0" y="0"/>
                </a:moveTo>
                <a:lnTo>
                  <a:pt x="6879971" y="0"/>
                </a:lnTo>
                <a:lnTo>
                  <a:pt x="6879971" y="25400"/>
                </a:lnTo>
                <a:lnTo>
                  <a:pt x="0" y="254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l="-20" r="-3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g3d00605b67d_0_375"/>
          <p:cNvSpPr/>
          <p:nvPr/>
        </p:nvSpPr>
        <p:spPr>
          <a:xfrm>
            <a:off x="9342387" y="7891167"/>
            <a:ext cx="5159978" cy="852488"/>
          </a:xfrm>
          <a:custGeom>
            <a:avLst/>
            <a:gdLst/>
            <a:ahLst/>
            <a:cxnLst/>
            <a:rect l="l" t="t" r="r" b="b"/>
            <a:pathLst>
              <a:path w="6879971" h="1136650" extrusionOk="0">
                <a:moveTo>
                  <a:pt x="0" y="30988"/>
                </a:moveTo>
                <a:cubicBezTo>
                  <a:pt x="0" y="13843"/>
                  <a:pt x="13843" y="0"/>
                  <a:pt x="30988" y="0"/>
                </a:cubicBezTo>
                <a:lnTo>
                  <a:pt x="6848983" y="0"/>
                </a:lnTo>
                <a:cubicBezTo>
                  <a:pt x="6866127" y="0"/>
                  <a:pt x="6879971" y="13843"/>
                  <a:pt x="6879971" y="30988"/>
                </a:cubicBezTo>
                <a:lnTo>
                  <a:pt x="6879971" y="1105662"/>
                </a:lnTo>
                <a:cubicBezTo>
                  <a:pt x="6879971" y="1122807"/>
                  <a:pt x="6866127" y="1136650"/>
                  <a:pt x="6848983" y="1136650"/>
                </a:cubicBezTo>
                <a:lnTo>
                  <a:pt x="30988" y="1136650"/>
                </a:lnTo>
                <a:cubicBezTo>
                  <a:pt x="13843" y="1136650"/>
                  <a:pt x="0" y="1122807"/>
                  <a:pt x="0" y="1105662"/>
                </a:cubicBezTo>
                <a:close/>
              </a:path>
            </a:pathLst>
          </a:custGeom>
          <a:solidFill>
            <a:srgbClr val="4A02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g3d00605b67d_0_375" descr="preencoded.png"/>
          <p:cNvSpPr/>
          <p:nvPr/>
        </p:nvSpPr>
        <p:spPr>
          <a:xfrm>
            <a:off x="9497320" y="8092078"/>
            <a:ext cx="193738" cy="154972"/>
          </a:xfrm>
          <a:custGeom>
            <a:avLst/>
            <a:gdLst/>
            <a:ahLst/>
            <a:cxnLst/>
            <a:rect l="l" t="t" r="r" b="b"/>
            <a:pathLst>
              <a:path w="258318" h="206629" extrusionOk="0">
                <a:moveTo>
                  <a:pt x="0" y="0"/>
                </a:moveTo>
                <a:lnTo>
                  <a:pt x="258318" y="0"/>
                </a:lnTo>
                <a:lnTo>
                  <a:pt x="258318" y="206629"/>
                </a:lnTo>
                <a:lnTo>
                  <a:pt x="0" y="20662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30" r="-2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g3d00605b67d_0_375"/>
          <p:cNvSpPr txBox="1"/>
          <p:nvPr/>
        </p:nvSpPr>
        <p:spPr>
          <a:xfrm>
            <a:off x="3887838" y="1423092"/>
            <a:ext cx="1187700" cy="1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66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7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PRACTICAL GUIDANCE</a:t>
            </a:r>
            <a:endParaRPr/>
          </a:p>
        </p:txBody>
      </p:sp>
      <p:sp>
        <p:nvSpPr>
          <p:cNvPr id="498" name="Google Shape;498;g3d00605b67d_0_375"/>
          <p:cNvSpPr txBox="1"/>
          <p:nvPr/>
        </p:nvSpPr>
        <p:spPr>
          <a:xfrm>
            <a:off x="3794817" y="1628032"/>
            <a:ext cx="8301900" cy="104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70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F94CAF"/>
                </a:solidFill>
                <a:latin typeface="Arimo"/>
                <a:ea typeface="Arimo"/>
                <a:cs typeface="Arimo"/>
                <a:sym typeface="Arimo"/>
              </a:rPr>
              <a:t>Preserving Digital Evidence: A Checklist for Legal Practitioners</a:t>
            </a:r>
            <a:endParaRPr/>
          </a:p>
        </p:txBody>
      </p:sp>
      <p:sp>
        <p:nvSpPr>
          <p:cNvPr id="499" name="Google Shape;499;g3d00605b67d_0_375"/>
          <p:cNvSpPr txBox="1"/>
          <p:nvPr/>
        </p:nvSpPr>
        <p:spPr>
          <a:xfrm>
            <a:off x="3794817" y="2828773"/>
            <a:ext cx="1548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63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87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01</a:t>
            </a:r>
            <a:endParaRPr/>
          </a:p>
        </p:txBody>
      </p:sp>
      <p:sp>
        <p:nvSpPr>
          <p:cNvPr id="500" name="Google Shape;500;g3d00605b67d_0_375"/>
          <p:cNvSpPr txBox="1"/>
          <p:nvPr/>
        </p:nvSpPr>
        <p:spPr>
          <a:xfrm>
            <a:off x="3794816" y="3198171"/>
            <a:ext cx="4206300" cy="2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9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Capture Full Message Threads</a:t>
            </a:r>
            <a:endParaRPr sz="1700"/>
          </a:p>
        </p:txBody>
      </p:sp>
      <p:sp>
        <p:nvSpPr>
          <p:cNvPr id="501" name="Google Shape;501;g3d00605b67d_0_375"/>
          <p:cNvSpPr txBox="1"/>
          <p:nvPr/>
        </p:nvSpPr>
        <p:spPr>
          <a:xfrm>
            <a:off x="3794817" y="3534518"/>
            <a:ext cx="51600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63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87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Never preserve fragments — full context is essential for establishing intent and pattern of conduct.</a:t>
            </a:r>
            <a:endParaRPr sz="1800"/>
          </a:p>
        </p:txBody>
      </p:sp>
      <p:sp>
        <p:nvSpPr>
          <p:cNvPr id="502" name="Google Shape;502;g3d00605b67d_0_375"/>
          <p:cNvSpPr txBox="1"/>
          <p:nvPr/>
        </p:nvSpPr>
        <p:spPr>
          <a:xfrm>
            <a:off x="3794817" y="4100065"/>
            <a:ext cx="1548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63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87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02</a:t>
            </a:r>
            <a:endParaRPr/>
          </a:p>
        </p:txBody>
      </p:sp>
      <p:sp>
        <p:nvSpPr>
          <p:cNvPr id="503" name="Google Shape;503;g3d00605b67d_0_375"/>
          <p:cNvSpPr txBox="1"/>
          <p:nvPr/>
        </p:nvSpPr>
        <p:spPr>
          <a:xfrm>
            <a:off x="3826276" y="4469454"/>
            <a:ext cx="20331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9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Strategic Screenshots</a:t>
            </a:r>
            <a:endParaRPr/>
          </a:p>
        </p:txBody>
      </p:sp>
      <p:sp>
        <p:nvSpPr>
          <p:cNvPr id="504" name="Google Shape;504;g3d00605b67d_0_375"/>
          <p:cNvSpPr txBox="1"/>
          <p:nvPr/>
        </p:nvSpPr>
        <p:spPr>
          <a:xfrm>
            <a:off x="3794817" y="4805810"/>
            <a:ext cx="5160000" cy="5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63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87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B</a:t>
            </a:r>
            <a:r>
              <a:rPr lang="en-US" sz="1487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e aware: some applications notify senders when screenshots are taken. Plan evidence capture accordingly.</a:t>
            </a:r>
            <a:endParaRPr sz="1700"/>
          </a:p>
        </p:txBody>
      </p:sp>
      <p:sp>
        <p:nvSpPr>
          <p:cNvPr id="505" name="Google Shape;505;g3d00605b67d_0_375"/>
          <p:cNvSpPr txBox="1"/>
          <p:nvPr/>
        </p:nvSpPr>
        <p:spPr>
          <a:xfrm>
            <a:off x="3794817" y="5740746"/>
            <a:ext cx="19380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9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Preserve Multimedia</a:t>
            </a:r>
            <a:endParaRPr/>
          </a:p>
        </p:txBody>
      </p:sp>
      <p:sp>
        <p:nvSpPr>
          <p:cNvPr id="506" name="Google Shape;506;g3d00605b67d_0_375"/>
          <p:cNvSpPr txBox="1"/>
          <p:nvPr/>
        </p:nvSpPr>
        <p:spPr>
          <a:xfrm>
            <a:off x="3794817" y="6077102"/>
            <a:ext cx="51600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63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87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R</a:t>
            </a:r>
            <a:r>
              <a:rPr lang="en-US" sz="1587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etain voicemails, photos, and videos in original format. Avoid editing or compression.</a:t>
            </a:r>
            <a:endParaRPr sz="1800"/>
          </a:p>
        </p:txBody>
      </p:sp>
      <p:sp>
        <p:nvSpPr>
          <p:cNvPr id="507" name="Google Shape;507;g3d00605b67d_0_375"/>
          <p:cNvSpPr txBox="1"/>
          <p:nvPr/>
        </p:nvSpPr>
        <p:spPr>
          <a:xfrm>
            <a:off x="3794817" y="7012038"/>
            <a:ext cx="19380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9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Retain Metadata</a:t>
            </a:r>
            <a:endParaRPr sz="1500"/>
          </a:p>
        </p:txBody>
      </p:sp>
      <p:sp>
        <p:nvSpPr>
          <p:cNvPr id="508" name="Google Shape;508;g3d00605b67d_0_375"/>
          <p:cNvSpPr txBox="1"/>
          <p:nvPr/>
        </p:nvSpPr>
        <p:spPr>
          <a:xfrm>
            <a:off x="3794817" y="7348385"/>
            <a:ext cx="51600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63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87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Timestamps, usernames, and contact information are critical for authentication and establishing identity.</a:t>
            </a:r>
            <a:endParaRPr sz="1800"/>
          </a:p>
        </p:txBody>
      </p:sp>
      <p:sp>
        <p:nvSpPr>
          <p:cNvPr id="509" name="Google Shape;509;g3d00605b67d_0_375"/>
          <p:cNvSpPr txBox="1"/>
          <p:nvPr/>
        </p:nvSpPr>
        <p:spPr>
          <a:xfrm>
            <a:off x="9342387" y="2828773"/>
            <a:ext cx="1548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63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87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01</a:t>
            </a:r>
            <a:endParaRPr/>
          </a:p>
        </p:txBody>
      </p:sp>
      <p:sp>
        <p:nvSpPr>
          <p:cNvPr id="510" name="Google Shape;510;g3d00605b67d_0_375"/>
          <p:cNvSpPr txBox="1"/>
          <p:nvPr/>
        </p:nvSpPr>
        <p:spPr>
          <a:xfrm>
            <a:off x="9342387" y="3198171"/>
            <a:ext cx="42063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9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Document Collection Process</a:t>
            </a:r>
            <a:endParaRPr sz="1500"/>
          </a:p>
        </p:txBody>
      </p:sp>
      <p:sp>
        <p:nvSpPr>
          <p:cNvPr id="511" name="Google Shape;511;g3d00605b67d_0_375"/>
          <p:cNvSpPr txBox="1"/>
          <p:nvPr/>
        </p:nvSpPr>
        <p:spPr>
          <a:xfrm>
            <a:off x="9342387" y="3534518"/>
            <a:ext cx="51600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63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87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Maintain a clear chain of custody record from the moment evidence is identified.</a:t>
            </a:r>
            <a:endParaRPr sz="1800"/>
          </a:p>
        </p:txBody>
      </p:sp>
      <p:sp>
        <p:nvSpPr>
          <p:cNvPr id="512" name="Google Shape;512;g3d00605b67d_0_375"/>
          <p:cNvSpPr txBox="1"/>
          <p:nvPr/>
        </p:nvSpPr>
        <p:spPr>
          <a:xfrm>
            <a:off x="9342387" y="4100065"/>
            <a:ext cx="1548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63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87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02</a:t>
            </a:r>
            <a:endParaRPr/>
          </a:p>
        </p:txBody>
      </p:sp>
      <p:sp>
        <p:nvSpPr>
          <p:cNvPr id="513" name="Google Shape;513;g3d00605b67d_0_375"/>
          <p:cNvSpPr txBox="1"/>
          <p:nvPr/>
        </p:nvSpPr>
        <p:spPr>
          <a:xfrm>
            <a:off x="9342387" y="4469454"/>
            <a:ext cx="19380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9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Avoid Contamination</a:t>
            </a:r>
            <a:endParaRPr/>
          </a:p>
        </p:txBody>
      </p:sp>
      <p:sp>
        <p:nvSpPr>
          <p:cNvPr id="514" name="Google Shape;514;g3d00605b67d_0_375"/>
          <p:cNvSpPr/>
          <p:nvPr/>
        </p:nvSpPr>
        <p:spPr>
          <a:xfrm>
            <a:off x="14502403" y="4225528"/>
            <a:ext cx="4753210" cy="4723502"/>
          </a:xfrm>
          <a:custGeom>
            <a:avLst/>
            <a:gdLst/>
            <a:ahLst/>
            <a:cxnLst/>
            <a:rect l="l" t="t" r="r" b="b"/>
            <a:pathLst>
              <a:path w="4753210" h="4723502" extrusionOk="0">
                <a:moveTo>
                  <a:pt x="0" y="0"/>
                </a:moveTo>
                <a:lnTo>
                  <a:pt x="4753210" y="0"/>
                </a:lnTo>
                <a:lnTo>
                  <a:pt x="4753210" y="4723502"/>
                </a:lnTo>
                <a:lnTo>
                  <a:pt x="0" y="472350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 amt="63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g3d00605b67d_0_375"/>
          <p:cNvSpPr txBox="1"/>
          <p:nvPr/>
        </p:nvSpPr>
        <p:spPr>
          <a:xfrm>
            <a:off x="9342387" y="4805810"/>
            <a:ext cx="51600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63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87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Do not alter, forward, or engage with content before it has been formally preserved.</a:t>
            </a:r>
            <a:endParaRPr sz="1800"/>
          </a:p>
        </p:txBody>
      </p:sp>
      <p:sp>
        <p:nvSpPr>
          <p:cNvPr id="516" name="Google Shape;516;g3d00605b67d_0_375"/>
          <p:cNvSpPr txBox="1"/>
          <p:nvPr/>
        </p:nvSpPr>
        <p:spPr>
          <a:xfrm>
            <a:off x="9342387" y="5371357"/>
            <a:ext cx="1548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63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87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03</a:t>
            </a:r>
            <a:endParaRPr/>
          </a:p>
        </p:txBody>
      </p:sp>
      <p:sp>
        <p:nvSpPr>
          <p:cNvPr id="517" name="Google Shape;517;g3d00605b67d_0_375"/>
          <p:cNvSpPr txBox="1"/>
          <p:nvPr/>
        </p:nvSpPr>
        <p:spPr>
          <a:xfrm>
            <a:off x="9342387" y="5740746"/>
            <a:ext cx="23235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9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Engage Digital Forensics</a:t>
            </a:r>
            <a:endParaRPr/>
          </a:p>
        </p:txBody>
      </p:sp>
      <p:sp>
        <p:nvSpPr>
          <p:cNvPr id="518" name="Google Shape;518;g3d00605b67d_0_375"/>
          <p:cNvSpPr txBox="1"/>
          <p:nvPr/>
        </p:nvSpPr>
        <p:spPr>
          <a:xfrm>
            <a:off x="9342387" y="6077102"/>
            <a:ext cx="5160000" cy="55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63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87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Refer complex cases to qualified digital forensics experts for court-admissible extraction.</a:t>
            </a:r>
            <a:endParaRPr sz="1800"/>
          </a:p>
        </p:txBody>
      </p:sp>
      <p:sp>
        <p:nvSpPr>
          <p:cNvPr id="519" name="Google Shape;519;g3d00605b67d_0_375"/>
          <p:cNvSpPr txBox="1"/>
          <p:nvPr/>
        </p:nvSpPr>
        <p:spPr>
          <a:xfrm>
            <a:off x="9342387" y="6642649"/>
            <a:ext cx="154800" cy="41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63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87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04</a:t>
            </a:r>
            <a:endParaRPr/>
          </a:p>
        </p:txBody>
      </p:sp>
      <p:sp>
        <p:nvSpPr>
          <p:cNvPr id="520" name="Google Shape;520;g3d00605b67d_0_375"/>
          <p:cNvSpPr txBox="1"/>
          <p:nvPr/>
        </p:nvSpPr>
        <p:spPr>
          <a:xfrm>
            <a:off x="9342387" y="7012038"/>
            <a:ext cx="2517000" cy="2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9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Act Urgently on Cloud Data</a:t>
            </a:r>
            <a:endParaRPr/>
          </a:p>
        </p:txBody>
      </p:sp>
      <p:sp>
        <p:nvSpPr>
          <p:cNvPr id="521" name="Google Shape;521;g3d00605b67d_0_375"/>
          <p:cNvSpPr txBox="1"/>
          <p:nvPr/>
        </p:nvSpPr>
        <p:spPr>
          <a:xfrm>
            <a:off x="9342387" y="7348385"/>
            <a:ext cx="5160000" cy="52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63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87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So</a:t>
            </a:r>
            <a:r>
              <a:rPr lang="en-US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cial media platforms and cloud storage may delete content. Time-sensitive preservation is critical.</a:t>
            </a:r>
            <a:endParaRPr/>
          </a:p>
        </p:txBody>
      </p:sp>
      <p:sp>
        <p:nvSpPr>
          <p:cNvPr id="522" name="Google Shape;522;g3d00605b67d_0_375"/>
          <p:cNvSpPr txBox="1"/>
          <p:nvPr/>
        </p:nvSpPr>
        <p:spPr>
          <a:xfrm>
            <a:off x="9594325" y="8066925"/>
            <a:ext cx="4753200" cy="7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636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87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Al</a:t>
            </a:r>
            <a:r>
              <a:rPr lang="en-US" sz="1387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l evidence collection must be conducted in a </a:t>
            </a:r>
            <a:r>
              <a:rPr lang="en-US" sz="1387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trauma-informed manner</a:t>
            </a:r>
            <a:r>
              <a:rPr lang="en-US" sz="1387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 — minimizing re-traumatization of survivors throughout the process</a:t>
            </a:r>
            <a:r>
              <a:rPr lang="en-US" sz="1487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.</a:t>
            </a:r>
            <a:endParaRPr sz="1700"/>
          </a:p>
        </p:txBody>
      </p:sp>
      <p:sp>
        <p:nvSpPr>
          <p:cNvPr id="523" name="Google Shape;523;g3d00605b67d_0_375"/>
          <p:cNvSpPr/>
          <p:nvPr/>
        </p:nvSpPr>
        <p:spPr>
          <a:xfrm>
            <a:off x="11956409" y="3544043"/>
            <a:ext cx="6894811" cy="6858000"/>
          </a:xfrm>
          <a:custGeom>
            <a:avLst/>
            <a:gdLst/>
            <a:ahLst/>
            <a:cxnLst/>
            <a:rect l="l" t="t" r="r" b="b"/>
            <a:pathLst>
              <a:path w="13789622" h="13716000" extrusionOk="0">
                <a:moveTo>
                  <a:pt x="0" y="0"/>
                </a:moveTo>
                <a:lnTo>
                  <a:pt x="13789622" y="0"/>
                </a:lnTo>
                <a:lnTo>
                  <a:pt x="13789622" y="13716000"/>
                </a:lnTo>
                <a:lnTo>
                  <a:pt x="0" y="1371600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t="-270" b="-27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g3d00605b67d_0_42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110C1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3" name="Google Shape;533;g3d00605b67d_0_423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24163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4" name="Google Shape;534;g3d00605b67d_0_423"/>
          <p:cNvSpPr/>
          <p:nvPr/>
        </p:nvSpPr>
        <p:spPr>
          <a:xfrm>
            <a:off x="992238" y="1175595"/>
            <a:ext cx="1957102" cy="532829"/>
          </a:xfrm>
          <a:custGeom>
            <a:avLst/>
            <a:gdLst/>
            <a:ahLst/>
            <a:cxnLst/>
            <a:rect l="l" t="t" r="r" b="b"/>
            <a:pathLst>
              <a:path w="2609469" h="710438" extrusionOk="0">
                <a:moveTo>
                  <a:pt x="0" y="45339"/>
                </a:moveTo>
                <a:cubicBezTo>
                  <a:pt x="0" y="20320"/>
                  <a:pt x="20320" y="0"/>
                  <a:pt x="45339" y="0"/>
                </a:cubicBezTo>
                <a:lnTo>
                  <a:pt x="2564130" y="0"/>
                </a:lnTo>
                <a:cubicBezTo>
                  <a:pt x="2589149" y="0"/>
                  <a:pt x="2609469" y="20320"/>
                  <a:pt x="2609469" y="45339"/>
                </a:cubicBezTo>
                <a:lnTo>
                  <a:pt x="2609469" y="665099"/>
                </a:lnTo>
                <a:cubicBezTo>
                  <a:pt x="2609469" y="690118"/>
                  <a:pt x="2589149" y="710438"/>
                  <a:pt x="2564130" y="710438"/>
                </a:cubicBezTo>
                <a:lnTo>
                  <a:pt x="45339" y="710438"/>
                </a:lnTo>
                <a:cubicBezTo>
                  <a:pt x="20320" y="710438"/>
                  <a:pt x="0" y="690118"/>
                  <a:pt x="0" y="665099"/>
                </a:cubicBezTo>
                <a:close/>
              </a:path>
            </a:pathLst>
          </a:custGeom>
          <a:solidFill>
            <a:srgbClr val="4A02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5" name="Google Shape;535;g3d00605b67d_0_423"/>
          <p:cNvSpPr txBox="1"/>
          <p:nvPr/>
        </p:nvSpPr>
        <p:spPr>
          <a:xfrm>
            <a:off x="1162345" y="1184377"/>
            <a:ext cx="16170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6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r>
              <a:rPr lang="en-US" sz="1750" b="0" i="0" u="none" strike="noStrike" cap="none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CALL TO ACTION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g3d00605b67d_0_423"/>
          <p:cNvSpPr txBox="1"/>
          <p:nvPr/>
        </p:nvSpPr>
        <p:spPr>
          <a:xfrm>
            <a:off x="992263" y="1764650"/>
            <a:ext cx="147414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7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62"/>
              <a:buFont typeface="Arial"/>
              <a:buNone/>
            </a:pPr>
            <a:r>
              <a:rPr lang="en-US" sz="5562" b="1" i="0" u="none" strike="noStrike" cap="none">
                <a:solidFill>
                  <a:srgbClr val="F94CAF"/>
                </a:solidFill>
                <a:latin typeface="Arimo"/>
                <a:ea typeface="Arimo"/>
                <a:cs typeface="Arimo"/>
                <a:sym typeface="Arimo"/>
              </a:rPr>
              <a:t>Key Recommendations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g3d00605b67d_0_423"/>
          <p:cNvSpPr/>
          <p:nvPr/>
        </p:nvSpPr>
        <p:spPr>
          <a:xfrm>
            <a:off x="992238" y="3132982"/>
            <a:ext cx="16303466" cy="5978366"/>
          </a:xfrm>
          <a:custGeom>
            <a:avLst/>
            <a:gdLst/>
            <a:ahLst/>
            <a:cxnLst/>
            <a:rect l="l" t="t" r="r" b="b"/>
            <a:pathLst>
              <a:path w="21737954" h="7971155" extrusionOk="0">
                <a:moveTo>
                  <a:pt x="0" y="56642"/>
                </a:moveTo>
                <a:cubicBezTo>
                  <a:pt x="0" y="25400"/>
                  <a:pt x="25400" y="0"/>
                  <a:pt x="56642" y="0"/>
                </a:cubicBezTo>
                <a:lnTo>
                  <a:pt x="21681312" y="0"/>
                </a:lnTo>
                <a:cubicBezTo>
                  <a:pt x="21712554" y="0"/>
                  <a:pt x="21737954" y="25400"/>
                  <a:pt x="21737954" y="56642"/>
                </a:cubicBezTo>
                <a:lnTo>
                  <a:pt x="21737954" y="7914513"/>
                </a:lnTo>
                <a:cubicBezTo>
                  <a:pt x="21737954" y="7945755"/>
                  <a:pt x="21712554" y="7971155"/>
                  <a:pt x="21681312" y="7971155"/>
                </a:cubicBezTo>
                <a:lnTo>
                  <a:pt x="56642" y="7971155"/>
                </a:lnTo>
                <a:cubicBezTo>
                  <a:pt x="25400" y="7971155"/>
                  <a:pt x="0" y="7945755"/>
                  <a:pt x="0" y="7914513"/>
                </a:cubicBezTo>
                <a:close/>
              </a:path>
            </a:pathLst>
          </a:custGeom>
          <a:solidFill>
            <a:srgbClr val="4335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8" name="Google Shape;538;g3d00605b67d_0_423"/>
          <p:cNvSpPr/>
          <p:nvPr/>
        </p:nvSpPr>
        <p:spPr>
          <a:xfrm>
            <a:off x="992238" y="3132982"/>
            <a:ext cx="5434394" cy="3437477"/>
          </a:xfrm>
          <a:custGeom>
            <a:avLst/>
            <a:gdLst/>
            <a:ahLst/>
            <a:cxnLst/>
            <a:rect l="l" t="t" r="r" b="b"/>
            <a:pathLst>
              <a:path w="7245858" h="4583303" extrusionOk="0">
                <a:moveTo>
                  <a:pt x="0" y="56642"/>
                </a:moveTo>
                <a:cubicBezTo>
                  <a:pt x="0" y="25400"/>
                  <a:pt x="25400" y="0"/>
                  <a:pt x="56642" y="0"/>
                </a:cubicBezTo>
                <a:lnTo>
                  <a:pt x="7189216" y="0"/>
                </a:lnTo>
                <a:cubicBezTo>
                  <a:pt x="7220585" y="0"/>
                  <a:pt x="7245858" y="25400"/>
                  <a:pt x="7245858" y="56642"/>
                </a:cubicBezTo>
                <a:lnTo>
                  <a:pt x="7245858" y="4526661"/>
                </a:lnTo>
                <a:cubicBezTo>
                  <a:pt x="7245858" y="4558030"/>
                  <a:pt x="7220458" y="4583303"/>
                  <a:pt x="7189216" y="4583303"/>
                </a:cubicBezTo>
                <a:lnTo>
                  <a:pt x="56642" y="4583303"/>
                </a:lnTo>
                <a:cubicBezTo>
                  <a:pt x="25273" y="4583303"/>
                  <a:pt x="0" y="4557903"/>
                  <a:pt x="0" y="4526661"/>
                </a:cubicBezTo>
                <a:close/>
              </a:path>
            </a:pathLst>
          </a:custGeom>
          <a:solidFill>
            <a:srgbClr val="4335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9" name="Google Shape;539;g3d00605b67d_0_423"/>
          <p:cNvSpPr txBox="1"/>
          <p:nvPr/>
        </p:nvSpPr>
        <p:spPr>
          <a:xfrm>
            <a:off x="1275759" y="3378403"/>
            <a:ext cx="4442100" cy="9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9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0"/>
              <a:buFont typeface="Arial"/>
              <a:buNone/>
            </a:pPr>
            <a:r>
              <a:rPr lang="en-US" sz="2750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Review &amp; P</a:t>
            </a:r>
            <a:r>
              <a:rPr lang="en-US" sz="2750" b="1" i="0" u="none" strike="noStrike" cap="none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rosecute Under Existing Laws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g3d00605b67d_0_423"/>
          <p:cNvSpPr txBox="1"/>
          <p:nvPr/>
        </p:nvSpPr>
        <p:spPr>
          <a:xfrm>
            <a:off x="1275749" y="4377175"/>
            <a:ext cx="4973700" cy="25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28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7"/>
              <a:buFont typeface="Arial"/>
              <a:buNone/>
            </a:pPr>
            <a:r>
              <a:rPr lang="en-US" sz="2187" b="0" i="0" u="none" strike="noStrike" cap="none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Strengthen and accelerate prosecution of TFGBV under the Cyber Crimes Act, Electoral Process Act, and Penal Code.</a:t>
            </a:r>
            <a:endParaRPr sz="2187" b="0" i="0" u="none" strike="noStrike" cap="none">
              <a:solidFill>
                <a:srgbClr val="DAD1E6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l" rtl="0">
              <a:lnSpc>
                <a:spcPct val="1628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7"/>
              <a:buFont typeface="Arial"/>
              <a:buNone/>
            </a:pPr>
            <a:r>
              <a:rPr lang="en-US" sz="2187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Review of Data Protection Laws</a:t>
            </a:r>
            <a:endParaRPr sz="2187">
              <a:solidFill>
                <a:srgbClr val="DAD1E6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l" rtl="0">
              <a:lnSpc>
                <a:spcPct val="1628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7"/>
              <a:buFont typeface="Arial"/>
              <a:buNone/>
            </a:pPr>
            <a:endParaRPr sz="2187">
              <a:solidFill>
                <a:srgbClr val="DAD1E6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541" name="Google Shape;541;g3d00605b67d_0_423"/>
          <p:cNvSpPr/>
          <p:nvPr/>
        </p:nvSpPr>
        <p:spPr>
          <a:xfrm>
            <a:off x="6426698" y="3132982"/>
            <a:ext cx="5434489" cy="3437477"/>
          </a:xfrm>
          <a:custGeom>
            <a:avLst/>
            <a:gdLst/>
            <a:ahLst/>
            <a:cxnLst/>
            <a:rect l="l" t="t" r="r" b="b"/>
            <a:pathLst>
              <a:path w="7245985" h="4583303" extrusionOk="0">
                <a:moveTo>
                  <a:pt x="0" y="0"/>
                </a:moveTo>
                <a:lnTo>
                  <a:pt x="7245985" y="0"/>
                </a:lnTo>
                <a:lnTo>
                  <a:pt x="7245985" y="4583303"/>
                </a:lnTo>
                <a:lnTo>
                  <a:pt x="0" y="4583303"/>
                </a:lnTo>
                <a:close/>
              </a:path>
            </a:pathLst>
          </a:custGeom>
          <a:solidFill>
            <a:srgbClr val="4335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2" name="Google Shape;542;g3d00605b67d_0_423"/>
          <p:cNvSpPr/>
          <p:nvPr/>
        </p:nvSpPr>
        <p:spPr>
          <a:xfrm>
            <a:off x="6426698" y="3132982"/>
            <a:ext cx="38100" cy="3437477"/>
          </a:xfrm>
          <a:custGeom>
            <a:avLst/>
            <a:gdLst/>
            <a:ahLst/>
            <a:cxnLst/>
            <a:rect l="l" t="t" r="r" b="b"/>
            <a:pathLst>
              <a:path w="50800" h="4583303" extrusionOk="0">
                <a:moveTo>
                  <a:pt x="0" y="25400"/>
                </a:moveTo>
                <a:cubicBezTo>
                  <a:pt x="0" y="11430"/>
                  <a:pt x="11430" y="0"/>
                  <a:pt x="25400" y="0"/>
                </a:cubicBezTo>
                <a:cubicBezTo>
                  <a:pt x="39370" y="0"/>
                  <a:pt x="50800" y="11430"/>
                  <a:pt x="50800" y="25400"/>
                </a:cubicBezTo>
                <a:lnTo>
                  <a:pt x="50800" y="4557903"/>
                </a:lnTo>
                <a:cubicBezTo>
                  <a:pt x="50800" y="4571873"/>
                  <a:pt x="39370" y="4583303"/>
                  <a:pt x="25400" y="4583303"/>
                </a:cubicBezTo>
                <a:cubicBezTo>
                  <a:pt x="11430" y="4583303"/>
                  <a:pt x="0" y="4571873"/>
                  <a:pt x="0" y="4557903"/>
                </a:cubicBezTo>
                <a:close/>
              </a:path>
            </a:pathLst>
          </a:custGeom>
          <a:solidFill>
            <a:srgbClr val="5C4E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3" name="Google Shape;543;g3d00605b67d_0_423"/>
          <p:cNvSpPr txBox="1"/>
          <p:nvPr/>
        </p:nvSpPr>
        <p:spPr>
          <a:xfrm>
            <a:off x="7135416" y="3378403"/>
            <a:ext cx="4017000" cy="9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9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0"/>
              <a:buFont typeface="Arial"/>
              <a:buNone/>
            </a:pPr>
            <a:r>
              <a:rPr lang="en-US" sz="2750" b="1" i="0" u="none" strike="noStrike" cap="none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Advocate for Legislative Reform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g3d00605b67d_0_423"/>
          <p:cNvSpPr txBox="1"/>
          <p:nvPr/>
        </p:nvSpPr>
        <p:spPr>
          <a:xfrm>
            <a:off x="7135416" y="4377185"/>
            <a:ext cx="4017000" cy="19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28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7"/>
              <a:buFont typeface="Arial"/>
              <a:buNone/>
            </a:pPr>
            <a:r>
              <a:rPr lang="en-US" sz="2187" b="0" i="0" u="none" strike="noStrike" cap="none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Explicitly criminalize technology-facilitated electoral violence against women in Zambian law.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5" name="Google Shape;545;g3d00605b67d_0_423"/>
          <p:cNvGrpSpPr/>
          <p:nvPr/>
        </p:nvGrpSpPr>
        <p:grpSpPr>
          <a:xfrm>
            <a:off x="6053290" y="4478236"/>
            <a:ext cx="746855" cy="746855"/>
            <a:chOff x="0" y="0"/>
            <a:chExt cx="995807" cy="995807"/>
          </a:xfrm>
        </p:grpSpPr>
        <p:sp>
          <p:nvSpPr>
            <p:cNvPr id="546" name="Google Shape;546;g3d00605b67d_0_423"/>
            <p:cNvSpPr/>
            <p:nvPr/>
          </p:nvSpPr>
          <p:spPr>
            <a:xfrm>
              <a:off x="25400" y="25400"/>
              <a:ext cx="945007" cy="945007"/>
            </a:xfrm>
            <a:custGeom>
              <a:avLst/>
              <a:gdLst/>
              <a:ahLst/>
              <a:cxnLst/>
              <a:rect l="l" t="t" r="r" b="b"/>
              <a:pathLst>
                <a:path w="945007" h="945007" extrusionOk="0">
                  <a:moveTo>
                    <a:pt x="0" y="56769"/>
                  </a:moveTo>
                  <a:cubicBezTo>
                    <a:pt x="0" y="25400"/>
                    <a:pt x="25400" y="0"/>
                    <a:pt x="56769" y="0"/>
                  </a:cubicBezTo>
                  <a:lnTo>
                    <a:pt x="888238" y="0"/>
                  </a:lnTo>
                  <a:cubicBezTo>
                    <a:pt x="919607" y="0"/>
                    <a:pt x="945007" y="25400"/>
                    <a:pt x="945007" y="56769"/>
                  </a:cubicBezTo>
                  <a:lnTo>
                    <a:pt x="945007" y="888238"/>
                  </a:lnTo>
                  <a:cubicBezTo>
                    <a:pt x="945007" y="919607"/>
                    <a:pt x="919607" y="945007"/>
                    <a:pt x="888238" y="945007"/>
                  </a:cubicBezTo>
                  <a:lnTo>
                    <a:pt x="56769" y="945007"/>
                  </a:lnTo>
                  <a:cubicBezTo>
                    <a:pt x="25400" y="945007"/>
                    <a:pt x="0" y="919607"/>
                    <a:pt x="0" y="888238"/>
                  </a:cubicBezTo>
                  <a:close/>
                </a:path>
              </a:pathLst>
            </a:custGeom>
            <a:solidFill>
              <a:srgbClr val="2416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g3d00605b67d_0_423"/>
            <p:cNvSpPr/>
            <p:nvPr/>
          </p:nvSpPr>
          <p:spPr>
            <a:xfrm>
              <a:off x="0" y="0"/>
              <a:ext cx="995807" cy="995807"/>
            </a:xfrm>
            <a:custGeom>
              <a:avLst/>
              <a:gdLst/>
              <a:ahLst/>
              <a:cxnLst/>
              <a:rect l="l" t="t" r="r" b="b"/>
              <a:pathLst>
                <a:path w="995807" h="995807" extrusionOk="0">
                  <a:moveTo>
                    <a:pt x="0" y="82169"/>
                  </a:moveTo>
                  <a:cubicBezTo>
                    <a:pt x="0" y="36703"/>
                    <a:pt x="36703" y="0"/>
                    <a:pt x="82169" y="0"/>
                  </a:cubicBezTo>
                  <a:lnTo>
                    <a:pt x="913638" y="0"/>
                  </a:lnTo>
                  <a:lnTo>
                    <a:pt x="913638" y="25400"/>
                  </a:lnTo>
                  <a:lnTo>
                    <a:pt x="913638" y="0"/>
                  </a:lnTo>
                  <a:cubicBezTo>
                    <a:pt x="958977" y="0"/>
                    <a:pt x="995807" y="36703"/>
                    <a:pt x="995807" y="82169"/>
                  </a:cubicBezTo>
                  <a:lnTo>
                    <a:pt x="970407" y="82169"/>
                  </a:lnTo>
                  <a:lnTo>
                    <a:pt x="995807" y="82169"/>
                  </a:lnTo>
                  <a:lnTo>
                    <a:pt x="995807" y="913638"/>
                  </a:lnTo>
                  <a:lnTo>
                    <a:pt x="970407" y="913638"/>
                  </a:lnTo>
                  <a:lnTo>
                    <a:pt x="995807" y="913638"/>
                  </a:lnTo>
                  <a:cubicBezTo>
                    <a:pt x="995807" y="958977"/>
                    <a:pt x="959104" y="995807"/>
                    <a:pt x="913638" y="995807"/>
                  </a:cubicBezTo>
                  <a:lnTo>
                    <a:pt x="913638" y="970407"/>
                  </a:lnTo>
                  <a:lnTo>
                    <a:pt x="913638" y="995807"/>
                  </a:lnTo>
                  <a:lnTo>
                    <a:pt x="82169" y="995807"/>
                  </a:lnTo>
                  <a:lnTo>
                    <a:pt x="82169" y="970407"/>
                  </a:lnTo>
                  <a:lnTo>
                    <a:pt x="82169" y="995807"/>
                  </a:lnTo>
                  <a:cubicBezTo>
                    <a:pt x="36703" y="995807"/>
                    <a:pt x="0" y="958977"/>
                    <a:pt x="0" y="913638"/>
                  </a:cubicBezTo>
                  <a:lnTo>
                    <a:pt x="0" y="82169"/>
                  </a:lnTo>
                  <a:lnTo>
                    <a:pt x="25400" y="82169"/>
                  </a:lnTo>
                  <a:lnTo>
                    <a:pt x="0" y="82169"/>
                  </a:lnTo>
                  <a:moveTo>
                    <a:pt x="50800" y="82169"/>
                  </a:moveTo>
                  <a:lnTo>
                    <a:pt x="50800" y="913638"/>
                  </a:lnTo>
                  <a:lnTo>
                    <a:pt x="25400" y="913638"/>
                  </a:lnTo>
                  <a:lnTo>
                    <a:pt x="50800" y="913638"/>
                  </a:lnTo>
                  <a:cubicBezTo>
                    <a:pt x="50800" y="930910"/>
                    <a:pt x="64770" y="945007"/>
                    <a:pt x="82169" y="945007"/>
                  </a:cubicBezTo>
                  <a:lnTo>
                    <a:pt x="913638" y="945007"/>
                  </a:lnTo>
                  <a:cubicBezTo>
                    <a:pt x="930910" y="945007"/>
                    <a:pt x="945007" y="931037"/>
                    <a:pt x="945007" y="913638"/>
                  </a:cubicBezTo>
                  <a:lnTo>
                    <a:pt x="945007" y="82169"/>
                  </a:lnTo>
                  <a:cubicBezTo>
                    <a:pt x="945007" y="64770"/>
                    <a:pt x="930910" y="50800"/>
                    <a:pt x="913638" y="50800"/>
                  </a:cubicBezTo>
                  <a:lnTo>
                    <a:pt x="82169" y="50800"/>
                  </a:lnTo>
                  <a:lnTo>
                    <a:pt x="82169" y="25400"/>
                  </a:lnTo>
                  <a:lnTo>
                    <a:pt x="82169" y="50800"/>
                  </a:lnTo>
                  <a:cubicBezTo>
                    <a:pt x="64770" y="50800"/>
                    <a:pt x="50800" y="64770"/>
                    <a:pt x="50800" y="82169"/>
                  </a:cubicBezTo>
                  <a:close/>
                </a:path>
              </a:pathLst>
            </a:custGeom>
            <a:solidFill>
              <a:srgbClr val="5C4E6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48" name="Google Shape;548;g3d00605b67d_0_423" descr="preencoded.png"/>
          <p:cNvSpPr/>
          <p:nvPr/>
        </p:nvSpPr>
        <p:spPr>
          <a:xfrm>
            <a:off x="6249438" y="4674394"/>
            <a:ext cx="354359" cy="354359"/>
          </a:xfrm>
          <a:custGeom>
            <a:avLst/>
            <a:gdLst/>
            <a:ahLst/>
            <a:cxnLst/>
            <a:rect l="l" t="t" r="r" b="b"/>
            <a:pathLst>
              <a:path w="354359" h="354359" extrusionOk="0">
                <a:moveTo>
                  <a:pt x="0" y="0"/>
                </a:moveTo>
                <a:lnTo>
                  <a:pt x="354359" y="0"/>
                </a:lnTo>
                <a:lnTo>
                  <a:pt x="354359" y="354358"/>
                </a:lnTo>
                <a:lnTo>
                  <a:pt x="0" y="3543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9209" b="-9209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g3d00605b67d_0_423"/>
          <p:cNvSpPr/>
          <p:nvPr/>
        </p:nvSpPr>
        <p:spPr>
          <a:xfrm>
            <a:off x="11861159" y="3132982"/>
            <a:ext cx="5434489" cy="3437477"/>
          </a:xfrm>
          <a:custGeom>
            <a:avLst/>
            <a:gdLst/>
            <a:ahLst/>
            <a:cxnLst/>
            <a:rect l="l" t="t" r="r" b="b"/>
            <a:pathLst>
              <a:path w="7245985" h="4583303" extrusionOk="0">
                <a:moveTo>
                  <a:pt x="0" y="0"/>
                </a:moveTo>
                <a:lnTo>
                  <a:pt x="7245985" y="0"/>
                </a:lnTo>
                <a:lnTo>
                  <a:pt x="7245985" y="4583303"/>
                </a:lnTo>
                <a:lnTo>
                  <a:pt x="0" y="4583303"/>
                </a:lnTo>
                <a:close/>
              </a:path>
            </a:pathLst>
          </a:custGeom>
          <a:solidFill>
            <a:srgbClr val="4335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0" name="Google Shape;550;g3d00605b67d_0_423"/>
          <p:cNvSpPr/>
          <p:nvPr/>
        </p:nvSpPr>
        <p:spPr>
          <a:xfrm>
            <a:off x="11861159" y="3132982"/>
            <a:ext cx="38100" cy="3437477"/>
          </a:xfrm>
          <a:custGeom>
            <a:avLst/>
            <a:gdLst/>
            <a:ahLst/>
            <a:cxnLst/>
            <a:rect l="l" t="t" r="r" b="b"/>
            <a:pathLst>
              <a:path w="50800" h="4583303" extrusionOk="0">
                <a:moveTo>
                  <a:pt x="0" y="25400"/>
                </a:moveTo>
                <a:cubicBezTo>
                  <a:pt x="0" y="11430"/>
                  <a:pt x="11430" y="0"/>
                  <a:pt x="25400" y="0"/>
                </a:cubicBezTo>
                <a:cubicBezTo>
                  <a:pt x="39370" y="0"/>
                  <a:pt x="50800" y="11430"/>
                  <a:pt x="50800" y="25400"/>
                </a:cubicBezTo>
                <a:lnTo>
                  <a:pt x="50800" y="4557903"/>
                </a:lnTo>
                <a:cubicBezTo>
                  <a:pt x="50800" y="4571873"/>
                  <a:pt x="39370" y="4583303"/>
                  <a:pt x="25400" y="4583303"/>
                </a:cubicBezTo>
                <a:cubicBezTo>
                  <a:pt x="11430" y="4583303"/>
                  <a:pt x="0" y="4571873"/>
                  <a:pt x="0" y="4557903"/>
                </a:cubicBezTo>
                <a:close/>
              </a:path>
            </a:pathLst>
          </a:custGeom>
          <a:solidFill>
            <a:srgbClr val="5C4E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1" name="Google Shape;551;g3d00605b67d_0_423"/>
          <p:cNvSpPr txBox="1"/>
          <p:nvPr/>
        </p:nvSpPr>
        <p:spPr>
          <a:xfrm>
            <a:off x="12569876" y="3378403"/>
            <a:ext cx="4442100" cy="9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9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0"/>
              <a:buFont typeface="Arial"/>
              <a:buNone/>
            </a:pPr>
            <a:r>
              <a:rPr lang="en-US" sz="2750" b="1" i="0" u="none" strike="noStrike" cap="none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Build Prosecutorial Capacity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g3d00605b67d_0_423"/>
          <p:cNvSpPr txBox="1"/>
          <p:nvPr/>
        </p:nvSpPr>
        <p:spPr>
          <a:xfrm>
            <a:off x="12569876" y="4377185"/>
            <a:ext cx="4442100" cy="19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28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7"/>
              <a:buFont typeface="Arial"/>
              <a:buNone/>
            </a:pPr>
            <a:r>
              <a:rPr lang="en-US" sz="2187" b="0" i="0" u="none" strike="noStrike" cap="none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Invest in specialized training for prosecutors and investigators in digital evidence handling and trauma-informed practice.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3" name="Google Shape;553;g3d00605b67d_0_423"/>
          <p:cNvGrpSpPr/>
          <p:nvPr/>
        </p:nvGrpSpPr>
        <p:grpSpPr>
          <a:xfrm>
            <a:off x="11487741" y="4478236"/>
            <a:ext cx="746855" cy="746855"/>
            <a:chOff x="0" y="0"/>
            <a:chExt cx="995807" cy="995807"/>
          </a:xfrm>
        </p:grpSpPr>
        <p:sp>
          <p:nvSpPr>
            <p:cNvPr id="554" name="Google Shape;554;g3d00605b67d_0_423"/>
            <p:cNvSpPr/>
            <p:nvPr/>
          </p:nvSpPr>
          <p:spPr>
            <a:xfrm>
              <a:off x="25400" y="25400"/>
              <a:ext cx="945007" cy="945007"/>
            </a:xfrm>
            <a:custGeom>
              <a:avLst/>
              <a:gdLst/>
              <a:ahLst/>
              <a:cxnLst/>
              <a:rect l="l" t="t" r="r" b="b"/>
              <a:pathLst>
                <a:path w="945007" h="945007" extrusionOk="0">
                  <a:moveTo>
                    <a:pt x="0" y="56769"/>
                  </a:moveTo>
                  <a:cubicBezTo>
                    <a:pt x="0" y="25400"/>
                    <a:pt x="25400" y="0"/>
                    <a:pt x="56769" y="0"/>
                  </a:cubicBezTo>
                  <a:lnTo>
                    <a:pt x="888238" y="0"/>
                  </a:lnTo>
                  <a:cubicBezTo>
                    <a:pt x="919607" y="0"/>
                    <a:pt x="945007" y="25400"/>
                    <a:pt x="945007" y="56769"/>
                  </a:cubicBezTo>
                  <a:lnTo>
                    <a:pt x="945007" y="888238"/>
                  </a:lnTo>
                  <a:cubicBezTo>
                    <a:pt x="945007" y="919607"/>
                    <a:pt x="919607" y="945007"/>
                    <a:pt x="888238" y="945007"/>
                  </a:cubicBezTo>
                  <a:lnTo>
                    <a:pt x="56769" y="945007"/>
                  </a:lnTo>
                  <a:cubicBezTo>
                    <a:pt x="25400" y="945007"/>
                    <a:pt x="0" y="919607"/>
                    <a:pt x="0" y="888238"/>
                  </a:cubicBezTo>
                  <a:close/>
                </a:path>
              </a:pathLst>
            </a:custGeom>
            <a:solidFill>
              <a:srgbClr val="2416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g3d00605b67d_0_423"/>
            <p:cNvSpPr/>
            <p:nvPr/>
          </p:nvSpPr>
          <p:spPr>
            <a:xfrm>
              <a:off x="0" y="0"/>
              <a:ext cx="995807" cy="995807"/>
            </a:xfrm>
            <a:custGeom>
              <a:avLst/>
              <a:gdLst/>
              <a:ahLst/>
              <a:cxnLst/>
              <a:rect l="l" t="t" r="r" b="b"/>
              <a:pathLst>
                <a:path w="995807" h="995807" extrusionOk="0">
                  <a:moveTo>
                    <a:pt x="0" y="82169"/>
                  </a:moveTo>
                  <a:cubicBezTo>
                    <a:pt x="0" y="36703"/>
                    <a:pt x="36703" y="0"/>
                    <a:pt x="82169" y="0"/>
                  </a:cubicBezTo>
                  <a:lnTo>
                    <a:pt x="913638" y="0"/>
                  </a:lnTo>
                  <a:lnTo>
                    <a:pt x="913638" y="25400"/>
                  </a:lnTo>
                  <a:lnTo>
                    <a:pt x="913638" y="0"/>
                  </a:lnTo>
                  <a:cubicBezTo>
                    <a:pt x="958977" y="0"/>
                    <a:pt x="995807" y="36703"/>
                    <a:pt x="995807" y="82169"/>
                  </a:cubicBezTo>
                  <a:lnTo>
                    <a:pt x="970407" y="82169"/>
                  </a:lnTo>
                  <a:lnTo>
                    <a:pt x="995807" y="82169"/>
                  </a:lnTo>
                  <a:lnTo>
                    <a:pt x="995807" y="913638"/>
                  </a:lnTo>
                  <a:lnTo>
                    <a:pt x="970407" y="913638"/>
                  </a:lnTo>
                  <a:lnTo>
                    <a:pt x="995807" y="913638"/>
                  </a:lnTo>
                  <a:cubicBezTo>
                    <a:pt x="995807" y="958977"/>
                    <a:pt x="959104" y="995807"/>
                    <a:pt x="913638" y="995807"/>
                  </a:cubicBezTo>
                  <a:lnTo>
                    <a:pt x="913638" y="970407"/>
                  </a:lnTo>
                  <a:lnTo>
                    <a:pt x="913638" y="995807"/>
                  </a:lnTo>
                  <a:lnTo>
                    <a:pt x="82169" y="995807"/>
                  </a:lnTo>
                  <a:lnTo>
                    <a:pt x="82169" y="970407"/>
                  </a:lnTo>
                  <a:lnTo>
                    <a:pt x="82169" y="995807"/>
                  </a:lnTo>
                  <a:cubicBezTo>
                    <a:pt x="36703" y="995807"/>
                    <a:pt x="0" y="958977"/>
                    <a:pt x="0" y="913638"/>
                  </a:cubicBezTo>
                  <a:lnTo>
                    <a:pt x="0" y="82169"/>
                  </a:lnTo>
                  <a:lnTo>
                    <a:pt x="25400" y="82169"/>
                  </a:lnTo>
                  <a:lnTo>
                    <a:pt x="0" y="82169"/>
                  </a:lnTo>
                  <a:moveTo>
                    <a:pt x="50800" y="82169"/>
                  </a:moveTo>
                  <a:lnTo>
                    <a:pt x="50800" y="913638"/>
                  </a:lnTo>
                  <a:lnTo>
                    <a:pt x="25400" y="913638"/>
                  </a:lnTo>
                  <a:lnTo>
                    <a:pt x="50800" y="913638"/>
                  </a:lnTo>
                  <a:cubicBezTo>
                    <a:pt x="50800" y="930910"/>
                    <a:pt x="64770" y="945007"/>
                    <a:pt x="82169" y="945007"/>
                  </a:cubicBezTo>
                  <a:lnTo>
                    <a:pt x="913638" y="945007"/>
                  </a:lnTo>
                  <a:cubicBezTo>
                    <a:pt x="930910" y="945007"/>
                    <a:pt x="945007" y="931037"/>
                    <a:pt x="945007" y="913638"/>
                  </a:cubicBezTo>
                  <a:lnTo>
                    <a:pt x="945007" y="82169"/>
                  </a:lnTo>
                  <a:cubicBezTo>
                    <a:pt x="945007" y="64770"/>
                    <a:pt x="930910" y="50800"/>
                    <a:pt x="913638" y="50800"/>
                  </a:cubicBezTo>
                  <a:lnTo>
                    <a:pt x="82169" y="50800"/>
                  </a:lnTo>
                  <a:lnTo>
                    <a:pt x="82169" y="25400"/>
                  </a:lnTo>
                  <a:lnTo>
                    <a:pt x="82169" y="50800"/>
                  </a:lnTo>
                  <a:cubicBezTo>
                    <a:pt x="64770" y="50800"/>
                    <a:pt x="50800" y="64770"/>
                    <a:pt x="50800" y="82169"/>
                  </a:cubicBezTo>
                  <a:close/>
                </a:path>
              </a:pathLst>
            </a:custGeom>
            <a:solidFill>
              <a:srgbClr val="5C4E6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56" name="Google Shape;556;g3d00605b67d_0_423" descr="preencoded.png"/>
          <p:cNvSpPr/>
          <p:nvPr/>
        </p:nvSpPr>
        <p:spPr>
          <a:xfrm>
            <a:off x="11683898" y="4674394"/>
            <a:ext cx="354359" cy="354359"/>
          </a:xfrm>
          <a:custGeom>
            <a:avLst/>
            <a:gdLst/>
            <a:ahLst/>
            <a:cxnLst/>
            <a:rect l="l" t="t" r="r" b="b"/>
            <a:pathLst>
              <a:path w="354359" h="354359" extrusionOk="0">
                <a:moveTo>
                  <a:pt x="0" y="0"/>
                </a:moveTo>
                <a:lnTo>
                  <a:pt x="354359" y="0"/>
                </a:lnTo>
                <a:lnTo>
                  <a:pt x="354359" y="354358"/>
                </a:lnTo>
                <a:lnTo>
                  <a:pt x="0" y="3543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23679" b="-2369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7" name="Google Shape;557;g3d00605b67d_0_423"/>
          <p:cNvSpPr/>
          <p:nvPr/>
        </p:nvSpPr>
        <p:spPr>
          <a:xfrm>
            <a:off x="992238" y="6570459"/>
            <a:ext cx="8151590" cy="2540984"/>
          </a:xfrm>
          <a:custGeom>
            <a:avLst/>
            <a:gdLst/>
            <a:ahLst/>
            <a:cxnLst/>
            <a:rect l="l" t="t" r="r" b="b"/>
            <a:pathLst>
              <a:path w="10868787" h="3387979" extrusionOk="0">
                <a:moveTo>
                  <a:pt x="0" y="0"/>
                </a:moveTo>
                <a:lnTo>
                  <a:pt x="10868787" y="0"/>
                </a:lnTo>
                <a:lnTo>
                  <a:pt x="10868787" y="3387979"/>
                </a:lnTo>
                <a:lnTo>
                  <a:pt x="0" y="3387979"/>
                </a:lnTo>
                <a:close/>
              </a:path>
            </a:pathLst>
          </a:custGeom>
          <a:solidFill>
            <a:srgbClr val="4335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8" name="Google Shape;558;g3d00605b67d_0_423"/>
          <p:cNvSpPr/>
          <p:nvPr/>
        </p:nvSpPr>
        <p:spPr>
          <a:xfrm>
            <a:off x="992238" y="6570459"/>
            <a:ext cx="8151590" cy="38100"/>
          </a:xfrm>
          <a:custGeom>
            <a:avLst/>
            <a:gdLst/>
            <a:ahLst/>
            <a:cxnLst/>
            <a:rect l="l" t="t" r="r" b="b"/>
            <a:pathLst>
              <a:path w="10868787" h="50800" extrusionOk="0">
                <a:moveTo>
                  <a:pt x="0" y="25400"/>
                </a:moveTo>
                <a:cubicBezTo>
                  <a:pt x="0" y="11430"/>
                  <a:pt x="11430" y="0"/>
                  <a:pt x="25400" y="0"/>
                </a:cubicBezTo>
                <a:lnTo>
                  <a:pt x="10843387" y="0"/>
                </a:lnTo>
                <a:cubicBezTo>
                  <a:pt x="10857357" y="0"/>
                  <a:pt x="10868787" y="11430"/>
                  <a:pt x="10868787" y="25400"/>
                </a:cubicBezTo>
                <a:cubicBezTo>
                  <a:pt x="10868787" y="39370"/>
                  <a:pt x="10857357" y="50800"/>
                  <a:pt x="10843387" y="50800"/>
                </a:cubicBezTo>
                <a:lnTo>
                  <a:pt x="25400" y="50800"/>
                </a:lnTo>
                <a:cubicBezTo>
                  <a:pt x="11430" y="50800"/>
                  <a:pt x="0" y="39370"/>
                  <a:pt x="0" y="25400"/>
                </a:cubicBezTo>
                <a:close/>
              </a:path>
            </a:pathLst>
          </a:custGeom>
          <a:solidFill>
            <a:srgbClr val="5C4E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9" name="Google Shape;559;g3d00605b67d_0_423"/>
          <p:cNvSpPr txBox="1"/>
          <p:nvPr/>
        </p:nvSpPr>
        <p:spPr>
          <a:xfrm>
            <a:off x="1275759" y="6815880"/>
            <a:ext cx="55245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9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0"/>
              <a:buFont typeface="Arial"/>
              <a:buNone/>
            </a:pPr>
            <a:r>
              <a:rPr lang="en-US" sz="2750" b="1" i="0" u="none" strike="noStrike" cap="none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Fast-Track Mechanisms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g3d00605b67d_0_423"/>
          <p:cNvSpPr txBox="1"/>
          <p:nvPr/>
        </p:nvSpPr>
        <p:spPr>
          <a:xfrm>
            <a:off x="1275759" y="7371759"/>
            <a:ext cx="7159500" cy="8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28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7"/>
              <a:buFont typeface="Arial"/>
              <a:buNone/>
            </a:pPr>
            <a:r>
              <a:rPr lang="en-US" sz="2187" b="0" i="0" u="none" strike="noStrike" cap="none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Establish dedicated fast-track court mechanisms for VAWE cases, particularly ahead of the 2026 elections.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g3d00605b67d_0_423"/>
          <p:cNvSpPr/>
          <p:nvPr/>
        </p:nvSpPr>
        <p:spPr>
          <a:xfrm>
            <a:off x="9143848" y="6570459"/>
            <a:ext cx="8151781" cy="2540984"/>
          </a:xfrm>
          <a:custGeom>
            <a:avLst/>
            <a:gdLst/>
            <a:ahLst/>
            <a:cxnLst/>
            <a:rect l="l" t="t" r="r" b="b"/>
            <a:pathLst>
              <a:path w="10869041" h="3387979" extrusionOk="0">
                <a:moveTo>
                  <a:pt x="0" y="0"/>
                </a:moveTo>
                <a:lnTo>
                  <a:pt x="10869041" y="0"/>
                </a:lnTo>
                <a:lnTo>
                  <a:pt x="10869041" y="3387979"/>
                </a:lnTo>
                <a:lnTo>
                  <a:pt x="0" y="3387979"/>
                </a:lnTo>
                <a:close/>
              </a:path>
            </a:pathLst>
          </a:custGeom>
          <a:solidFill>
            <a:srgbClr val="4335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g3d00605b67d_0_423"/>
          <p:cNvSpPr/>
          <p:nvPr/>
        </p:nvSpPr>
        <p:spPr>
          <a:xfrm>
            <a:off x="9143848" y="6570459"/>
            <a:ext cx="38100" cy="2540984"/>
          </a:xfrm>
          <a:custGeom>
            <a:avLst/>
            <a:gdLst/>
            <a:ahLst/>
            <a:cxnLst/>
            <a:rect l="l" t="t" r="r" b="b"/>
            <a:pathLst>
              <a:path w="50800" h="3387979" extrusionOk="0">
                <a:moveTo>
                  <a:pt x="0" y="25400"/>
                </a:moveTo>
                <a:cubicBezTo>
                  <a:pt x="0" y="11430"/>
                  <a:pt x="11430" y="0"/>
                  <a:pt x="25400" y="0"/>
                </a:cubicBezTo>
                <a:cubicBezTo>
                  <a:pt x="39370" y="0"/>
                  <a:pt x="50800" y="11430"/>
                  <a:pt x="50800" y="25400"/>
                </a:cubicBezTo>
                <a:lnTo>
                  <a:pt x="50800" y="3362579"/>
                </a:lnTo>
                <a:cubicBezTo>
                  <a:pt x="50800" y="3376549"/>
                  <a:pt x="39370" y="3387979"/>
                  <a:pt x="25400" y="3387979"/>
                </a:cubicBezTo>
                <a:cubicBezTo>
                  <a:pt x="11430" y="3387979"/>
                  <a:pt x="0" y="3376549"/>
                  <a:pt x="0" y="3362579"/>
                </a:cubicBezTo>
                <a:close/>
              </a:path>
            </a:pathLst>
          </a:custGeom>
          <a:solidFill>
            <a:srgbClr val="5C4E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3" name="Google Shape;563;g3d00605b67d_0_423"/>
          <p:cNvSpPr/>
          <p:nvPr/>
        </p:nvSpPr>
        <p:spPr>
          <a:xfrm>
            <a:off x="9143848" y="6570459"/>
            <a:ext cx="8151781" cy="38100"/>
          </a:xfrm>
          <a:custGeom>
            <a:avLst/>
            <a:gdLst/>
            <a:ahLst/>
            <a:cxnLst/>
            <a:rect l="l" t="t" r="r" b="b"/>
            <a:pathLst>
              <a:path w="10869041" h="50800" extrusionOk="0">
                <a:moveTo>
                  <a:pt x="0" y="25400"/>
                </a:moveTo>
                <a:cubicBezTo>
                  <a:pt x="0" y="11430"/>
                  <a:pt x="11430" y="0"/>
                  <a:pt x="25400" y="0"/>
                </a:cubicBezTo>
                <a:lnTo>
                  <a:pt x="10843641" y="0"/>
                </a:lnTo>
                <a:cubicBezTo>
                  <a:pt x="10857611" y="0"/>
                  <a:pt x="10869041" y="11430"/>
                  <a:pt x="10869041" y="25400"/>
                </a:cubicBezTo>
                <a:cubicBezTo>
                  <a:pt x="10869041" y="39370"/>
                  <a:pt x="10857611" y="50800"/>
                  <a:pt x="10843641" y="50800"/>
                </a:cubicBezTo>
                <a:lnTo>
                  <a:pt x="25400" y="50800"/>
                </a:lnTo>
                <a:cubicBezTo>
                  <a:pt x="11430" y="50800"/>
                  <a:pt x="0" y="39370"/>
                  <a:pt x="0" y="25400"/>
                </a:cubicBezTo>
                <a:close/>
              </a:path>
            </a:pathLst>
          </a:custGeom>
          <a:solidFill>
            <a:srgbClr val="5C4E69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4" name="Google Shape;564;g3d00605b67d_0_423"/>
          <p:cNvSpPr txBox="1"/>
          <p:nvPr/>
        </p:nvSpPr>
        <p:spPr>
          <a:xfrm>
            <a:off x="9852574" y="6815880"/>
            <a:ext cx="54903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9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0"/>
              <a:buFont typeface="Arial"/>
              <a:buNone/>
            </a:pPr>
            <a:r>
              <a:rPr lang="en-US" sz="2750" b="1" i="0" u="none" strike="noStrike" cap="none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Multi-Stakeholder Collaboration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g3d00605b67d_0_423"/>
          <p:cNvSpPr txBox="1"/>
          <p:nvPr/>
        </p:nvSpPr>
        <p:spPr>
          <a:xfrm>
            <a:off x="9852574" y="7371759"/>
            <a:ext cx="7159500" cy="143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28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7"/>
              <a:buFont typeface="Arial"/>
              <a:buNone/>
            </a:pPr>
            <a:r>
              <a:rPr lang="en-US" sz="2187" b="0" i="0" u="none" strike="noStrike" cap="none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Promote coordinated action across EMBs, law enforcement, civil society, media, and technology platforms.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6" name="Google Shape;566;g3d00605b67d_0_423"/>
          <p:cNvGrpSpPr/>
          <p:nvPr/>
        </p:nvGrpSpPr>
        <p:grpSpPr>
          <a:xfrm>
            <a:off x="8770439" y="7467448"/>
            <a:ext cx="746855" cy="746855"/>
            <a:chOff x="0" y="0"/>
            <a:chExt cx="995807" cy="995807"/>
          </a:xfrm>
        </p:grpSpPr>
        <p:sp>
          <p:nvSpPr>
            <p:cNvPr id="567" name="Google Shape;567;g3d00605b67d_0_423"/>
            <p:cNvSpPr/>
            <p:nvPr/>
          </p:nvSpPr>
          <p:spPr>
            <a:xfrm>
              <a:off x="25400" y="25400"/>
              <a:ext cx="945007" cy="945007"/>
            </a:xfrm>
            <a:custGeom>
              <a:avLst/>
              <a:gdLst/>
              <a:ahLst/>
              <a:cxnLst/>
              <a:rect l="l" t="t" r="r" b="b"/>
              <a:pathLst>
                <a:path w="945007" h="945007" extrusionOk="0">
                  <a:moveTo>
                    <a:pt x="0" y="56769"/>
                  </a:moveTo>
                  <a:cubicBezTo>
                    <a:pt x="0" y="25400"/>
                    <a:pt x="25400" y="0"/>
                    <a:pt x="56769" y="0"/>
                  </a:cubicBezTo>
                  <a:lnTo>
                    <a:pt x="888238" y="0"/>
                  </a:lnTo>
                  <a:cubicBezTo>
                    <a:pt x="919607" y="0"/>
                    <a:pt x="945007" y="25400"/>
                    <a:pt x="945007" y="56769"/>
                  </a:cubicBezTo>
                  <a:lnTo>
                    <a:pt x="945007" y="888238"/>
                  </a:lnTo>
                  <a:cubicBezTo>
                    <a:pt x="945007" y="919607"/>
                    <a:pt x="919607" y="945007"/>
                    <a:pt x="888238" y="945007"/>
                  </a:cubicBezTo>
                  <a:lnTo>
                    <a:pt x="56769" y="945007"/>
                  </a:lnTo>
                  <a:cubicBezTo>
                    <a:pt x="25400" y="945007"/>
                    <a:pt x="0" y="919607"/>
                    <a:pt x="0" y="888238"/>
                  </a:cubicBezTo>
                  <a:close/>
                </a:path>
              </a:pathLst>
            </a:custGeom>
            <a:solidFill>
              <a:srgbClr val="2416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g3d00605b67d_0_423"/>
            <p:cNvSpPr/>
            <p:nvPr/>
          </p:nvSpPr>
          <p:spPr>
            <a:xfrm>
              <a:off x="0" y="0"/>
              <a:ext cx="995807" cy="995807"/>
            </a:xfrm>
            <a:custGeom>
              <a:avLst/>
              <a:gdLst/>
              <a:ahLst/>
              <a:cxnLst/>
              <a:rect l="l" t="t" r="r" b="b"/>
              <a:pathLst>
                <a:path w="995807" h="995807" extrusionOk="0">
                  <a:moveTo>
                    <a:pt x="0" y="82169"/>
                  </a:moveTo>
                  <a:cubicBezTo>
                    <a:pt x="0" y="36703"/>
                    <a:pt x="36703" y="0"/>
                    <a:pt x="82169" y="0"/>
                  </a:cubicBezTo>
                  <a:lnTo>
                    <a:pt x="913638" y="0"/>
                  </a:lnTo>
                  <a:lnTo>
                    <a:pt x="913638" y="25400"/>
                  </a:lnTo>
                  <a:lnTo>
                    <a:pt x="913638" y="0"/>
                  </a:lnTo>
                  <a:cubicBezTo>
                    <a:pt x="958977" y="0"/>
                    <a:pt x="995807" y="36703"/>
                    <a:pt x="995807" y="82169"/>
                  </a:cubicBezTo>
                  <a:lnTo>
                    <a:pt x="970407" y="82169"/>
                  </a:lnTo>
                  <a:lnTo>
                    <a:pt x="995807" y="82169"/>
                  </a:lnTo>
                  <a:lnTo>
                    <a:pt x="995807" y="913638"/>
                  </a:lnTo>
                  <a:lnTo>
                    <a:pt x="970407" y="913638"/>
                  </a:lnTo>
                  <a:lnTo>
                    <a:pt x="995807" y="913638"/>
                  </a:lnTo>
                  <a:cubicBezTo>
                    <a:pt x="995807" y="958977"/>
                    <a:pt x="959104" y="995807"/>
                    <a:pt x="913638" y="995807"/>
                  </a:cubicBezTo>
                  <a:lnTo>
                    <a:pt x="913638" y="970407"/>
                  </a:lnTo>
                  <a:lnTo>
                    <a:pt x="913638" y="995807"/>
                  </a:lnTo>
                  <a:lnTo>
                    <a:pt x="82169" y="995807"/>
                  </a:lnTo>
                  <a:lnTo>
                    <a:pt x="82169" y="970407"/>
                  </a:lnTo>
                  <a:lnTo>
                    <a:pt x="82169" y="995807"/>
                  </a:lnTo>
                  <a:cubicBezTo>
                    <a:pt x="36703" y="995807"/>
                    <a:pt x="0" y="958977"/>
                    <a:pt x="0" y="913638"/>
                  </a:cubicBezTo>
                  <a:lnTo>
                    <a:pt x="0" y="82169"/>
                  </a:lnTo>
                  <a:lnTo>
                    <a:pt x="25400" y="82169"/>
                  </a:lnTo>
                  <a:lnTo>
                    <a:pt x="0" y="82169"/>
                  </a:lnTo>
                  <a:moveTo>
                    <a:pt x="50800" y="82169"/>
                  </a:moveTo>
                  <a:lnTo>
                    <a:pt x="50800" y="913638"/>
                  </a:lnTo>
                  <a:lnTo>
                    <a:pt x="25400" y="913638"/>
                  </a:lnTo>
                  <a:lnTo>
                    <a:pt x="50800" y="913638"/>
                  </a:lnTo>
                  <a:cubicBezTo>
                    <a:pt x="50800" y="930910"/>
                    <a:pt x="64770" y="945007"/>
                    <a:pt x="82169" y="945007"/>
                  </a:cubicBezTo>
                  <a:lnTo>
                    <a:pt x="913638" y="945007"/>
                  </a:lnTo>
                  <a:cubicBezTo>
                    <a:pt x="930910" y="945007"/>
                    <a:pt x="945007" y="931037"/>
                    <a:pt x="945007" y="913638"/>
                  </a:cubicBezTo>
                  <a:lnTo>
                    <a:pt x="945007" y="82169"/>
                  </a:lnTo>
                  <a:cubicBezTo>
                    <a:pt x="945007" y="64770"/>
                    <a:pt x="930910" y="50800"/>
                    <a:pt x="913638" y="50800"/>
                  </a:cubicBezTo>
                  <a:lnTo>
                    <a:pt x="82169" y="50800"/>
                  </a:lnTo>
                  <a:lnTo>
                    <a:pt x="82169" y="25400"/>
                  </a:lnTo>
                  <a:lnTo>
                    <a:pt x="82169" y="50800"/>
                  </a:lnTo>
                  <a:cubicBezTo>
                    <a:pt x="64770" y="50800"/>
                    <a:pt x="50800" y="64770"/>
                    <a:pt x="50800" y="82169"/>
                  </a:cubicBezTo>
                  <a:close/>
                </a:path>
              </a:pathLst>
            </a:custGeom>
            <a:solidFill>
              <a:srgbClr val="5C4E6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69" name="Google Shape;569;g3d00605b67d_0_423" descr="preencoded.png"/>
          <p:cNvSpPr/>
          <p:nvPr/>
        </p:nvSpPr>
        <p:spPr>
          <a:xfrm>
            <a:off x="8966597" y="7663605"/>
            <a:ext cx="354359" cy="354359"/>
          </a:xfrm>
          <a:custGeom>
            <a:avLst/>
            <a:gdLst/>
            <a:ahLst/>
            <a:cxnLst/>
            <a:rect l="l" t="t" r="r" b="b"/>
            <a:pathLst>
              <a:path w="354359" h="354359" extrusionOk="0">
                <a:moveTo>
                  <a:pt x="0" y="0"/>
                </a:moveTo>
                <a:lnTo>
                  <a:pt x="354358" y="0"/>
                </a:lnTo>
                <a:lnTo>
                  <a:pt x="354358" y="354359"/>
                </a:lnTo>
                <a:lnTo>
                  <a:pt x="0" y="35435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l="-3950" r="-394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g3d00605b67d_0_468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110C1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9" name="Google Shape;579;g3d00605b67d_0_468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24163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g3d00605b67d_0_468"/>
          <p:cNvSpPr txBox="1"/>
          <p:nvPr/>
        </p:nvSpPr>
        <p:spPr>
          <a:xfrm>
            <a:off x="8275434" y="3074194"/>
            <a:ext cx="9020400" cy="41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28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87" b="1" i="1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Yvonne Dausab (Namibia), Former Member of Parliament and Former Minister of Justice (2020-2025):</a:t>
            </a:r>
            <a:endParaRPr sz="2187" b="1" i="1">
              <a:solidFill>
                <a:srgbClr val="DAD1E6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l" rtl="0">
              <a:lnSpc>
                <a:spcPct val="162871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87" i="1">
              <a:solidFill>
                <a:srgbClr val="DAD1E6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l" rtl="0">
              <a:lnSpc>
                <a:spcPct val="1628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87" i="1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 “Violence against women in politics is not a distant and abstract issue. It is in fact a harsh daily reality for countless women striving to contribute to the SADC and African political landscape. It’s a pervasive issue that undermines democracy and hinders the political participation of half of our population”.</a:t>
            </a:r>
            <a:endParaRPr/>
          </a:p>
        </p:txBody>
      </p:sp>
      <p:sp>
        <p:nvSpPr>
          <p:cNvPr id="581" name="Google Shape;581;g3d00605b67d_0_468"/>
          <p:cNvSpPr/>
          <p:nvPr/>
        </p:nvSpPr>
        <p:spPr>
          <a:xfrm>
            <a:off x="7850238" y="2850509"/>
            <a:ext cx="38100" cy="4585811"/>
          </a:xfrm>
          <a:custGeom>
            <a:avLst/>
            <a:gdLst/>
            <a:ahLst/>
            <a:cxnLst/>
            <a:rect l="l" t="t" r="r" b="b"/>
            <a:pathLst>
              <a:path w="50800" h="6114415" extrusionOk="0">
                <a:moveTo>
                  <a:pt x="0" y="0"/>
                </a:moveTo>
                <a:lnTo>
                  <a:pt x="50800" y="0"/>
                </a:lnTo>
                <a:lnTo>
                  <a:pt x="50800" y="6114415"/>
                </a:lnTo>
                <a:lnTo>
                  <a:pt x="0" y="6114415"/>
                </a:lnTo>
                <a:close/>
              </a:path>
            </a:pathLst>
          </a:custGeom>
          <a:solidFill>
            <a:srgbClr val="F94CA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2" name="Google Shape;582;g3d00605b67d_0_468"/>
          <p:cNvSpPr/>
          <p:nvPr/>
        </p:nvSpPr>
        <p:spPr>
          <a:xfrm>
            <a:off x="0" y="6390684"/>
            <a:ext cx="4753210" cy="4723502"/>
          </a:xfrm>
          <a:custGeom>
            <a:avLst/>
            <a:gdLst/>
            <a:ahLst/>
            <a:cxnLst/>
            <a:rect l="l" t="t" r="r" b="b"/>
            <a:pathLst>
              <a:path w="4753210" h="4723502" extrusionOk="0">
                <a:moveTo>
                  <a:pt x="0" y="0"/>
                </a:moveTo>
                <a:lnTo>
                  <a:pt x="4753210" y="0"/>
                </a:lnTo>
                <a:lnTo>
                  <a:pt x="4753210" y="4723503"/>
                </a:lnTo>
                <a:lnTo>
                  <a:pt x="0" y="47235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3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3" name="Google Shape;583;g3d00605b67d_0_468" title="yvonne-1600x800-1.jpg"/>
          <p:cNvPicPr preferRelativeResize="0"/>
          <p:nvPr/>
        </p:nvPicPr>
        <p:blipFill rotWithShape="1">
          <a:blip r:embed="rId4">
            <a:alphaModFix/>
          </a:blip>
          <a:srcRect l="20938" r="15746"/>
          <a:stretch/>
        </p:blipFill>
        <p:spPr>
          <a:xfrm>
            <a:off x="536075" y="2621900"/>
            <a:ext cx="6778724" cy="53532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3d00605b67d_0_18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110C1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g3d00605b67d_0_18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24163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3" name="Google Shape;113;g3d00605b67d_0_18" descr="preencoded.png"/>
          <p:cNvSpPr/>
          <p:nvPr/>
        </p:nvSpPr>
        <p:spPr>
          <a:xfrm>
            <a:off x="0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9144000" h="13716000" extrusionOk="0">
                <a:moveTo>
                  <a:pt x="0" y="0"/>
                </a:moveTo>
                <a:lnTo>
                  <a:pt x="9144000" y="0"/>
                </a:lnTo>
                <a:lnTo>
                  <a:pt x="914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4" name="Google Shape;114;g3d00605b67d_0_18"/>
          <p:cNvSpPr/>
          <p:nvPr/>
        </p:nvSpPr>
        <p:spPr>
          <a:xfrm>
            <a:off x="7787583" y="1072753"/>
            <a:ext cx="2236089" cy="520256"/>
          </a:xfrm>
          <a:custGeom>
            <a:avLst/>
            <a:gdLst/>
            <a:ahLst/>
            <a:cxnLst/>
            <a:rect l="l" t="t" r="r" b="b"/>
            <a:pathLst>
              <a:path w="2981452" h="693675" extrusionOk="0">
                <a:moveTo>
                  <a:pt x="0" y="49022"/>
                </a:moveTo>
                <a:cubicBezTo>
                  <a:pt x="0" y="21844"/>
                  <a:pt x="22352" y="0"/>
                  <a:pt x="49657" y="0"/>
                </a:cubicBezTo>
                <a:lnTo>
                  <a:pt x="2931795" y="0"/>
                </a:lnTo>
                <a:lnTo>
                  <a:pt x="2931795" y="6350"/>
                </a:lnTo>
                <a:lnTo>
                  <a:pt x="2931795" y="0"/>
                </a:lnTo>
                <a:cubicBezTo>
                  <a:pt x="2959100" y="0"/>
                  <a:pt x="2981452" y="21844"/>
                  <a:pt x="2981452" y="49022"/>
                </a:cubicBezTo>
                <a:lnTo>
                  <a:pt x="2975102" y="49022"/>
                </a:lnTo>
                <a:lnTo>
                  <a:pt x="2981452" y="49022"/>
                </a:lnTo>
                <a:lnTo>
                  <a:pt x="2981452" y="644652"/>
                </a:lnTo>
                <a:lnTo>
                  <a:pt x="2975102" y="644652"/>
                </a:lnTo>
                <a:lnTo>
                  <a:pt x="2981452" y="644652"/>
                </a:lnTo>
                <a:cubicBezTo>
                  <a:pt x="2981452" y="671830"/>
                  <a:pt x="2959100" y="693674"/>
                  <a:pt x="2931795" y="693674"/>
                </a:cubicBezTo>
                <a:lnTo>
                  <a:pt x="2931795" y="687324"/>
                </a:lnTo>
                <a:lnTo>
                  <a:pt x="2931795" y="693674"/>
                </a:lnTo>
                <a:lnTo>
                  <a:pt x="49657" y="693674"/>
                </a:lnTo>
                <a:lnTo>
                  <a:pt x="49657" y="687324"/>
                </a:lnTo>
                <a:lnTo>
                  <a:pt x="49657" y="693674"/>
                </a:lnTo>
                <a:cubicBezTo>
                  <a:pt x="22352" y="693801"/>
                  <a:pt x="0" y="671830"/>
                  <a:pt x="0" y="644652"/>
                </a:cubicBezTo>
                <a:lnTo>
                  <a:pt x="0" y="49022"/>
                </a:lnTo>
                <a:lnTo>
                  <a:pt x="6350" y="49022"/>
                </a:lnTo>
                <a:lnTo>
                  <a:pt x="0" y="49022"/>
                </a:lnTo>
                <a:moveTo>
                  <a:pt x="12700" y="49022"/>
                </a:moveTo>
                <a:lnTo>
                  <a:pt x="12700" y="644652"/>
                </a:lnTo>
                <a:lnTo>
                  <a:pt x="6350" y="644652"/>
                </a:lnTo>
                <a:lnTo>
                  <a:pt x="12700" y="644652"/>
                </a:lnTo>
                <a:cubicBezTo>
                  <a:pt x="12700" y="664591"/>
                  <a:pt x="29210" y="680974"/>
                  <a:pt x="49657" y="680974"/>
                </a:cubicBezTo>
                <a:lnTo>
                  <a:pt x="2931795" y="680974"/>
                </a:lnTo>
                <a:cubicBezTo>
                  <a:pt x="2952242" y="680974"/>
                  <a:pt x="2968752" y="664591"/>
                  <a:pt x="2968752" y="644652"/>
                </a:cubicBezTo>
                <a:lnTo>
                  <a:pt x="2968752" y="49022"/>
                </a:lnTo>
                <a:cubicBezTo>
                  <a:pt x="2968752" y="29083"/>
                  <a:pt x="2952242" y="12700"/>
                  <a:pt x="2931795" y="12700"/>
                </a:cubicBezTo>
                <a:lnTo>
                  <a:pt x="49657" y="12700"/>
                </a:lnTo>
                <a:lnTo>
                  <a:pt x="49657" y="6350"/>
                </a:lnTo>
                <a:lnTo>
                  <a:pt x="49657" y="12700"/>
                </a:lnTo>
                <a:cubicBezTo>
                  <a:pt x="29210" y="12700"/>
                  <a:pt x="12700" y="29083"/>
                  <a:pt x="12700" y="49022"/>
                </a:cubicBezTo>
                <a:close/>
              </a:path>
            </a:pathLst>
          </a:custGeom>
          <a:solidFill>
            <a:srgbClr val="F94CA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5" name="Google Shape;115;g3d00605b67d_0_18"/>
          <p:cNvSpPr txBox="1"/>
          <p:nvPr/>
        </p:nvSpPr>
        <p:spPr>
          <a:xfrm>
            <a:off x="7962005" y="1109958"/>
            <a:ext cx="18873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766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25">
                <a:solidFill>
                  <a:srgbClr val="F94CAF"/>
                </a:solidFill>
                <a:latin typeface="Fira Sans"/>
                <a:ea typeface="Fira Sans"/>
                <a:cs typeface="Fira Sans"/>
                <a:sym typeface="Fira Sans"/>
              </a:rPr>
              <a:t>SETTING THE SCENE</a:t>
            </a:r>
            <a:endParaRPr/>
          </a:p>
        </p:txBody>
      </p:sp>
      <p:sp>
        <p:nvSpPr>
          <p:cNvPr id="116" name="Google Shape;116;g3d00605b67d_0_18"/>
          <p:cNvSpPr txBox="1"/>
          <p:nvPr/>
        </p:nvSpPr>
        <p:spPr>
          <a:xfrm>
            <a:off x="7792345" y="1641129"/>
            <a:ext cx="6674100" cy="8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50" b="1">
                <a:solidFill>
                  <a:srgbClr val="F94CAF"/>
                </a:solidFill>
                <a:latin typeface="Arimo"/>
                <a:ea typeface="Arimo"/>
                <a:cs typeface="Arimo"/>
                <a:sym typeface="Arimo"/>
              </a:rPr>
              <a:t>Why This Matters</a:t>
            </a:r>
            <a:endParaRPr/>
          </a:p>
        </p:txBody>
      </p:sp>
      <p:sp>
        <p:nvSpPr>
          <p:cNvPr id="117" name="Google Shape;117;g3d00605b67d_0_18"/>
          <p:cNvSpPr/>
          <p:nvPr/>
        </p:nvSpPr>
        <p:spPr>
          <a:xfrm>
            <a:off x="7600055" y="2900067"/>
            <a:ext cx="4839557" cy="6309265"/>
          </a:xfrm>
          <a:custGeom>
            <a:avLst/>
            <a:gdLst/>
            <a:ahLst/>
            <a:cxnLst/>
            <a:rect l="l" t="t" r="r" b="b"/>
            <a:pathLst>
              <a:path w="6452743" h="8412353" extrusionOk="0">
                <a:moveTo>
                  <a:pt x="0" y="53340"/>
                </a:moveTo>
                <a:cubicBezTo>
                  <a:pt x="0" y="23876"/>
                  <a:pt x="23876" y="0"/>
                  <a:pt x="53340" y="0"/>
                </a:cubicBezTo>
                <a:lnTo>
                  <a:pt x="6399403" y="0"/>
                </a:lnTo>
                <a:cubicBezTo>
                  <a:pt x="6428867" y="0"/>
                  <a:pt x="6452743" y="23876"/>
                  <a:pt x="6452743" y="53340"/>
                </a:cubicBezTo>
                <a:lnTo>
                  <a:pt x="6452743" y="8359013"/>
                </a:lnTo>
                <a:cubicBezTo>
                  <a:pt x="6452743" y="8388477"/>
                  <a:pt x="6428867" y="8412353"/>
                  <a:pt x="6399403" y="8412353"/>
                </a:cubicBezTo>
                <a:lnTo>
                  <a:pt x="53340" y="8412353"/>
                </a:lnTo>
                <a:cubicBezTo>
                  <a:pt x="23876" y="8412353"/>
                  <a:pt x="0" y="8388477"/>
                  <a:pt x="0" y="8359013"/>
                </a:cubicBezTo>
                <a:close/>
              </a:path>
            </a:pathLst>
          </a:custGeom>
          <a:solidFill>
            <a:srgbClr val="F94CA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g3d00605b67d_0_18"/>
          <p:cNvSpPr txBox="1"/>
          <p:nvPr/>
        </p:nvSpPr>
        <p:spPr>
          <a:xfrm>
            <a:off x="7866907" y="3122857"/>
            <a:ext cx="43059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37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25" b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Zambia's Electoral Reality</a:t>
            </a:r>
            <a:endParaRPr/>
          </a:p>
        </p:txBody>
      </p:sp>
      <p:sp>
        <p:nvSpPr>
          <p:cNvPr id="119" name="Google Shape;119;g3d00605b67d_0_18"/>
          <p:cNvSpPr txBox="1"/>
          <p:nvPr/>
        </p:nvSpPr>
        <p:spPr>
          <a:xfrm>
            <a:off x="7866907" y="4160634"/>
            <a:ext cx="4305900" cy="48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75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62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Women constitute the </a:t>
            </a:r>
            <a:r>
              <a:rPr lang="en-US" sz="2062" b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majority of the electorate</a:t>
            </a:r>
            <a:r>
              <a:rPr lang="en-US" sz="2062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 in Zambia — a trend confirmed in the 2021 general elections. Yet their full participation remains under threat.</a:t>
            </a:r>
            <a:endParaRPr sz="2062">
              <a:solidFill>
                <a:srgbClr val="000000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l" rtl="0">
              <a:lnSpc>
                <a:spcPct val="157565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62"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l" rtl="0">
              <a:lnSpc>
                <a:spcPct val="1575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62">
                <a:latin typeface="Fira Sans"/>
                <a:ea typeface="Fira Sans"/>
                <a:cs typeface="Fira Sans"/>
                <a:sym typeface="Fira Sans"/>
              </a:rPr>
              <a:t>“53% of registered voters in previous election were women but still underrepresented”  PS Mainga Kabika, Gender Division</a:t>
            </a:r>
            <a:endParaRPr sz="2062"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20" name="Google Shape;120;g3d00605b67d_0_18"/>
          <p:cNvSpPr txBox="1"/>
          <p:nvPr/>
        </p:nvSpPr>
        <p:spPr>
          <a:xfrm>
            <a:off x="12908166" y="3122857"/>
            <a:ext cx="3336900" cy="4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37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25" b="1">
                <a:solidFill>
                  <a:srgbClr val="F94CAF"/>
                </a:solidFill>
                <a:latin typeface="Arimo"/>
                <a:ea typeface="Arimo"/>
                <a:cs typeface="Arimo"/>
                <a:sym typeface="Arimo"/>
              </a:rPr>
              <a:t>The Urgent Stakes</a:t>
            </a:r>
            <a:endParaRPr/>
          </a:p>
        </p:txBody>
      </p:sp>
      <p:sp>
        <p:nvSpPr>
          <p:cNvPr id="121" name="Google Shape;121;g3d00605b67d_0_18"/>
          <p:cNvSpPr txBox="1"/>
          <p:nvPr/>
        </p:nvSpPr>
        <p:spPr>
          <a:xfrm>
            <a:off x="12908166" y="3743620"/>
            <a:ext cx="4455000" cy="3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756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62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Violence Against Women in Elections (VAWE) does not merely harm individual women — it </a:t>
            </a:r>
            <a:r>
              <a:rPr lang="en-US" sz="2062" b="1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corrodes democratic integrity</a:t>
            </a:r>
            <a:r>
              <a:rPr lang="en-US" sz="2062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 at its foundation. With Zambia's 2026 general elections approaching, the window for action is now.</a:t>
            </a:r>
            <a:endParaRPr/>
          </a:p>
        </p:txBody>
      </p:sp>
      <p:sp>
        <p:nvSpPr>
          <p:cNvPr id="122" name="Google Shape;122;g3d00605b67d_0_18"/>
          <p:cNvSpPr/>
          <p:nvPr/>
        </p:nvSpPr>
        <p:spPr>
          <a:xfrm>
            <a:off x="12908216" y="7246872"/>
            <a:ext cx="4454938" cy="1921478"/>
          </a:xfrm>
          <a:custGeom>
            <a:avLst/>
            <a:gdLst/>
            <a:ahLst/>
            <a:cxnLst/>
            <a:rect l="l" t="t" r="r" b="b"/>
            <a:pathLst>
              <a:path w="5939917" h="2561971" extrusionOk="0">
                <a:moveTo>
                  <a:pt x="0" y="53340"/>
                </a:moveTo>
                <a:cubicBezTo>
                  <a:pt x="0" y="23876"/>
                  <a:pt x="23876" y="0"/>
                  <a:pt x="53340" y="0"/>
                </a:cubicBezTo>
                <a:lnTo>
                  <a:pt x="5886577" y="0"/>
                </a:lnTo>
                <a:cubicBezTo>
                  <a:pt x="5916041" y="0"/>
                  <a:pt x="5939917" y="23876"/>
                  <a:pt x="5939917" y="53340"/>
                </a:cubicBezTo>
                <a:lnTo>
                  <a:pt x="5939917" y="2508631"/>
                </a:lnTo>
                <a:cubicBezTo>
                  <a:pt x="5939917" y="2538095"/>
                  <a:pt x="5916041" y="2561971"/>
                  <a:pt x="5886577" y="2561971"/>
                </a:cubicBezTo>
                <a:lnTo>
                  <a:pt x="53340" y="2561971"/>
                </a:lnTo>
                <a:cubicBezTo>
                  <a:pt x="23876" y="2561971"/>
                  <a:pt x="0" y="2538095"/>
                  <a:pt x="0" y="2508631"/>
                </a:cubicBezTo>
                <a:close/>
              </a:path>
            </a:pathLst>
          </a:custGeom>
          <a:solidFill>
            <a:srgbClr val="4A02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g3d00605b67d_0_18" descr="preencoded.png"/>
          <p:cNvSpPr/>
          <p:nvPr/>
        </p:nvSpPr>
        <p:spPr>
          <a:xfrm>
            <a:off x="13181659" y="7837422"/>
            <a:ext cx="333661" cy="266890"/>
          </a:xfrm>
          <a:custGeom>
            <a:avLst/>
            <a:gdLst/>
            <a:ahLst/>
            <a:cxnLst/>
            <a:rect l="l" t="t" r="r" b="b"/>
            <a:pathLst>
              <a:path w="444881" h="355854" extrusionOk="0">
                <a:moveTo>
                  <a:pt x="0" y="0"/>
                </a:moveTo>
                <a:lnTo>
                  <a:pt x="444881" y="0"/>
                </a:lnTo>
                <a:lnTo>
                  <a:pt x="444881" y="355854"/>
                </a:lnTo>
                <a:lnTo>
                  <a:pt x="0" y="3558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2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g3d00605b67d_0_18"/>
          <p:cNvSpPr txBox="1"/>
          <p:nvPr/>
        </p:nvSpPr>
        <p:spPr>
          <a:xfrm>
            <a:off x="13782181" y="7683975"/>
            <a:ext cx="3320700" cy="10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62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Every woman silenced is a vote for democracy suppressed.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g3d00605b67d_0_481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110C1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3" name="Google Shape;593;g3d00605b67d_0_481"/>
          <p:cNvSpPr/>
          <p:nvPr/>
        </p:nvSpPr>
        <p:spPr>
          <a:xfrm>
            <a:off x="0" y="71733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24163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4" name="Google Shape;594;g3d00605b67d_0_481"/>
          <p:cNvSpPr txBox="1"/>
          <p:nvPr/>
        </p:nvSpPr>
        <p:spPr>
          <a:xfrm>
            <a:off x="992238" y="1522209"/>
            <a:ext cx="70881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7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62" b="1">
                <a:solidFill>
                  <a:srgbClr val="F94CAF"/>
                </a:solidFill>
                <a:latin typeface="Arimo"/>
                <a:ea typeface="Arimo"/>
                <a:cs typeface="Arimo"/>
                <a:sym typeface="Arimo"/>
              </a:rPr>
              <a:t>Thank You</a:t>
            </a:r>
            <a:endParaRPr/>
          </a:p>
        </p:txBody>
      </p:sp>
      <p:sp>
        <p:nvSpPr>
          <p:cNvPr id="595" name="Google Shape;595;g3d00605b67d_0_481"/>
          <p:cNvSpPr txBox="1"/>
          <p:nvPr/>
        </p:nvSpPr>
        <p:spPr>
          <a:xfrm>
            <a:off x="992238" y="3050381"/>
            <a:ext cx="7806000" cy="8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28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87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This presentation was delivered at the </a:t>
            </a:r>
            <a:r>
              <a:rPr lang="en-US" sz="2187" b="1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4th National Annual Prosecutors' Conference</a:t>
            </a:r>
            <a:r>
              <a:rPr lang="en-US" sz="2187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, Lusaka, Zambia, 16–18 March 2026.</a:t>
            </a:r>
            <a:endParaRPr/>
          </a:p>
        </p:txBody>
      </p:sp>
      <p:sp>
        <p:nvSpPr>
          <p:cNvPr id="596" name="Google Shape;596;g3d00605b67d_0_481"/>
          <p:cNvSpPr txBox="1"/>
          <p:nvPr/>
        </p:nvSpPr>
        <p:spPr>
          <a:xfrm>
            <a:off x="992238" y="4212727"/>
            <a:ext cx="7806000" cy="8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28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87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For questions, further resources, or collaboration on TFGBV prosecution frameworks, please connect with the presenter.</a:t>
            </a:r>
            <a:endParaRPr/>
          </a:p>
        </p:txBody>
      </p:sp>
      <p:sp>
        <p:nvSpPr>
          <p:cNvPr id="597" name="Google Shape;597;g3d00605b67d_0_481"/>
          <p:cNvSpPr/>
          <p:nvPr/>
        </p:nvSpPr>
        <p:spPr>
          <a:xfrm>
            <a:off x="9295209" y="2890542"/>
            <a:ext cx="8214264" cy="3788283"/>
          </a:xfrm>
          <a:custGeom>
            <a:avLst/>
            <a:gdLst/>
            <a:ahLst/>
            <a:cxnLst/>
            <a:rect l="l" t="t" r="r" b="b"/>
            <a:pathLst>
              <a:path w="10952352" h="5051044" extrusionOk="0">
                <a:moveTo>
                  <a:pt x="0" y="56769"/>
                </a:moveTo>
                <a:cubicBezTo>
                  <a:pt x="0" y="25400"/>
                  <a:pt x="25400" y="0"/>
                  <a:pt x="56769" y="0"/>
                </a:cubicBezTo>
                <a:lnTo>
                  <a:pt x="10895584" y="0"/>
                </a:lnTo>
                <a:cubicBezTo>
                  <a:pt x="10926952" y="0"/>
                  <a:pt x="10952352" y="25400"/>
                  <a:pt x="10952352" y="56769"/>
                </a:cubicBezTo>
                <a:lnTo>
                  <a:pt x="10952352" y="4994275"/>
                </a:lnTo>
                <a:cubicBezTo>
                  <a:pt x="10952352" y="5025644"/>
                  <a:pt x="10926952" y="5051044"/>
                  <a:pt x="10895584" y="5051044"/>
                </a:cubicBezTo>
                <a:lnTo>
                  <a:pt x="56769" y="5051044"/>
                </a:lnTo>
                <a:cubicBezTo>
                  <a:pt x="25400" y="5051044"/>
                  <a:pt x="0" y="5025644"/>
                  <a:pt x="0" y="4994275"/>
                </a:cubicBezTo>
                <a:close/>
              </a:path>
            </a:pathLst>
          </a:custGeom>
          <a:solidFill>
            <a:srgbClr val="F94CA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8" name="Google Shape;598;g3d00605b67d_0_481"/>
          <p:cNvSpPr txBox="1"/>
          <p:nvPr/>
        </p:nvSpPr>
        <p:spPr>
          <a:xfrm>
            <a:off x="9578731" y="3135954"/>
            <a:ext cx="43857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Questions and Discussion</a:t>
            </a:r>
            <a:endParaRPr/>
          </a:p>
        </p:txBody>
      </p:sp>
      <p:sp>
        <p:nvSpPr>
          <p:cNvPr id="599" name="Google Shape;599;g3d00605b67d_0_481"/>
          <p:cNvSpPr txBox="1"/>
          <p:nvPr/>
        </p:nvSpPr>
        <p:spPr>
          <a:xfrm>
            <a:off x="9578731" y="3805238"/>
            <a:ext cx="7647300" cy="19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28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87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The floor is open. Your experience and insights as prosecutors, investigators, and legal practitioners are vital to advancing justice for women in Zambia's electoral processes.</a:t>
            </a:r>
            <a:endParaRPr/>
          </a:p>
        </p:txBody>
      </p:sp>
      <p:sp>
        <p:nvSpPr>
          <p:cNvPr id="600" name="Google Shape;600;g3d00605b67d_0_481"/>
          <p:cNvSpPr txBox="1"/>
          <p:nvPr/>
        </p:nvSpPr>
        <p:spPr>
          <a:xfrm>
            <a:off x="9578731" y="5874839"/>
            <a:ext cx="76473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28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87" b="1">
                <a:solidFill>
                  <a:srgbClr val="000000"/>
                </a:solidFill>
                <a:latin typeface="Fira Sans"/>
                <a:ea typeface="Fira Sans"/>
                <a:cs typeface="Fira Sans"/>
                <a:sym typeface="Fira Sans"/>
              </a:rPr>
              <a:t>Together, we protect democracy.</a:t>
            </a:r>
            <a:endParaRPr/>
          </a:p>
        </p:txBody>
      </p:sp>
      <p:grpSp>
        <p:nvGrpSpPr>
          <p:cNvPr id="601" name="Google Shape;601;g3d00605b67d_0_481"/>
          <p:cNvGrpSpPr/>
          <p:nvPr/>
        </p:nvGrpSpPr>
        <p:grpSpPr>
          <a:xfrm>
            <a:off x="973188" y="6978701"/>
            <a:ext cx="8047959" cy="1748028"/>
            <a:chOff x="0" y="0"/>
            <a:chExt cx="10730612" cy="2330704"/>
          </a:xfrm>
        </p:grpSpPr>
        <p:sp>
          <p:nvSpPr>
            <p:cNvPr id="602" name="Google Shape;602;g3d00605b67d_0_481"/>
            <p:cNvSpPr/>
            <p:nvPr/>
          </p:nvSpPr>
          <p:spPr>
            <a:xfrm>
              <a:off x="25400" y="25400"/>
              <a:ext cx="10679812" cy="2279904"/>
            </a:xfrm>
            <a:custGeom>
              <a:avLst/>
              <a:gdLst/>
              <a:ahLst/>
              <a:cxnLst/>
              <a:rect l="l" t="t" r="r" b="b"/>
              <a:pathLst>
                <a:path w="10679812" h="2279904" extrusionOk="0">
                  <a:moveTo>
                    <a:pt x="0" y="243840"/>
                  </a:moveTo>
                  <a:cubicBezTo>
                    <a:pt x="0" y="109220"/>
                    <a:pt x="111125" y="0"/>
                    <a:pt x="248031" y="0"/>
                  </a:cubicBezTo>
                  <a:lnTo>
                    <a:pt x="10431780" y="0"/>
                  </a:lnTo>
                  <a:cubicBezTo>
                    <a:pt x="10568813" y="0"/>
                    <a:pt x="10679812" y="109220"/>
                    <a:pt x="10679812" y="243840"/>
                  </a:cubicBezTo>
                  <a:lnTo>
                    <a:pt x="10679812" y="2036064"/>
                  </a:lnTo>
                  <a:cubicBezTo>
                    <a:pt x="10679812" y="2170684"/>
                    <a:pt x="10568687" y="2279904"/>
                    <a:pt x="10431780" y="2279904"/>
                  </a:cubicBezTo>
                  <a:lnTo>
                    <a:pt x="248031" y="2279904"/>
                  </a:lnTo>
                  <a:cubicBezTo>
                    <a:pt x="110998" y="2279904"/>
                    <a:pt x="0" y="2170684"/>
                    <a:pt x="0" y="2036064"/>
                  </a:cubicBezTo>
                  <a:close/>
                </a:path>
              </a:pathLst>
            </a:custGeom>
            <a:solidFill>
              <a:srgbClr val="2416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3" name="Google Shape;603;g3d00605b67d_0_481"/>
            <p:cNvSpPr/>
            <p:nvPr/>
          </p:nvSpPr>
          <p:spPr>
            <a:xfrm>
              <a:off x="0" y="0"/>
              <a:ext cx="10730612" cy="2330704"/>
            </a:xfrm>
            <a:custGeom>
              <a:avLst/>
              <a:gdLst/>
              <a:ahLst/>
              <a:cxnLst/>
              <a:rect l="l" t="t" r="r" b="b"/>
              <a:pathLst>
                <a:path w="10730612" h="2330704" extrusionOk="0">
                  <a:moveTo>
                    <a:pt x="0" y="269240"/>
                  </a:moveTo>
                  <a:cubicBezTo>
                    <a:pt x="0" y="120142"/>
                    <a:pt x="122809" y="0"/>
                    <a:pt x="273431" y="0"/>
                  </a:cubicBezTo>
                  <a:lnTo>
                    <a:pt x="10457180" y="0"/>
                  </a:lnTo>
                  <a:lnTo>
                    <a:pt x="10457180" y="25400"/>
                  </a:lnTo>
                  <a:lnTo>
                    <a:pt x="10457180" y="0"/>
                  </a:lnTo>
                  <a:cubicBezTo>
                    <a:pt x="10607802" y="0"/>
                    <a:pt x="10730612" y="120142"/>
                    <a:pt x="10730612" y="269240"/>
                  </a:cubicBezTo>
                  <a:lnTo>
                    <a:pt x="10705212" y="269240"/>
                  </a:lnTo>
                  <a:lnTo>
                    <a:pt x="10730612" y="269240"/>
                  </a:lnTo>
                  <a:lnTo>
                    <a:pt x="10730612" y="2061464"/>
                  </a:lnTo>
                  <a:lnTo>
                    <a:pt x="10705212" y="2061464"/>
                  </a:lnTo>
                  <a:lnTo>
                    <a:pt x="10730612" y="2061464"/>
                  </a:lnTo>
                  <a:cubicBezTo>
                    <a:pt x="10730612" y="2210562"/>
                    <a:pt x="10607802" y="2330704"/>
                    <a:pt x="10457180" y="2330704"/>
                  </a:cubicBezTo>
                  <a:lnTo>
                    <a:pt x="10457180" y="2305304"/>
                  </a:lnTo>
                  <a:lnTo>
                    <a:pt x="10457180" y="2330704"/>
                  </a:lnTo>
                  <a:lnTo>
                    <a:pt x="273431" y="2330704"/>
                  </a:lnTo>
                  <a:lnTo>
                    <a:pt x="273431" y="2305304"/>
                  </a:lnTo>
                  <a:lnTo>
                    <a:pt x="273431" y="2330704"/>
                  </a:lnTo>
                  <a:cubicBezTo>
                    <a:pt x="122809" y="2330704"/>
                    <a:pt x="0" y="2210562"/>
                    <a:pt x="0" y="2061464"/>
                  </a:cubicBezTo>
                  <a:lnTo>
                    <a:pt x="0" y="269240"/>
                  </a:lnTo>
                  <a:lnTo>
                    <a:pt x="25400" y="269240"/>
                  </a:lnTo>
                  <a:lnTo>
                    <a:pt x="0" y="269240"/>
                  </a:lnTo>
                  <a:moveTo>
                    <a:pt x="50800" y="269240"/>
                  </a:moveTo>
                  <a:lnTo>
                    <a:pt x="50800" y="2061464"/>
                  </a:lnTo>
                  <a:lnTo>
                    <a:pt x="25400" y="2061464"/>
                  </a:lnTo>
                  <a:lnTo>
                    <a:pt x="50800" y="2061464"/>
                  </a:lnTo>
                  <a:cubicBezTo>
                    <a:pt x="50800" y="2181733"/>
                    <a:pt x="150114" y="2279904"/>
                    <a:pt x="273431" y="2279904"/>
                  </a:cubicBezTo>
                  <a:lnTo>
                    <a:pt x="10457180" y="2279904"/>
                  </a:lnTo>
                  <a:cubicBezTo>
                    <a:pt x="10580624" y="2279904"/>
                    <a:pt x="10679812" y="2181733"/>
                    <a:pt x="10679812" y="2061464"/>
                  </a:cubicBezTo>
                  <a:lnTo>
                    <a:pt x="10679812" y="269240"/>
                  </a:lnTo>
                  <a:cubicBezTo>
                    <a:pt x="10679812" y="148971"/>
                    <a:pt x="10580498" y="50800"/>
                    <a:pt x="10457180" y="50800"/>
                  </a:cubicBezTo>
                  <a:lnTo>
                    <a:pt x="273431" y="50800"/>
                  </a:lnTo>
                  <a:lnTo>
                    <a:pt x="273431" y="25400"/>
                  </a:lnTo>
                  <a:lnTo>
                    <a:pt x="273431" y="50800"/>
                  </a:lnTo>
                  <a:cubicBezTo>
                    <a:pt x="150114" y="50800"/>
                    <a:pt x="50800" y="148971"/>
                    <a:pt x="50800" y="269240"/>
                  </a:cubicBezTo>
                  <a:close/>
                </a:path>
              </a:pathLst>
            </a:custGeom>
            <a:solidFill>
              <a:srgbClr val="5C4E6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04" name="Google Shape;604;g3d00605b67d_0_481" descr="preencoded.png"/>
          <p:cNvSpPr/>
          <p:nvPr/>
        </p:nvSpPr>
        <p:spPr>
          <a:xfrm>
            <a:off x="954138" y="6997751"/>
            <a:ext cx="152400" cy="1709928"/>
          </a:xfrm>
          <a:custGeom>
            <a:avLst/>
            <a:gdLst/>
            <a:ahLst/>
            <a:cxnLst/>
            <a:rect l="l" t="t" r="r" b="b"/>
            <a:pathLst>
              <a:path w="203200" h="2279904" extrusionOk="0">
                <a:moveTo>
                  <a:pt x="0" y="0"/>
                </a:moveTo>
                <a:lnTo>
                  <a:pt x="203200" y="0"/>
                </a:lnTo>
                <a:lnTo>
                  <a:pt x="203200" y="2279904"/>
                </a:lnTo>
                <a:lnTo>
                  <a:pt x="0" y="22799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130" b="-14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5" name="Google Shape;605;g3d00605b67d_0_481"/>
          <p:cNvSpPr txBox="1"/>
          <p:nvPr/>
        </p:nvSpPr>
        <p:spPr>
          <a:xfrm>
            <a:off x="1428159" y="7281272"/>
            <a:ext cx="35439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Presenter</a:t>
            </a:r>
            <a:endParaRPr/>
          </a:p>
        </p:txBody>
      </p:sp>
      <p:sp>
        <p:nvSpPr>
          <p:cNvPr id="606" name="Google Shape;606;g3d00605b67d_0_481"/>
          <p:cNvSpPr txBox="1"/>
          <p:nvPr/>
        </p:nvSpPr>
        <p:spPr>
          <a:xfrm>
            <a:off x="1428159" y="7837141"/>
            <a:ext cx="7252500" cy="9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28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87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Tapiwa Nyasulu · UNFPA Regional Gender and Human Rights  Advisor</a:t>
            </a:r>
            <a:endParaRPr sz="1500"/>
          </a:p>
        </p:txBody>
      </p:sp>
      <p:grpSp>
        <p:nvGrpSpPr>
          <p:cNvPr id="607" name="Google Shape;607;g3d00605b67d_0_481"/>
          <p:cNvGrpSpPr/>
          <p:nvPr/>
        </p:nvGrpSpPr>
        <p:grpSpPr>
          <a:xfrm>
            <a:off x="9266634" y="6978701"/>
            <a:ext cx="8048149" cy="1748028"/>
            <a:chOff x="0" y="0"/>
            <a:chExt cx="10730865" cy="2330704"/>
          </a:xfrm>
        </p:grpSpPr>
        <p:sp>
          <p:nvSpPr>
            <p:cNvPr id="608" name="Google Shape;608;g3d00605b67d_0_481"/>
            <p:cNvSpPr/>
            <p:nvPr/>
          </p:nvSpPr>
          <p:spPr>
            <a:xfrm>
              <a:off x="25400" y="25400"/>
              <a:ext cx="10680065" cy="2279904"/>
            </a:xfrm>
            <a:custGeom>
              <a:avLst/>
              <a:gdLst/>
              <a:ahLst/>
              <a:cxnLst/>
              <a:rect l="l" t="t" r="r" b="b"/>
              <a:pathLst>
                <a:path w="10680065" h="2279904" extrusionOk="0">
                  <a:moveTo>
                    <a:pt x="0" y="243840"/>
                  </a:moveTo>
                  <a:cubicBezTo>
                    <a:pt x="0" y="109220"/>
                    <a:pt x="111125" y="0"/>
                    <a:pt x="248031" y="0"/>
                  </a:cubicBezTo>
                  <a:lnTo>
                    <a:pt x="10432034" y="0"/>
                  </a:lnTo>
                  <a:cubicBezTo>
                    <a:pt x="10569067" y="0"/>
                    <a:pt x="10680065" y="109220"/>
                    <a:pt x="10680065" y="243840"/>
                  </a:cubicBezTo>
                  <a:lnTo>
                    <a:pt x="10680065" y="2036064"/>
                  </a:lnTo>
                  <a:cubicBezTo>
                    <a:pt x="10680065" y="2170684"/>
                    <a:pt x="10568940" y="2279904"/>
                    <a:pt x="10432034" y="2279904"/>
                  </a:cubicBezTo>
                  <a:lnTo>
                    <a:pt x="248031" y="2279904"/>
                  </a:lnTo>
                  <a:cubicBezTo>
                    <a:pt x="110998" y="2279904"/>
                    <a:pt x="0" y="2170684"/>
                    <a:pt x="0" y="2036064"/>
                  </a:cubicBezTo>
                  <a:close/>
                </a:path>
              </a:pathLst>
            </a:custGeom>
            <a:solidFill>
              <a:srgbClr val="2416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9" name="Google Shape;609;g3d00605b67d_0_481"/>
            <p:cNvSpPr/>
            <p:nvPr/>
          </p:nvSpPr>
          <p:spPr>
            <a:xfrm>
              <a:off x="0" y="0"/>
              <a:ext cx="10730865" cy="2330704"/>
            </a:xfrm>
            <a:custGeom>
              <a:avLst/>
              <a:gdLst/>
              <a:ahLst/>
              <a:cxnLst/>
              <a:rect l="l" t="t" r="r" b="b"/>
              <a:pathLst>
                <a:path w="10730865" h="2330704" extrusionOk="0">
                  <a:moveTo>
                    <a:pt x="0" y="269240"/>
                  </a:moveTo>
                  <a:cubicBezTo>
                    <a:pt x="0" y="120142"/>
                    <a:pt x="122809" y="0"/>
                    <a:pt x="273431" y="0"/>
                  </a:cubicBezTo>
                  <a:lnTo>
                    <a:pt x="10457434" y="0"/>
                  </a:lnTo>
                  <a:lnTo>
                    <a:pt x="10457434" y="25400"/>
                  </a:lnTo>
                  <a:lnTo>
                    <a:pt x="10457434" y="0"/>
                  </a:lnTo>
                  <a:cubicBezTo>
                    <a:pt x="10608056" y="0"/>
                    <a:pt x="10730865" y="120142"/>
                    <a:pt x="10730865" y="269240"/>
                  </a:cubicBezTo>
                  <a:lnTo>
                    <a:pt x="10705465" y="269240"/>
                  </a:lnTo>
                  <a:lnTo>
                    <a:pt x="10730865" y="269240"/>
                  </a:lnTo>
                  <a:lnTo>
                    <a:pt x="10730865" y="2061464"/>
                  </a:lnTo>
                  <a:lnTo>
                    <a:pt x="10705465" y="2061464"/>
                  </a:lnTo>
                  <a:lnTo>
                    <a:pt x="10730865" y="2061464"/>
                  </a:lnTo>
                  <a:cubicBezTo>
                    <a:pt x="10730865" y="2210562"/>
                    <a:pt x="10608056" y="2330704"/>
                    <a:pt x="10457434" y="2330704"/>
                  </a:cubicBezTo>
                  <a:lnTo>
                    <a:pt x="10457434" y="2305304"/>
                  </a:lnTo>
                  <a:lnTo>
                    <a:pt x="10457434" y="2330704"/>
                  </a:lnTo>
                  <a:lnTo>
                    <a:pt x="273431" y="2330704"/>
                  </a:lnTo>
                  <a:lnTo>
                    <a:pt x="273431" y="2305304"/>
                  </a:lnTo>
                  <a:lnTo>
                    <a:pt x="273431" y="2330704"/>
                  </a:lnTo>
                  <a:cubicBezTo>
                    <a:pt x="122809" y="2330704"/>
                    <a:pt x="0" y="2210562"/>
                    <a:pt x="0" y="2061464"/>
                  </a:cubicBezTo>
                  <a:lnTo>
                    <a:pt x="0" y="269240"/>
                  </a:lnTo>
                  <a:lnTo>
                    <a:pt x="25400" y="269240"/>
                  </a:lnTo>
                  <a:lnTo>
                    <a:pt x="0" y="269240"/>
                  </a:lnTo>
                  <a:moveTo>
                    <a:pt x="50800" y="269240"/>
                  </a:moveTo>
                  <a:lnTo>
                    <a:pt x="50800" y="2061464"/>
                  </a:lnTo>
                  <a:lnTo>
                    <a:pt x="25400" y="2061464"/>
                  </a:lnTo>
                  <a:lnTo>
                    <a:pt x="50800" y="2061464"/>
                  </a:lnTo>
                  <a:cubicBezTo>
                    <a:pt x="50800" y="2181733"/>
                    <a:pt x="150114" y="2279904"/>
                    <a:pt x="273431" y="2279904"/>
                  </a:cubicBezTo>
                  <a:lnTo>
                    <a:pt x="10457434" y="2279904"/>
                  </a:lnTo>
                  <a:cubicBezTo>
                    <a:pt x="10580877" y="2279904"/>
                    <a:pt x="10680065" y="2181733"/>
                    <a:pt x="10680065" y="2061464"/>
                  </a:cubicBezTo>
                  <a:lnTo>
                    <a:pt x="10680065" y="269240"/>
                  </a:lnTo>
                  <a:cubicBezTo>
                    <a:pt x="10680065" y="148971"/>
                    <a:pt x="10580751" y="50800"/>
                    <a:pt x="10457434" y="50800"/>
                  </a:cubicBezTo>
                  <a:lnTo>
                    <a:pt x="273431" y="50800"/>
                  </a:lnTo>
                  <a:lnTo>
                    <a:pt x="273431" y="25400"/>
                  </a:lnTo>
                  <a:lnTo>
                    <a:pt x="273431" y="50800"/>
                  </a:lnTo>
                  <a:cubicBezTo>
                    <a:pt x="150114" y="50800"/>
                    <a:pt x="50800" y="148971"/>
                    <a:pt x="50800" y="269240"/>
                  </a:cubicBezTo>
                  <a:close/>
                </a:path>
              </a:pathLst>
            </a:custGeom>
            <a:solidFill>
              <a:srgbClr val="5C4E6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610" name="Google Shape;610;g3d00605b67d_0_481" descr="preencoded.png"/>
          <p:cNvSpPr/>
          <p:nvPr/>
        </p:nvSpPr>
        <p:spPr>
          <a:xfrm>
            <a:off x="9247584" y="6997751"/>
            <a:ext cx="152400" cy="1709928"/>
          </a:xfrm>
          <a:custGeom>
            <a:avLst/>
            <a:gdLst/>
            <a:ahLst/>
            <a:cxnLst/>
            <a:rect l="l" t="t" r="r" b="b"/>
            <a:pathLst>
              <a:path w="203200" h="2279904" extrusionOk="0">
                <a:moveTo>
                  <a:pt x="0" y="0"/>
                </a:moveTo>
                <a:lnTo>
                  <a:pt x="203200" y="0"/>
                </a:lnTo>
                <a:lnTo>
                  <a:pt x="203200" y="2279904"/>
                </a:lnTo>
                <a:lnTo>
                  <a:pt x="0" y="22799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130" b="-14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1" name="Google Shape;611;g3d00605b67d_0_481"/>
          <p:cNvSpPr txBox="1"/>
          <p:nvPr/>
        </p:nvSpPr>
        <p:spPr>
          <a:xfrm>
            <a:off x="9721606" y="7281272"/>
            <a:ext cx="35439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Conference</a:t>
            </a:r>
            <a:endParaRPr/>
          </a:p>
        </p:txBody>
      </p:sp>
      <p:sp>
        <p:nvSpPr>
          <p:cNvPr id="612" name="Google Shape;612;g3d00605b67d_0_481"/>
          <p:cNvSpPr txBox="1"/>
          <p:nvPr/>
        </p:nvSpPr>
        <p:spPr>
          <a:xfrm>
            <a:off x="9721606" y="7837141"/>
            <a:ext cx="72525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28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87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"Prosecutors as Sentinels of Democracy"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d00605b67d_0_39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110C1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g3d00605b67d_0_39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24163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g3d00605b67d_0_39"/>
          <p:cNvSpPr txBox="1"/>
          <p:nvPr/>
        </p:nvSpPr>
        <p:spPr>
          <a:xfrm>
            <a:off x="992238" y="1763020"/>
            <a:ext cx="14443800" cy="8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72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562" b="1">
                <a:solidFill>
                  <a:srgbClr val="F94CAF"/>
                </a:solidFill>
                <a:latin typeface="Arimo"/>
                <a:ea typeface="Arimo"/>
                <a:cs typeface="Arimo"/>
                <a:sym typeface="Arimo"/>
              </a:rPr>
              <a:t>Defining the Problem: VAW in Elections</a:t>
            </a:r>
            <a:endParaRPr/>
          </a:p>
        </p:txBody>
      </p:sp>
      <p:sp>
        <p:nvSpPr>
          <p:cNvPr id="136" name="Google Shape;136;g3d00605b67d_0_39"/>
          <p:cNvSpPr txBox="1"/>
          <p:nvPr/>
        </p:nvSpPr>
        <p:spPr>
          <a:xfrm>
            <a:off x="992238" y="3177931"/>
            <a:ext cx="13266000" cy="8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28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87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Violence Against Women in Elections (VAWE) sits at the intersection of political violence and gender-based violence — and it is anything but gender-neutral.</a:t>
            </a:r>
            <a:endParaRPr/>
          </a:p>
        </p:txBody>
      </p:sp>
      <p:grpSp>
        <p:nvGrpSpPr>
          <p:cNvPr id="137" name="Google Shape;137;g3d00605b67d_0_39"/>
          <p:cNvGrpSpPr/>
          <p:nvPr/>
        </p:nvGrpSpPr>
        <p:grpSpPr>
          <a:xfrm>
            <a:off x="973188" y="4480322"/>
            <a:ext cx="5283613" cy="4005358"/>
            <a:chOff x="0" y="0"/>
            <a:chExt cx="7044817" cy="5340477"/>
          </a:xfrm>
        </p:grpSpPr>
        <p:sp>
          <p:nvSpPr>
            <p:cNvPr id="138" name="Google Shape;138;g3d00605b67d_0_39"/>
            <p:cNvSpPr/>
            <p:nvPr/>
          </p:nvSpPr>
          <p:spPr>
            <a:xfrm>
              <a:off x="25400" y="25400"/>
              <a:ext cx="6994017" cy="5289677"/>
            </a:xfrm>
            <a:custGeom>
              <a:avLst/>
              <a:gdLst/>
              <a:ahLst/>
              <a:cxnLst/>
              <a:rect l="l" t="t" r="r" b="b"/>
              <a:pathLst>
                <a:path w="6994017" h="5289677" extrusionOk="0">
                  <a:moveTo>
                    <a:pt x="0" y="243840"/>
                  </a:moveTo>
                  <a:cubicBezTo>
                    <a:pt x="0" y="109220"/>
                    <a:pt x="109474" y="0"/>
                    <a:pt x="244475" y="0"/>
                  </a:cubicBezTo>
                  <a:lnTo>
                    <a:pt x="6749542" y="0"/>
                  </a:lnTo>
                  <a:cubicBezTo>
                    <a:pt x="6884543" y="0"/>
                    <a:pt x="6994017" y="109220"/>
                    <a:pt x="6994017" y="243840"/>
                  </a:cubicBezTo>
                  <a:lnTo>
                    <a:pt x="6994017" y="5045837"/>
                  </a:lnTo>
                  <a:cubicBezTo>
                    <a:pt x="6994017" y="5180457"/>
                    <a:pt x="6884543" y="5289677"/>
                    <a:pt x="6749542" y="5289677"/>
                  </a:cubicBezTo>
                  <a:lnTo>
                    <a:pt x="244475" y="5289677"/>
                  </a:lnTo>
                  <a:cubicBezTo>
                    <a:pt x="109474" y="5289677"/>
                    <a:pt x="0" y="5180457"/>
                    <a:pt x="0" y="5045837"/>
                  </a:cubicBezTo>
                  <a:close/>
                </a:path>
              </a:pathLst>
            </a:custGeom>
            <a:solidFill>
              <a:srgbClr val="2416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g3d00605b67d_0_39"/>
            <p:cNvSpPr/>
            <p:nvPr/>
          </p:nvSpPr>
          <p:spPr>
            <a:xfrm>
              <a:off x="0" y="0"/>
              <a:ext cx="7044817" cy="5340477"/>
            </a:xfrm>
            <a:custGeom>
              <a:avLst/>
              <a:gdLst/>
              <a:ahLst/>
              <a:cxnLst/>
              <a:rect l="l" t="t" r="r" b="b"/>
              <a:pathLst>
                <a:path w="7044817" h="5340477" extrusionOk="0">
                  <a:moveTo>
                    <a:pt x="0" y="269240"/>
                  </a:moveTo>
                  <a:cubicBezTo>
                    <a:pt x="0" y="120523"/>
                    <a:pt x="120904" y="0"/>
                    <a:pt x="269875" y="0"/>
                  </a:cubicBezTo>
                  <a:lnTo>
                    <a:pt x="6774942" y="0"/>
                  </a:lnTo>
                  <a:lnTo>
                    <a:pt x="6774942" y="25400"/>
                  </a:lnTo>
                  <a:lnTo>
                    <a:pt x="6774942" y="0"/>
                  </a:lnTo>
                  <a:cubicBezTo>
                    <a:pt x="6923913" y="0"/>
                    <a:pt x="7044817" y="120523"/>
                    <a:pt x="7044817" y="269240"/>
                  </a:cubicBezTo>
                  <a:lnTo>
                    <a:pt x="7019417" y="269240"/>
                  </a:lnTo>
                  <a:lnTo>
                    <a:pt x="7044817" y="269240"/>
                  </a:lnTo>
                  <a:lnTo>
                    <a:pt x="7044817" y="5071237"/>
                  </a:lnTo>
                  <a:lnTo>
                    <a:pt x="7019417" y="5071237"/>
                  </a:lnTo>
                  <a:lnTo>
                    <a:pt x="7044817" y="5071237"/>
                  </a:lnTo>
                  <a:cubicBezTo>
                    <a:pt x="7044817" y="5219954"/>
                    <a:pt x="6923913" y="5340477"/>
                    <a:pt x="6774942" y="5340477"/>
                  </a:cubicBezTo>
                  <a:lnTo>
                    <a:pt x="6774942" y="5315077"/>
                  </a:lnTo>
                  <a:lnTo>
                    <a:pt x="6774942" y="5340477"/>
                  </a:lnTo>
                  <a:lnTo>
                    <a:pt x="269875" y="5340477"/>
                  </a:lnTo>
                  <a:lnTo>
                    <a:pt x="269875" y="5315077"/>
                  </a:lnTo>
                  <a:lnTo>
                    <a:pt x="269875" y="5340477"/>
                  </a:lnTo>
                  <a:cubicBezTo>
                    <a:pt x="120904" y="5340604"/>
                    <a:pt x="0" y="5220081"/>
                    <a:pt x="0" y="5071237"/>
                  </a:cubicBezTo>
                  <a:lnTo>
                    <a:pt x="0" y="269240"/>
                  </a:lnTo>
                  <a:lnTo>
                    <a:pt x="25400" y="269240"/>
                  </a:lnTo>
                  <a:lnTo>
                    <a:pt x="0" y="269240"/>
                  </a:lnTo>
                  <a:moveTo>
                    <a:pt x="50800" y="269240"/>
                  </a:moveTo>
                  <a:lnTo>
                    <a:pt x="50800" y="5071237"/>
                  </a:lnTo>
                  <a:lnTo>
                    <a:pt x="25400" y="5071237"/>
                  </a:lnTo>
                  <a:lnTo>
                    <a:pt x="50800" y="5071237"/>
                  </a:lnTo>
                  <a:cubicBezTo>
                    <a:pt x="50800" y="5191887"/>
                    <a:pt x="148844" y="5289677"/>
                    <a:pt x="269875" y="5289677"/>
                  </a:cubicBezTo>
                  <a:lnTo>
                    <a:pt x="6774942" y="5289677"/>
                  </a:lnTo>
                  <a:cubicBezTo>
                    <a:pt x="6895974" y="5289677"/>
                    <a:pt x="6994017" y="5191760"/>
                    <a:pt x="6994017" y="5071237"/>
                  </a:cubicBezTo>
                  <a:lnTo>
                    <a:pt x="6994017" y="269240"/>
                  </a:lnTo>
                  <a:cubicBezTo>
                    <a:pt x="6994017" y="148590"/>
                    <a:pt x="6895974" y="50800"/>
                    <a:pt x="6774942" y="50800"/>
                  </a:cubicBezTo>
                  <a:lnTo>
                    <a:pt x="269875" y="50800"/>
                  </a:lnTo>
                  <a:lnTo>
                    <a:pt x="269875" y="25400"/>
                  </a:lnTo>
                  <a:lnTo>
                    <a:pt x="269875" y="50800"/>
                  </a:lnTo>
                  <a:cubicBezTo>
                    <a:pt x="148844" y="50800"/>
                    <a:pt x="50800" y="148717"/>
                    <a:pt x="50800" y="269240"/>
                  </a:cubicBezTo>
                  <a:close/>
                </a:path>
              </a:pathLst>
            </a:custGeom>
            <a:solidFill>
              <a:srgbClr val="5C4E6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0" name="Google Shape;140;g3d00605b67d_0_39" descr="preencoded.png"/>
          <p:cNvSpPr/>
          <p:nvPr/>
        </p:nvSpPr>
        <p:spPr>
          <a:xfrm>
            <a:off x="954138" y="4499372"/>
            <a:ext cx="152400" cy="3967353"/>
          </a:xfrm>
          <a:custGeom>
            <a:avLst/>
            <a:gdLst/>
            <a:ahLst/>
            <a:cxnLst/>
            <a:rect l="l" t="t" r="r" b="b"/>
            <a:pathLst>
              <a:path w="203200" h="5289804" extrusionOk="0">
                <a:moveTo>
                  <a:pt x="0" y="0"/>
                </a:moveTo>
                <a:lnTo>
                  <a:pt x="203200" y="0"/>
                </a:lnTo>
                <a:lnTo>
                  <a:pt x="203200" y="5289804"/>
                </a:lnTo>
                <a:lnTo>
                  <a:pt x="0" y="52898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60" b="-6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g3d00605b67d_0_39"/>
          <p:cNvSpPr txBox="1"/>
          <p:nvPr/>
        </p:nvSpPr>
        <p:spPr>
          <a:xfrm>
            <a:off x="1428159" y="4782893"/>
            <a:ext cx="4488000" cy="9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Targeted Because of Gender</a:t>
            </a:r>
            <a:endParaRPr/>
          </a:p>
        </p:txBody>
      </p:sp>
      <p:sp>
        <p:nvSpPr>
          <p:cNvPr id="142" name="Google Shape;142;g3d00605b67d_0_39"/>
          <p:cNvSpPr txBox="1"/>
          <p:nvPr/>
        </p:nvSpPr>
        <p:spPr>
          <a:xfrm>
            <a:off x="1428159" y="5781675"/>
            <a:ext cx="4488000" cy="25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28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87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Women are targeted </a:t>
            </a:r>
            <a:r>
              <a:rPr lang="en-US" sz="2187" i="1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specifically because they are women</a:t>
            </a:r>
            <a:r>
              <a:rPr lang="en-US" sz="2187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 who dare to participate in public and political life — not merely as political opponents.</a:t>
            </a:r>
            <a:endParaRPr/>
          </a:p>
        </p:txBody>
      </p:sp>
      <p:grpSp>
        <p:nvGrpSpPr>
          <p:cNvPr id="143" name="Google Shape;143;g3d00605b67d_0_39"/>
          <p:cNvGrpSpPr/>
          <p:nvPr/>
        </p:nvGrpSpPr>
        <p:grpSpPr>
          <a:xfrm>
            <a:off x="6502156" y="4480322"/>
            <a:ext cx="5283613" cy="4005358"/>
            <a:chOff x="0" y="0"/>
            <a:chExt cx="7044817" cy="5340477"/>
          </a:xfrm>
        </p:grpSpPr>
        <p:sp>
          <p:nvSpPr>
            <p:cNvPr id="144" name="Google Shape;144;g3d00605b67d_0_39"/>
            <p:cNvSpPr/>
            <p:nvPr/>
          </p:nvSpPr>
          <p:spPr>
            <a:xfrm>
              <a:off x="25400" y="25400"/>
              <a:ext cx="6994017" cy="5289677"/>
            </a:xfrm>
            <a:custGeom>
              <a:avLst/>
              <a:gdLst/>
              <a:ahLst/>
              <a:cxnLst/>
              <a:rect l="l" t="t" r="r" b="b"/>
              <a:pathLst>
                <a:path w="6994017" h="5289677" extrusionOk="0">
                  <a:moveTo>
                    <a:pt x="0" y="243840"/>
                  </a:moveTo>
                  <a:cubicBezTo>
                    <a:pt x="0" y="109220"/>
                    <a:pt x="109474" y="0"/>
                    <a:pt x="244475" y="0"/>
                  </a:cubicBezTo>
                  <a:lnTo>
                    <a:pt x="6749542" y="0"/>
                  </a:lnTo>
                  <a:cubicBezTo>
                    <a:pt x="6884543" y="0"/>
                    <a:pt x="6994017" y="109220"/>
                    <a:pt x="6994017" y="243840"/>
                  </a:cubicBezTo>
                  <a:lnTo>
                    <a:pt x="6994017" y="5045837"/>
                  </a:lnTo>
                  <a:cubicBezTo>
                    <a:pt x="6994017" y="5180457"/>
                    <a:pt x="6884543" y="5289677"/>
                    <a:pt x="6749542" y="5289677"/>
                  </a:cubicBezTo>
                  <a:lnTo>
                    <a:pt x="244475" y="5289677"/>
                  </a:lnTo>
                  <a:cubicBezTo>
                    <a:pt x="109474" y="5289677"/>
                    <a:pt x="0" y="5180457"/>
                    <a:pt x="0" y="5045837"/>
                  </a:cubicBezTo>
                  <a:close/>
                </a:path>
              </a:pathLst>
            </a:custGeom>
            <a:solidFill>
              <a:srgbClr val="2416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" name="Google Shape;145;g3d00605b67d_0_39"/>
            <p:cNvSpPr/>
            <p:nvPr/>
          </p:nvSpPr>
          <p:spPr>
            <a:xfrm>
              <a:off x="0" y="0"/>
              <a:ext cx="7044817" cy="5340477"/>
            </a:xfrm>
            <a:custGeom>
              <a:avLst/>
              <a:gdLst/>
              <a:ahLst/>
              <a:cxnLst/>
              <a:rect l="l" t="t" r="r" b="b"/>
              <a:pathLst>
                <a:path w="7044817" h="5340477" extrusionOk="0">
                  <a:moveTo>
                    <a:pt x="0" y="269240"/>
                  </a:moveTo>
                  <a:cubicBezTo>
                    <a:pt x="0" y="120523"/>
                    <a:pt x="120904" y="0"/>
                    <a:pt x="269875" y="0"/>
                  </a:cubicBezTo>
                  <a:lnTo>
                    <a:pt x="6774942" y="0"/>
                  </a:lnTo>
                  <a:lnTo>
                    <a:pt x="6774942" y="25400"/>
                  </a:lnTo>
                  <a:lnTo>
                    <a:pt x="6774942" y="0"/>
                  </a:lnTo>
                  <a:cubicBezTo>
                    <a:pt x="6923913" y="0"/>
                    <a:pt x="7044817" y="120523"/>
                    <a:pt x="7044817" y="269240"/>
                  </a:cubicBezTo>
                  <a:lnTo>
                    <a:pt x="7019417" y="269240"/>
                  </a:lnTo>
                  <a:lnTo>
                    <a:pt x="7044817" y="269240"/>
                  </a:lnTo>
                  <a:lnTo>
                    <a:pt x="7044817" y="5071237"/>
                  </a:lnTo>
                  <a:lnTo>
                    <a:pt x="7019417" y="5071237"/>
                  </a:lnTo>
                  <a:lnTo>
                    <a:pt x="7044817" y="5071237"/>
                  </a:lnTo>
                  <a:cubicBezTo>
                    <a:pt x="7044817" y="5219954"/>
                    <a:pt x="6923913" y="5340477"/>
                    <a:pt x="6774942" y="5340477"/>
                  </a:cubicBezTo>
                  <a:lnTo>
                    <a:pt x="6774942" y="5315077"/>
                  </a:lnTo>
                  <a:lnTo>
                    <a:pt x="6774942" y="5340477"/>
                  </a:lnTo>
                  <a:lnTo>
                    <a:pt x="269875" y="5340477"/>
                  </a:lnTo>
                  <a:lnTo>
                    <a:pt x="269875" y="5315077"/>
                  </a:lnTo>
                  <a:lnTo>
                    <a:pt x="269875" y="5340477"/>
                  </a:lnTo>
                  <a:cubicBezTo>
                    <a:pt x="120904" y="5340604"/>
                    <a:pt x="0" y="5220081"/>
                    <a:pt x="0" y="5071237"/>
                  </a:cubicBezTo>
                  <a:lnTo>
                    <a:pt x="0" y="269240"/>
                  </a:lnTo>
                  <a:lnTo>
                    <a:pt x="25400" y="269240"/>
                  </a:lnTo>
                  <a:lnTo>
                    <a:pt x="0" y="269240"/>
                  </a:lnTo>
                  <a:moveTo>
                    <a:pt x="50800" y="269240"/>
                  </a:moveTo>
                  <a:lnTo>
                    <a:pt x="50800" y="5071237"/>
                  </a:lnTo>
                  <a:lnTo>
                    <a:pt x="25400" y="5071237"/>
                  </a:lnTo>
                  <a:lnTo>
                    <a:pt x="50800" y="5071237"/>
                  </a:lnTo>
                  <a:cubicBezTo>
                    <a:pt x="50800" y="5191887"/>
                    <a:pt x="148844" y="5289677"/>
                    <a:pt x="269875" y="5289677"/>
                  </a:cubicBezTo>
                  <a:lnTo>
                    <a:pt x="6774942" y="5289677"/>
                  </a:lnTo>
                  <a:cubicBezTo>
                    <a:pt x="6895974" y="5289677"/>
                    <a:pt x="6994017" y="5191760"/>
                    <a:pt x="6994017" y="5071237"/>
                  </a:cubicBezTo>
                  <a:lnTo>
                    <a:pt x="6994017" y="269240"/>
                  </a:lnTo>
                  <a:cubicBezTo>
                    <a:pt x="6994017" y="148590"/>
                    <a:pt x="6895974" y="50800"/>
                    <a:pt x="6774942" y="50800"/>
                  </a:cubicBezTo>
                  <a:lnTo>
                    <a:pt x="269875" y="50800"/>
                  </a:lnTo>
                  <a:lnTo>
                    <a:pt x="269875" y="25400"/>
                  </a:lnTo>
                  <a:lnTo>
                    <a:pt x="269875" y="50800"/>
                  </a:lnTo>
                  <a:cubicBezTo>
                    <a:pt x="148844" y="50800"/>
                    <a:pt x="50800" y="148717"/>
                    <a:pt x="50800" y="269240"/>
                  </a:cubicBezTo>
                  <a:close/>
                </a:path>
              </a:pathLst>
            </a:custGeom>
            <a:solidFill>
              <a:srgbClr val="5C4E6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6" name="Google Shape;146;g3d00605b67d_0_39" descr="preencoded.png"/>
          <p:cNvSpPr/>
          <p:nvPr/>
        </p:nvSpPr>
        <p:spPr>
          <a:xfrm>
            <a:off x="6483106" y="4499372"/>
            <a:ext cx="152400" cy="3967353"/>
          </a:xfrm>
          <a:custGeom>
            <a:avLst/>
            <a:gdLst/>
            <a:ahLst/>
            <a:cxnLst/>
            <a:rect l="l" t="t" r="r" b="b"/>
            <a:pathLst>
              <a:path w="203200" h="5289804" extrusionOk="0">
                <a:moveTo>
                  <a:pt x="0" y="0"/>
                </a:moveTo>
                <a:lnTo>
                  <a:pt x="203200" y="0"/>
                </a:lnTo>
                <a:lnTo>
                  <a:pt x="203200" y="5289804"/>
                </a:lnTo>
                <a:lnTo>
                  <a:pt x="0" y="52898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60" b="-6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g3d00605b67d_0_39"/>
          <p:cNvSpPr txBox="1"/>
          <p:nvPr/>
        </p:nvSpPr>
        <p:spPr>
          <a:xfrm>
            <a:off x="6957117" y="4782893"/>
            <a:ext cx="40737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A Historical Blind Spot</a:t>
            </a:r>
            <a:endParaRPr/>
          </a:p>
        </p:txBody>
      </p:sp>
      <p:sp>
        <p:nvSpPr>
          <p:cNvPr id="148" name="Google Shape;148;g3d00605b67d_0_39"/>
          <p:cNvSpPr txBox="1"/>
          <p:nvPr/>
        </p:nvSpPr>
        <p:spPr>
          <a:xfrm>
            <a:off x="6957117" y="5338762"/>
            <a:ext cx="4488000" cy="25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28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87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Until recently, electoral violence was treated as gender-neutral. Research and survivor testimony have dismantled that assumption entirely.</a:t>
            </a:r>
            <a:endParaRPr/>
          </a:p>
        </p:txBody>
      </p:sp>
      <p:grpSp>
        <p:nvGrpSpPr>
          <p:cNvPr id="149" name="Google Shape;149;g3d00605b67d_0_39"/>
          <p:cNvGrpSpPr/>
          <p:nvPr/>
        </p:nvGrpSpPr>
        <p:grpSpPr>
          <a:xfrm>
            <a:off x="12031113" y="4480322"/>
            <a:ext cx="5283613" cy="4005358"/>
            <a:chOff x="0" y="0"/>
            <a:chExt cx="7044817" cy="5340477"/>
          </a:xfrm>
        </p:grpSpPr>
        <p:sp>
          <p:nvSpPr>
            <p:cNvPr id="150" name="Google Shape;150;g3d00605b67d_0_39"/>
            <p:cNvSpPr/>
            <p:nvPr/>
          </p:nvSpPr>
          <p:spPr>
            <a:xfrm>
              <a:off x="25400" y="25400"/>
              <a:ext cx="6994017" cy="5289677"/>
            </a:xfrm>
            <a:custGeom>
              <a:avLst/>
              <a:gdLst/>
              <a:ahLst/>
              <a:cxnLst/>
              <a:rect l="l" t="t" r="r" b="b"/>
              <a:pathLst>
                <a:path w="6994017" h="5289677" extrusionOk="0">
                  <a:moveTo>
                    <a:pt x="0" y="243840"/>
                  </a:moveTo>
                  <a:cubicBezTo>
                    <a:pt x="0" y="109220"/>
                    <a:pt x="109474" y="0"/>
                    <a:pt x="244475" y="0"/>
                  </a:cubicBezTo>
                  <a:lnTo>
                    <a:pt x="6749542" y="0"/>
                  </a:lnTo>
                  <a:cubicBezTo>
                    <a:pt x="6884543" y="0"/>
                    <a:pt x="6994017" y="109220"/>
                    <a:pt x="6994017" y="243840"/>
                  </a:cubicBezTo>
                  <a:lnTo>
                    <a:pt x="6994017" y="5045837"/>
                  </a:lnTo>
                  <a:cubicBezTo>
                    <a:pt x="6994017" y="5180457"/>
                    <a:pt x="6884543" y="5289677"/>
                    <a:pt x="6749542" y="5289677"/>
                  </a:cubicBezTo>
                  <a:lnTo>
                    <a:pt x="244475" y="5289677"/>
                  </a:lnTo>
                  <a:cubicBezTo>
                    <a:pt x="109474" y="5289677"/>
                    <a:pt x="0" y="5180457"/>
                    <a:pt x="0" y="5045837"/>
                  </a:cubicBezTo>
                  <a:close/>
                </a:path>
              </a:pathLst>
            </a:custGeom>
            <a:solidFill>
              <a:srgbClr val="24163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1" name="Google Shape;151;g3d00605b67d_0_39"/>
            <p:cNvSpPr/>
            <p:nvPr/>
          </p:nvSpPr>
          <p:spPr>
            <a:xfrm>
              <a:off x="0" y="0"/>
              <a:ext cx="7044817" cy="5340477"/>
            </a:xfrm>
            <a:custGeom>
              <a:avLst/>
              <a:gdLst/>
              <a:ahLst/>
              <a:cxnLst/>
              <a:rect l="l" t="t" r="r" b="b"/>
              <a:pathLst>
                <a:path w="7044817" h="5340477" extrusionOk="0">
                  <a:moveTo>
                    <a:pt x="0" y="269240"/>
                  </a:moveTo>
                  <a:cubicBezTo>
                    <a:pt x="0" y="120523"/>
                    <a:pt x="120904" y="0"/>
                    <a:pt x="269875" y="0"/>
                  </a:cubicBezTo>
                  <a:lnTo>
                    <a:pt x="6774942" y="0"/>
                  </a:lnTo>
                  <a:lnTo>
                    <a:pt x="6774942" y="25400"/>
                  </a:lnTo>
                  <a:lnTo>
                    <a:pt x="6774942" y="0"/>
                  </a:lnTo>
                  <a:cubicBezTo>
                    <a:pt x="6923913" y="0"/>
                    <a:pt x="7044817" y="120523"/>
                    <a:pt x="7044817" y="269240"/>
                  </a:cubicBezTo>
                  <a:lnTo>
                    <a:pt x="7019417" y="269240"/>
                  </a:lnTo>
                  <a:lnTo>
                    <a:pt x="7044817" y="269240"/>
                  </a:lnTo>
                  <a:lnTo>
                    <a:pt x="7044817" y="5071237"/>
                  </a:lnTo>
                  <a:lnTo>
                    <a:pt x="7019417" y="5071237"/>
                  </a:lnTo>
                  <a:lnTo>
                    <a:pt x="7044817" y="5071237"/>
                  </a:lnTo>
                  <a:cubicBezTo>
                    <a:pt x="7044817" y="5219954"/>
                    <a:pt x="6923913" y="5340477"/>
                    <a:pt x="6774942" y="5340477"/>
                  </a:cubicBezTo>
                  <a:lnTo>
                    <a:pt x="6774942" y="5315077"/>
                  </a:lnTo>
                  <a:lnTo>
                    <a:pt x="6774942" y="5340477"/>
                  </a:lnTo>
                  <a:lnTo>
                    <a:pt x="269875" y="5340477"/>
                  </a:lnTo>
                  <a:lnTo>
                    <a:pt x="269875" y="5315077"/>
                  </a:lnTo>
                  <a:lnTo>
                    <a:pt x="269875" y="5340477"/>
                  </a:lnTo>
                  <a:cubicBezTo>
                    <a:pt x="120904" y="5340604"/>
                    <a:pt x="0" y="5220081"/>
                    <a:pt x="0" y="5071237"/>
                  </a:cubicBezTo>
                  <a:lnTo>
                    <a:pt x="0" y="269240"/>
                  </a:lnTo>
                  <a:lnTo>
                    <a:pt x="25400" y="269240"/>
                  </a:lnTo>
                  <a:lnTo>
                    <a:pt x="0" y="269240"/>
                  </a:lnTo>
                  <a:moveTo>
                    <a:pt x="50800" y="269240"/>
                  </a:moveTo>
                  <a:lnTo>
                    <a:pt x="50800" y="5071237"/>
                  </a:lnTo>
                  <a:lnTo>
                    <a:pt x="25400" y="5071237"/>
                  </a:lnTo>
                  <a:lnTo>
                    <a:pt x="50800" y="5071237"/>
                  </a:lnTo>
                  <a:cubicBezTo>
                    <a:pt x="50800" y="5191887"/>
                    <a:pt x="148844" y="5289677"/>
                    <a:pt x="269875" y="5289677"/>
                  </a:cubicBezTo>
                  <a:lnTo>
                    <a:pt x="6774942" y="5289677"/>
                  </a:lnTo>
                  <a:cubicBezTo>
                    <a:pt x="6895974" y="5289677"/>
                    <a:pt x="6994017" y="5191760"/>
                    <a:pt x="6994017" y="5071237"/>
                  </a:cubicBezTo>
                  <a:lnTo>
                    <a:pt x="6994017" y="269240"/>
                  </a:lnTo>
                  <a:cubicBezTo>
                    <a:pt x="6994017" y="148590"/>
                    <a:pt x="6895974" y="50800"/>
                    <a:pt x="6774942" y="50800"/>
                  </a:cubicBezTo>
                  <a:lnTo>
                    <a:pt x="269875" y="50800"/>
                  </a:lnTo>
                  <a:lnTo>
                    <a:pt x="269875" y="25400"/>
                  </a:lnTo>
                  <a:lnTo>
                    <a:pt x="269875" y="50800"/>
                  </a:lnTo>
                  <a:cubicBezTo>
                    <a:pt x="148844" y="50800"/>
                    <a:pt x="50800" y="148717"/>
                    <a:pt x="50800" y="269240"/>
                  </a:cubicBezTo>
                  <a:close/>
                </a:path>
              </a:pathLst>
            </a:custGeom>
            <a:solidFill>
              <a:srgbClr val="5C4E69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52" name="Google Shape;152;g3d00605b67d_0_39" descr="preencoded.png"/>
          <p:cNvSpPr/>
          <p:nvPr/>
        </p:nvSpPr>
        <p:spPr>
          <a:xfrm>
            <a:off x="12012063" y="4499372"/>
            <a:ext cx="152400" cy="3967353"/>
          </a:xfrm>
          <a:custGeom>
            <a:avLst/>
            <a:gdLst/>
            <a:ahLst/>
            <a:cxnLst/>
            <a:rect l="l" t="t" r="r" b="b"/>
            <a:pathLst>
              <a:path w="203200" h="5289804" extrusionOk="0">
                <a:moveTo>
                  <a:pt x="0" y="0"/>
                </a:moveTo>
                <a:lnTo>
                  <a:pt x="203200" y="0"/>
                </a:lnTo>
                <a:lnTo>
                  <a:pt x="203200" y="5289804"/>
                </a:lnTo>
                <a:lnTo>
                  <a:pt x="0" y="528980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t="-60" b="-6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g3d00605b67d_0_39"/>
          <p:cNvSpPr txBox="1"/>
          <p:nvPr/>
        </p:nvSpPr>
        <p:spPr>
          <a:xfrm>
            <a:off x="12486084" y="4782893"/>
            <a:ext cx="35439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9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750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G</a:t>
            </a:r>
            <a:r>
              <a:rPr lang="en-US" sz="2550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ender Norms as Fuel</a:t>
            </a:r>
            <a:endParaRPr sz="1200"/>
          </a:p>
        </p:txBody>
      </p:sp>
      <p:sp>
        <p:nvSpPr>
          <p:cNvPr id="154" name="Google Shape;154;g3d00605b67d_0_39"/>
          <p:cNvSpPr txBox="1"/>
          <p:nvPr/>
        </p:nvSpPr>
        <p:spPr>
          <a:xfrm>
            <a:off x="12486075" y="5338751"/>
            <a:ext cx="4488000" cy="19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28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87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Prevailing gender norms shape the </a:t>
            </a:r>
            <a:r>
              <a:rPr lang="en-US" sz="2187" b="1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motives, forms, and impacts</a:t>
            </a:r>
            <a:r>
              <a:rPr lang="en-US" sz="2187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 of this violence — making gender analysis essential to effective prosecution.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d00605b67d_0_68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110C1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g3d00605b67d_0_68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24163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g3d00605b67d_0_68"/>
          <p:cNvSpPr/>
          <p:nvPr/>
        </p:nvSpPr>
        <p:spPr>
          <a:xfrm>
            <a:off x="-990598" y="1159574"/>
            <a:ext cx="8242309" cy="8190794"/>
          </a:xfrm>
          <a:custGeom>
            <a:avLst/>
            <a:gdLst/>
            <a:ahLst/>
            <a:cxnLst/>
            <a:rect l="l" t="t" r="r" b="b"/>
            <a:pathLst>
              <a:path w="8242309" h="8190794" extrusionOk="0">
                <a:moveTo>
                  <a:pt x="0" y="0"/>
                </a:moveTo>
                <a:lnTo>
                  <a:pt x="8242309" y="0"/>
                </a:lnTo>
                <a:lnTo>
                  <a:pt x="8242309" y="8190794"/>
                </a:lnTo>
                <a:lnTo>
                  <a:pt x="0" y="819079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 amt="63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g3d00605b67d_0_68"/>
          <p:cNvSpPr/>
          <p:nvPr/>
        </p:nvSpPr>
        <p:spPr>
          <a:xfrm>
            <a:off x="2940980" y="1993259"/>
            <a:ext cx="7823645" cy="4433316"/>
          </a:xfrm>
          <a:custGeom>
            <a:avLst/>
            <a:gdLst/>
            <a:ahLst/>
            <a:cxnLst/>
            <a:rect l="l" t="t" r="r" b="b"/>
            <a:pathLst>
              <a:path w="10431526" h="5911088" extrusionOk="0">
                <a:moveTo>
                  <a:pt x="0" y="0"/>
                </a:moveTo>
                <a:lnTo>
                  <a:pt x="10431526" y="0"/>
                </a:lnTo>
                <a:lnTo>
                  <a:pt x="10431526" y="5911088"/>
                </a:lnTo>
                <a:lnTo>
                  <a:pt x="0" y="591108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8880" b="-888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g3d00605b67d_0_68"/>
          <p:cNvSpPr/>
          <p:nvPr/>
        </p:nvSpPr>
        <p:spPr>
          <a:xfrm>
            <a:off x="11275809" y="1754829"/>
            <a:ext cx="1609249" cy="291656"/>
          </a:xfrm>
          <a:custGeom>
            <a:avLst/>
            <a:gdLst/>
            <a:ahLst/>
            <a:cxnLst/>
            <a:rect l="l" t="t" r="r" b="b"/>
            <a:pathLst>
              <a:path w="2145665" h="388875" extrusionOk="0">
                <a:moveTo>
                  <a:pt x="0" y="28448"/>
                </a:moveTo>
                <a:cubicBezTo>
                  <a:pt x="0" y="12700"/>
                  <a:pt x="12700" y="0"/>
                  <a:pt x="28448" y="0"/>
                </a:cubicBezTo>
                <a:lnTo>
                  <a:pt x="2117217" y="0"/>
                </a:lnTo>
                <a:cubicBezTo>
                  <a:pt x="2132965" y="0"/>
                  <a:pt x="2145665" y="12700"/>
                  <a:pt x="2145665" y="28448"/>
                </a:cubicBezTo>
                <a:lnTo>
                  <a:pt x="2145665" y="360426"/>
                </a:lnTo>
                <a:cubicBezTo>
                  <a:pt x="2145665" y="376174"/>
                  <a:pt x="2132965" y="388874"/>
                  <a:pt x="2117217" y="388874"/>
                </a:cubicBezTo>
                <a:lnTo>
                  <a:pt x="28448" y="388874"/>
                </a:lnTo>
                <a:cubicBezTo>
                  <a:pt x="12700" y="389001"/>
                  <a:pt x="0" y="376174"/>
                  <a:pt x="0" y="360426"/>
                </a:cubicBezTo>
                <a:close/>
              </a:path>
            </a:pathLst>
          </a:custGeom>
          <a:solidFill>
            <a:srgbClr val="4A02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g3d00605b67d_0_68"/>
          <p:cNvSpPr txBox="1"/>
          <p:nvPr/>
        </p:nvSpPr>
        <p:spPr>
          <a:xfrm>
            <a:off x="11382375" y="1779537"/>
            <a:ext cx="1396200" cy="1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53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62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VICTIMS &amp; SURVIVORS</a:t>
            </a:r>
            <a:endParaRPr/>
          </a:p>
        </p:txBody>
      </p:sp>
      <p:sp>
        <p:nvSpPr>
          <p:cNvPr id="169" name="Google Shape;169;g3d00605b67d_0_68"/>
          <p:cNvSpPr txBox="1"/>
          <p:nvPr/>
        </p:nvSpPr>
        <p:spPr>
          <a:xfrm>
            <a:off x="11275809" y="2052933"/>
            <a:ext cx="4012500" cy="121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1">
                <a:solidFill>
                  <a:srgbClr val="F94CAF"/>
                </a:solidFill>
                <a:latin typeface="Arimo"/>
                <a:ea typeface="Arimo"/>
                <a:cs typeface="Arimo"/>
                <a:sym typeface="Arimo"/>
              </a:rPr>
              <a:t>Who Are the Victims?</a:t>
            </a:r>
            <a:endParaRPr/>
          </a:p>
        </p:txBody>
      </p:sp>
      <p:sp>
        <p:nvSpPr>
          <p:cNvPr id="170" name="Google Shape;170;g3d00605b67d_0_68"/>
          <p:cNvSpPr txBox="1"/>
          <p:nvPr/>
        </p:nvSpPr>
        <p:spPr>
          <a:xfrm>
            <a:off x="11275809" y="3285087"/>
            <a:ext cx="4012500" cy="4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17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75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VAWE targets women across the entire electoral ecosystem:</a:t>
            </a:r>
            <a:endParaRPr/>
          </a:p>
        </p:txBody>
      </p:sp>
      <p:sp>
        <p:nvSpPr>
          <p:cNvPr id="171" name="Google Shape;171;g3d00605b67d_0_68" descr="preencoded.png"/>
          <p:cNvSpPr/>
          <p:nvPr/>
        </p:nvSpPr>
        <p:spPr>
          <a:xfrm>
            <a:off x="11275809" y="3996404"/>
            <a:ext cx="88868" cy="88868"/>
          </a:xfrm>
          <a:custGeom>
            <a:avLst/>
            <a:gdLst/>
            <a:ahLst/>
            <a:cxnLst/>
            <a:rect l="l" t="t" r="r" b="b"/>
            <a:pathLst>
              <a:path w="118491" h="118491" extrusionOk="0">
                <a:moveTo>
                  <a:pt x="0" y="0"/>
                </a:moveTo>
                <a:lnTo>
                  <a:pt x="118491" y="0"/>
                </a:lnTo>
                <a:lnTo>
                  <a:pt x="118491" y="118491"/>
                </a:lnTo>
                <a:lnTo>
                  <a:pt x="0" y="1184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r="20" b="2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g3d00605b67d_0_68"/>
          <p:cNvSpPr txBox="1"/>
          <p:nvPr/>
        </p:nvSpPr>
        <p:spPr>
          <a:xfrm>
            <a:off x="11476139" y="3873398"/>
            <a:ext cx="22227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Voters &amp; Candidates</a:t>
            </a:r>
            <a:endParaRPr/>
          </a:p>
        </p:txBody>
      </p:sp>
      <p:sp>
        <p:nvSpPr>
          <p:cNvPr id="173" name="Google Shape;173;g3d00605b67d_0_68"/>
          <p:cNvSpPr txBox="1"/>
          <p:nvPr/>
        </p:nvSpPr>
        <p:spPr>
          <a:xfrm>
            <a:off x="11476139" y="4262733"/>
            <a:ext cx="3812100" cy="4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17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75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Women exercising their fundamental right to vote or stand for office.</a:t>
            </a:r>
            <a:endParaRPr/>
          </a:p>
        </p:txBody>
      </p:sp>
      <p:sp>
        <p:nvSpPr>
          <p:cNvPr id="174" name="Google Shape;174;g3d00605b67d_0_68" descr="preencoded.png"/>
          <p:cNvSpPr/>
          <p:nvPr/>
        </p:nvSpPr>
        <p:spPr>
          <a:xfrm>
            <a:off x="11275809" y="5071539"/>
            <a:ext cx="88868" cy="88868"/>
          </a:xfrm>
          <a:custGeom>
            <a:avLst/>
            <a:gdLst/>
            <a:ahLst/>
            <a:cxnLst/>
            <a:rect l="l" t="t" r="r" b="b"/>
            <a:pathLst>
              <a:path w="118491" h="118491" extrusionOk="0">
                <a:moveTo>
                  <a:pt x="0" y="0"/>
                </a:moveTo>
                <a:lnTo>
                  <a:pt x="118491" y="0"/>
                </a:lnTo>
                <a:lnTo>
                  <a:pt x="118491" y="118491"/>
                </a:lnTo>
                <a:lnTo>
                  <a:pt x="0" y="1184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r="20" b="2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g3d00605b67d_0_68"/>
          <p:cNvSpPr txBox="1"/>
          <p:nvPr/>
        </p:nvSpPr>
        <p:spPr>
          <a:xfrm>
            <a:off x="11476139" y="4948533"/>
            <a:ext cx="27777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Party Workers &amp; Officials</a:t>
            </a:r>
            <a:endParaRPr/>
          </a:p>
        </p:txBody>
      </p:sp>
      <p:sp>
        <p:nvSpPr>
          <p:cNvPr id="176" name="Google Shape;176;g3d00605b67d_0_68"/>
          <p:cNvSpPr txBox="1"/>
          <p:nvPr/>
        </p:nvSpPr>
        <p:spPr>
          <a:xfrm>
            <a:off x="11476139" y="5337867"/>
            <a:ext cx="3812100" cy="4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17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75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Campaign staff, elected officials, and political party supporters.</a:t>
            </a:r>
            <a:endParaRPr/>
          </a:p>
        </p:txBody>
      </p:sp>
      <p:sp>
        <p:nvSpPr>
          <p:cNvPr id="177" name="Google Shape;177;g3d00605b67d_0_68" descr="preencoded.png"/>
          <p:cNvSpPr/>
          <p:nvPr/>
        </p:nvSpPr>
        <p:spPr>
          <a:xfrm>
            <a:off x="11275809" y="6146673"/>
            <a:ext cx="88868" cy="88868"/>
          </a:xfrm>
          <a:custGeom>
            <a:avLst/>
            <a:gdLst/>
            <a:ahLst/>
            <a:cxnLst/>
            <a:rect l="l" t="t" r="r" b="b"/>
            <a:pathLst>
              <a:path w="118491" h="118491" extrusionOk="0">
                <a:moveTo>
                  <a:pt x="0" y="0"/>
                </a:moveTo>
                <a:lnTo>
                  <a:pt x="118491" y="0"/>
                </a:lnTo>
                <a:lnTo>
                  <a:pt x="118491" y="118491"/>
                </a:lnTo>
                <a:lnTo>
                  <a:pt x="0" y="11849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r="20" b="2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g3d00605b67d_0_68"/>
          <p:cNvSpPr txBox="1"/>
          <p:nvPr/>
        </p:nvSpPr>
        <p:spPr>
          <a:xfrm>
            <a:off x="11476139" y="6023667"/>
            <a:ext cx="23331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97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50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Civil Society &amp; Media</a:t>
            </a:r>
            <a:endParaRPr/>
          </a:p>
        </p:txBody>
      </p:sp>
      <p:sp>
        <p:nvSpPr>
          <p:cNvPr id="179" name="Google Shape;179;g3d00605b67d_0_68"/>
          <p:cNvSpPr txBox="1"/>
          <p:nvPr/>
        </p:nvSpPr>
        <p:spPr>
          <a:xfrm>
            <a:off x="11476139" y="6413002"/>
            <a:ext cx="3812100" cy="49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17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75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Journalists, CSO activists, election observers — and even their family members.</a:t>
            </a:r>
            <a:endParaRPr/>
          </a:p>
        </p:txBody>
      </p:sp>
      <p:sp>
        <p:nvSpPr>
          <p:cNvPr id="180" name="Google Shape;180;g3d00605b67d_0_68"/>
          <p:cNvSpPr/>
          <p:nvPr/>
        </p:nvSpPr>
        <p:spPr>
          <a:xfrm>
            <a:off x="11275809" y="7029898"/>
            <a:ext cx="4012501" cy="1502093"/>
          </a:xfrm>
          <a:custGeom>
            <a:avLst/>
            <a:gdLst/>
            <a:ahLst/>
            <a:cxnLst/>
            <a:rect l="l" t="t" r="r" b="b"/>
            <a:pathLst>
              <a:path w="5350002" h="2002790" extrusionOk="0">
                <a:moveTo>
                  <a:pt x="0" y="35560"/>
                </a:moveTo>
                <a:cubicBezTo>
                  <a:pt x="0" y="15875"/>
                  <a:pt x="15875" y="0"/>
                  <a:pt x="35560" y="0"/>
                </a:cubicBezTo>
                <a:lnTo>
                  <a:pt x="5314442" y="0"/>
                </a:lnTo>
                <a:cubicBezTo>
                  <a:pt x="5334127" y="0"/>
                  <a:pt x="5350002" y="15875"/>
                  <a:pt x="5350002" y="35560"/>
                </a:cubicBezTo>
                <a:lnTo>
                  <a:pt x="5350002" y="1967230"/>
                </a:lnTo>
                <a:cubicBezTo>
                  <a:pt x="5350002" y="1986915"/>
                  <a:pt x="5334127" y="2002790"/>
                  <a:pt x="5314442" y="2002790"/>
                </a:cubicBezTo>
                <a:lnTo>
                  <a:pt x="35560" y="2002790"/>
                </a:lnTo>
                <a:cubicBezTo>
                  <a:pt x="15875" y="2002790"/>
                  <a:pt x="0" y="1986915"/>
                  <a:pt x="0" y="1967230"/>
                </a:cubicBezTo>
                <a:close/>
              </a:path>
            </a:pathLst>
          </a:custGeom>
          <a:solidFill>
            <a:srgbClr val="4A02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g3d00605b67d_0_68" descr="preencoded.png"/>
          <p:cNvSpPr/>
          <p:nvPr/>
        </p:nvSpPr>
        <p:spPr>
          <a:xfrm>
            <a:off x="11453517" y="7267870"/>
            <a:ext cx="222218" cy="177737"/>
          </a:xfrm>
          <a:custGeom>
            <a:avLst/>
            <a:gdLst/>
            <a:ahLst/>
            <a:cxnLst/>
            <a:rect l="l" t="t" r="r" b="b"/>
            <a:pathLst>
              <a:path w="296291" h="236982" extrusionOk="0">
                <a:moveTo>
                  <a:pt x="0" y="0"/>
                </a:moveTo>
                <a:lnTo>
                  <a:pt x="296291" y="0"/>
                </a:lnTo>
                <a:lnTo>
                  <a:pt x="296291" y="236982"/>
                </a:lnTo>
                <a:lnTo>
                  <a:pt x="0" y="23698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t="-1650" r="10" b="-162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g3d00605b67d_0_68"/>
          <p:cNvSpPr txBox="1"/>
          <p:nvPr/>
        </p:nvSpPr>
        <p:spPr>
          <a:xfrm>
            <a:off x="11853415" y="7157142"/>
            <a:ext cx="3257400" cy="13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178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75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Women disproportionately face </a:t>
            </a:r>
            <a:r>
              <a:rPr lang="en-US" sz="1375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psychological and sexual violence</a:t>
            </a:r>
            <a:r>
              <a:rPr lang="en-US" sz="1375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 — fear for personal safety, family threats, social ostracism, and attacks on moral character.</a:t>
            </a:r>
            <a:endParaRPr/>
          </a:p>
        </p:txBody>
      </p:sp>
      <p:sp>
        <p:nvSpPr>
          <p:cNvPr id="183" name="Google Shape;183;g3d00605b67d_0_68"/>
          <p:cNvSpPr txBox="1"/>
          <p:nvPr/>
        </p:nvSpPr>
        <p:spPr>
          <a:xfrm>
            <a:off x="11382380" y="8657475"/>
            <a:ext cx="5012400" cy="126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75" b="1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AFFECTED:</a:t>
            </a:r>
            <a:endParaRPr sz="1375" b="1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375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Women Voters · Women Candidates · Staff of Public Institutions · Women Political Supporters/Campaign Workers · Women Elected Officials · Women Journalists · Women CSO Activists · Women Observers · Family Members</a:t>
            </a:r>
            <a:endParaRPr sz="1375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75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  <p:sp>
        <p:nvSpPr>
          <p:cNvPr id="184" name="Google Shape;184;g3d00605b67d_0_68"/>
          <p:cNvSpPr txBox="1"/>
          <p:nvPr/>
        </p:nvSpPr>
        <p:spPr>
          <a:xfrm>
            <a:off x="6907075" y="7029900"/>
            <a:ext cx="3591300" cy="27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Fira Sans"/>
              <a:buChar char="●"/>
            </a:pPr>
            <a:r>
              <a:rPr lang="en-US" sz="13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Women mostly face psychological or sexual violence — not physical</a:t>
            </a:r>
            <a:endParaRPr sz="13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Fira Sans"/>
              <a:buChar char="●"/>
            </a:pPr>
            <a:r>
              <a:rPr lang="en-US" sz="13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Fear-based violence dominates: threats to personal security, family safety, social ostracism, attacks on moral character and self-confidence</a:t>
            </a:r>
            <a:endParaRPr sz="13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Fira Sans"/>
              <a:buChar char="●"/>
            </a:pPr>
            <a:r>
              <a:rPr lang="en-US" sz="13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Women are more likely to face sexual harassment within their own political parties or be demeaned in a sexual way</a:t>
            </a:r>
            <a:endParaRPr sz="13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Fira Sans"/>
              <a:buChar char="●"/>
            </a:pPr>
            <a:r>
              <a:rPr lang="en-US" sz="130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Violence against voters largely occurs at home or in private spaces — and is therefore chronically underreported</a:t>
            </a:r>
            <a:endParaRPr sz="1300">
              <a:solidFill>
                <a:srgbClr val="FFFFFF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3d00605b67d_0_97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110C1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g3d00605b67d_0_97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24163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3d00605b67d_0_97" descr="preencoded.png"/>
          <p:cNvSpPr/>
          <p:nvPr/>
        </p:nvSpPr>
        <p:spPr>
          <a:xfrm>
            <a:off x="11430000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9144000" h="13716000" extrusionOk="0">
                <a:moveTo>
                  <a:pt x="0" y="0"/>
                </a:moveTo>
                <a:lnTo>
                  <a:pt x="9144000" y="0"/>
                </a:lnTo>
                <a:lnTo>
                  <a:pt x="914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g3d00605b67d_0_97"/>
          <p:cNvSpPr/>
          <p:nvPr/>
        </p:nvSpPr>
        <p:spPr>
          <a:xfrm>
            <a:off x="911123" y="1033910"/>
            <a:ext cx="2085023" cy="507492"/>
          </a:xfrm>
          <a:custGeom>
            <a:avLst/>
            <a:gdLst/>
            <a:ahLst/>
            <a:cxnLst/>
            <a:rect l="l" t="t" r="r" b="b"/>
            <a:pathLst>
              <a:path w="2780030" h="676656" extrusionOk="0">
                <a:moveTo>
                  <a:pt x="0" y="48260"/>
                </a:moveTo>
                <a:cubicBezTo>
                  <a:pt x="0" y="21463"/>
                  <a:pt x="21971" y="0"/>
                  <a:pt x="48895" y="0"/>
                </a:cubicBezTo>
                <a:lnTo>
                  <a:pt x="2731135" y="0"/>
                </a:lnTo>
                <a:lnTo>
                  <a:pt x="2731135" y="6350"/>
                </a:lnTo>
                <a:lnTo>
                  <a:pt x="2731135" y="0"/>
                </a:lnTo>
                <a:cubicBezTo>
                  <a:pt x="2758059" y="0"/>
                  <a:pt x="2780030" y="21463"/>
                  <a:pt x="2780030" y="48260"/>
                </a:cubicBezTo>
                <a:lnTo>
                  <a:pt x="2773680" y="48260"/>
                </a:lnTo>
                <a:lnTo>
                  <a:pt x="2780030" y="48260"/>
                </a:lnTo>
                <a:lnTo>
                  <a:pt x="2780030" y="628396"/>
                </a:lnTo>
                <a:lnTo>
                  <a:pt x="2773680" y="628396"/>
                </a:lnTo>
                <a:lnTo>
                  <a:pt x="2780030" y="628396"/>
                </a:lnTo>
                <a:cubicBezTo>
                  <a:pt x="2780030" y="655066"/>
                  <a:pt x="2758059" y="676656"/>
                  <a:pt x="2731135" y="676656"/>
                </a:cubicBezTo>
                <a:lnTo>
                  <a:pt x="2731135" y="670306"/>
                </a:lnTo>
                <a:lnTo>
                  <a:pt x="2731135" y="676656"/>
                </a:lnTo>
                <a:lnTo>
                  <a:pt x="48895" y="676656"/>
                </a:lnTo>
                <a:lnTo>
                  <a:pt x="48895" y="670306"/>
                </a:lnTo>
                <a:lnTo>
                  <a:pt x="48895" y="676656"/>
                </a:lnTo>
                <a:cubicBezTo>
                  <a:pt x="21971" y="676656"/>
                  <a:pt x="0" y="655193"/>
                  <a:pt x="0" y="628396"/>
                </a:cubicBezTo>
                <a:lnTo>
                  <a:pt x="0" y="48260"/>
                </a:lnTo>
                <a:lnTo>
                  <a:pt x="6350" y="48260"/>
                </a:lnTo>
                <a:lnTo>
                  <a:pt x="0" y="48260"/>
                </a:lnTo>
                <a:moveTo>
                  <a:pt x="12700" y="48260"/>
                </a:moveTo>
                <a:lnTo>
                  <a:pt x="12700" y="628396"/>
                </a:lnTo>
                <a:lnTo>
                  <a:pt x="6350" y="628396"/>
                </a:lnTo>
                <a:lnTo>
                  <a:pt x="12700" y="628396"/>
                </a:lnTo>
                <a:cubicBezTo>
                  <a:pt x="12700" y="647954"/>
                  <a:pt x="28829" y="663956"/>
                  <a:pt x="48895" y="663956"/>
                </a:cubicBezTo>
                <a:lnTo>
                  <a:pt x="2731135" y="663956"/>
                </a:lnTo>
                <a:cubicBezTo>
                  <a:pt x="2751201" y="663956"/>
                  <a:pt x="2767330" y="647954"/>
                  <a:pt x="2767330" y="628396"/>
                </a:cubicBezTo>
                <a:lnTo>
                  <a:pt x="2767330" y="48260"/>
                </a:lnTo>
                <a:cubicBezTo>
                  <a:pt x="2767330" y="28702"/>
                  <a:pt x="2751201" y="12700"/>
                  <a:pt x="2731135" y="12700"/>
                </a:cubicBezTo>
                <a:lnTo>
                  <a:pt x="48895" y="12700"/>
                </a:lnTo>
                <a:lnTo>
                  <a:pt x="48895" y="6350"/>
                </a:lnTo>
                <a:lnTo>
                  <a:pt x="48895" y="12700"/>
                </a:lnTo>
                <a:cubicBezTo>
                  <a:pt x="28829" y="12700"/>
                  <a:pt x="12700" y="28702"/>
                  <a:pt x="12700" y="48260"/>
                </a:cubicBezTo>
                <a:close/>
              </a:path>
            </a:pathLst>
          </a:custGeom>
          <a:solidFill>
            <a:srgbClr val="F94CA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g3d00605b67d_0_97"/>
          <p:cNvSpPr txBox="1"/>
          <p:nvPr/>
        </p:nvSpPr>
        <p:spPr>
          <a:xfrm>
            <a:off x="1082431" y="1079002"/>
            <a:ext cx="17424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37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25">
                <a:solidFill>
                  <a:srgbClr val="F94CAF"/>
                </a:solidFill>
                <a:latin typeface="Fira Sans"/>
                <a:ea typeface="Fira Sans"/>
                <a:cs typeface="Fira Sans"/>
                <a:sym typeface="Fira Sans"/>
              </a:rPr>
              <a:t>EMERGING THREAT</a:t>
            </a:r>
            <a:endParaRPr/>
          </a:p>
        </p:txBody>
      </p:sp>
      <p:sp>
        <p:nvSpPr>
          <p:cNvPr id="198" name="Google Shape;198;g3d00605b67d_0_97"/>
          <p:cNvSpPr txBox="1"/>
          <p:nvPr/>
        </p:nvSpPr>
        <p:spPr>
          <a:xfrm>
            <a:off x="915886" y="1576092"/>
            <a:ext cx="9598200" cy="16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125" b="1">
                <a:solidFill>
                  <a:srgbClr val="F94CAF"/>
                </a:solidFill>
                <a:latin typeface="Arimo"/>
                <a:ea typeface="Arimo"/>
                <a:cs typeface="Arimo"/>
                <a:sym typeface="Arimo"/>
              </a:rPr>
              <a:t>Technology as a New Lever: Tech-Facilitated GBV</a:t>
            </a:r>
            <a:endParaRPr/>
          </a:p>
        </p:txBody>
      </p:sp>
      <p:sp>
        <p:nvSpPr>
          <p:cNvPr id="199" name="Google Shape;199;g3d00605b67d_0_97"/>
          <p:cNvSpPr/>
          <p:nvPr/>
        </p:nvSpPr>
        <p:spPr>
          <a:xfrm>
            <a:off x="915886" y="3631111"/>
            <a:ext cx="4678299" cy="3090577"/>
          </a:xfrm>
          <a:custGeom>
            <a:avLst/>
            <a:gdLst/>
            <a:ahLst/>
            <a:cxnLst/>
            <a:rect l="l" t="t" r="r" b="b"/>
            <a:pathLst>
              <a:path w="6237732" h="4120769" extrusionOk="0">
                <a:moveTo>
                  <a:pt x="0" y="52324"/>
                </a:moveTo>
                <a:cubicBezTo>
                  <a:pt x="0" y="23368"/>
                  <a:pt x="23368" y="0"/>
                  <a:pt x="52324" y="0"/>
                </a:cubicBezTo>
                <a:lnTo>
                  <a:pt x="6185408" y="0"/>
                </a:lnTo>
                <a:cubicBezTo>
                  <a:pt x="6214364" y="0"/>
                  <a:pt x="6237732" y="23368"/>
                  <a:pt x="6237732" y="52324"/>
                </a:cubicBezTo>
                <a:lnTo>
                  <a:pt x="6237732" y="4068445"/>
                </a:lnTo>
                <a:cubicBezTo>
                  <a:pt x="6237732" y="4097401"/>
                  <a:pt x="6214364" y="4120769"/>
                  <a:pt x="6185408" y="4120769"/>
                </a:cubicBezTo>
                <a:lnTo>
                  <a:pt x="52324" y="4120769"/>
                </a:lnTo>
                <a:cubicBezTo>
                  <a:pt x="23368" y="4120769"/>
                  <a:pt x="0" y="4097401"/>
                  <a:pt x="0" y="4068445"/>
                </a:cubicBezTo>
                <a:close/>
              </a:path>
            </a:pathLst>
          </a:custGeom>
          <a:solidFill>
            <a:srgbClr val="4335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3d00605b67d_0_97"/>
          <p:cNvSpPr txBox="1"/>
          <p:nvPr/>
        </p:nvSpPr>
        <p:spPr>
          <a:xfrm>
            <a:off x="1177527" y="3873703"/>
            <a:ext cx="44166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3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62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New Vehicles of Harm</a:t>
            </a:r>
            <a:endParaRPr/>
          </a:p>
        </p:txBody>
      </p:sp>
      <p:sp>
        <p:nvSpPr>
          <p:cNvPr id="201" name="Google Shape;201;g3d00605b67d_0_97"/>
          <p:cNvSpPr txBox="1"/>
          <p:nvPr/>
        </p:nvSpPr>
        <p:spPr>
          <a:xfrm>
            <a:off x="1177528" y="4370184"/>
            <a:ext cx="4155000" cy="22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ICTs have created unprecedented avenues for VAWE — social media harassment, private messaging abuse, doctored imagery, and coordinated pile-ons.</a:t>
            </a:r>
            <a:endParaRPr/>
          </a:p>
        </p:txBody>
      </p:sp>
      <p:sp>
        <p:nvSpPr>
          <p:cNvPr id="202" name="Google Shape;202;g3d00605b67d_0_97"/>
          <p:cNvSpPr/>
          <p:nvPr/>
        </p:nvSpPr>
        <p:spPr>
          <a:xfrm>
            <a:off x="5835701" y="3631111"/>
            <a:ext cx="4678394" cy="3090577"/>
          </a:xfrm>
          <a:custGeom>
            <a:avLst/>
            <a:gdLst/>
            <a:ahLst/>
            <a:cxnLst/>
            <a:rect l="l" t="t" r="r" b="b"/>
            <a:pathLst>
              <a:path w="6237859" h="4120769" extrusionOk="0">
                <a:moveTo>
                  <a:pt x="0" y="52324"/>
                </a:moveTo>
                <a:cubicBezTo>
                  <a:pt x="0" y="23368"/>
                  <a:pt x="23368" y="0"/>
                  <a:pt x="52324" y="0"/>
                </a:cubicBezTo>
                <a:lnTo>
                  <a:pt x="6185535" y="0"/>
                </a:lnTo>
                <a:cubicBezTo>
                  <a:pt x="6214491" y="0"/>
                  <a:pt x="6237859" y="23368"/>
                  <a:pt x="6237859" y="52324"/>
                </a:cubicBezTo>
                <a:lnTo>
                  <a:pt x="6237859" y="4068445"/>
                </a:lnTo>
                <a:cubicBezTo>
                  <a:pt x="6237859" y="4097401"/>
                  <a:pt x="6214491" y="4120769"/>
                  <a:pt x="6185535" y="4120769"/>
                </a:cubicBezTo>
                <a:lnTo>
                  <a:pt x="52324" y="4120769"/>
                </a:lnTo>
                <a:cubicBezTo>
                  <a:pt x="23368" y="4120769"/>
                  <a:pt x="0" y="4097401"/>
                  <a:pt x="0" y="4068445"/>
                </a:cubicBezTo>
                <a:close/>
              </a:path>
            </a:pathLst>
          </a:custGeom>
          <a:solidFill>
            <a:srgbClr val="4335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3d00605b67d_0_97"/>
          <p:cNvSpPr txBox="1"/>
          <p:nvPr/>
        </p:nvSpPr>
        <p:spPr>
          <a:xfrm>
            <a:off x="6097343" y="3873703"/>
            <a:ext cx="3271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3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62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Anonymity at Scale</a:t>
            </a:r>
            <a:endParaRPr/>
          </a:p>
        </p:txBody>
      </p:sp>
      <p:sp>
        <p:nvSpPr>
          <p:cNvPr id="204" name="Google Shape;204;g3d00605b67d_0_97"/>
          <p:cNvSpPr txBox="1"/>
          <p:nvPr/>
        </p:nvSpPr>
        <p:spPr>
          <a:xfrm>
            <a:off x="6097343" y="4370184"/>
            <a:ext cx="4155000" cy="22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Online platforms enable perpetrators to act with anonymity, enabling abuse at a scale and speed impossible in offline environments.</a:t>
            </a:r>
            <a:endParaRPr/>
          </a:p>
        </p:txBody>
      </p:sp>
      <p:sp>
        <p:nvSpPr>
          <p:cNvPr id="205" name="Google Shape;205;g3d00605b67d_0_97"/>
          <p:cNvSpPr/>
          <p:nvPr/>
        </p:nvSpPr>
        <p:spPr>
          <a:xfrm>
            <a:off x="915886" y="6963223"/>
            <a:ext cx="9598152" cy="2285047"/>
          </a:xfrm>
          <a:custGeom>
            <a:avLst/>
            <a:gdLst/>
            <a:ahLst/>
            <a:cxnLst/>
            <a:rect l="l" t="t" r="r" b="b"/>
            <a:pathLst>
              <a:path w="12797536" h="3046730" extrusionOk="0">
                <a:moveTo>
                  <a:pt x="0" y="52324"/>
                </a:moveTo>
                <a:cubicBezTo>
                  <a:pt x="0" y="23495"/>
                  <a:pt x="23495" y="0"/>
                  <a:pt x="52324" y="0"/>
                </a:cubicBezTo>
                <a:lnTo>
                  <a:pt x="12745212" y="0"/>
                </a:lnTo>
                <a:cubicBezTo>
                  <a:pt x="12774168" y="0"/>
                  <a:pt x="12797536" y="23495"/>
                  <a:pt x="12797536" y="52324"/>
                </a:cubicBezTo>
                <a:lnTo>
                  <a:pt x="12797536" y="2994406"/>
                </a:lnTo>
                <a:cubicBezTo>
                  <a:pt x="12797536" y="3023362"/>
                  <a:pt x="12774041" y="3046730"/>
                  <a:pt x="12745212" y="3046730"/>
                </a:cubicBezTo>
                <a:lnTo>
                  <a:pt x="52324" y="3046730"/>
                </a:lnTo>
                <a:cubicBezTo>
                  <a:pt x="23368" y="3046730"/>
                  <a:pt x="0" y="3023235"/>
                  <a:pt x="0" y="2994406"/>
                </a:cubicBezTo>
                <a:close/>
              </a:path>
            </a:pathLst>
          </a:custGeom>
          <a:solidFill>
            <a:srgbClr val="4335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g3d00605b67d_0_97"/>
          <p:cNvSpPr txBox="1"/>
          <p:nvPr/>
        </p:nvSpPr>
        <p:spPr>
          <a:xfrm>
            <a:off x="1177528" y="7205815"/>
            <a:ext cx="3271500" cy="39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3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62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A Gendered Weapon</a:t>
            </a:r>
            <a:endParaRPr/>
          </a:p>
        </p:txBody>
      </p:sp>
      <p:sp>
        <p:nvSpPr>
          <p:cNvPr id="207" name="Google Shape;207;g3d00605b67d_0_97"/>
          <p:cNvSpPr txBox="1"/>
          <p:nvPr/>
        </p:nvSpPr>
        <p:spPr>
          <a:xfrm>
            <a:off x="1177528" y="7702306"/>
            <a:ext cx="9075000" cy="78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62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TFGBV differs from harassment of men in </a:t>
            </a:r>
            <a:r>
              <a:rPr lang="en-US" sz="2000" b="1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intent, frequency, form, content, and impact</a:t>
            </a:r>
            <a:r>
              <a:rPr lang="en-US" sz="2000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 — designed to silence women through fear, shame, and intimidation.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d00605b67d_0_119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110C1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7" name="Google Shape;217;g3d00605b67d_0_119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24163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8" name="Google Shape;218;g3d00605b67d_0_119"/>
          <p:cNvSpPr txBox="1"/>
          <p:nvPr/>
        </p:nvSpPr>
        <p:spPr>
          <a:xfrm>
            <a:off x="2333473" y="539058"/>
            <a:ext cx="136209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18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75" b="1">
                <a:solidFill>
                  <a:srgbClr val="F94CAF"/>
                </a:solidFill>
                <a:latin typeface="Arimo"/>
                <a:ea typeface="Arimo"/>
                <a:cs typeface="Arimo"/>
                <a:sym typeface="Arimo"/>
              </a:rPr>
              <a:t>The Chilling Effects of TFGBV on Political Participation</a:t>
            </a:r>
            <a:endParaRPr/>
          </a:p>
        </p:txBody>
      </p:sp>
      <p:sp>
        <p:nvSpPr>
          <p:cNvPr id="219" name="Google Shape;219;g3d00605b67d_0_119" descr="preencoded.png"/>
          <p:cNvSpPr/>
          <p:nvPr/>
        </p:nvSpPr>
        <p:spPr>
          <a:xfrm>
            <a:off x="3600002" y="2085680"/>
            <a:ext cx="11087672" cy="6934200"/>
          </a:xfrm>
          <a:custGeom>
            <a:avLst/>
            <a:gdLst/>
            <a:ahLst/>
            <a:cxnLst/>
            <a:rect l="l" t="t" r="r" b="b"/>
            <a:pathLst>
              <a:path w="14783563" h="9245600" extrusionOk="0">
                <a:moveTo>
                  <a:pt x="0" y="0"/>
                </a:moveTo>
                <a:lnTo>
                  <a:pt x="14783563" y="0"/>
                </a:lnTo>
                <a:lnTo>
                  <a:pt x="14783563" y="9245600"/>
                </a:lnTo>
                <a:lnTo>
                  <a:pt x="0" y="92456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g3d00605b67d_0_119"/>
          <p:cNvSpPr txBox="1"/>
          <p:nvPr/>
        </p:nvSpPr>
        <p:spPr>
          <a:xfrm>
            <a:off x="3874627" y="4999358"/>
            <a:ext cx="22860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r" rtl="0">
              <a:lnSpc>
                <a:spcPct val="1263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75" b="1">
                <a:solidFill>
                  <a:srgbClr val="F94CAF"/>
                </a:solidFill>
                <a:latin typeface="Arimo"/>
                <a:ea typeface="Arimo"/>
                <a:cs typeface="Arimo"/>
                <a:sym typeface="Arimo"/>
              </a:rPr>
              <a:t>Broad Deterrent Effect</a:t>
            </a:r>
            <a:endParaRPr/>
          </a:p>
        </p:txBody>
      </p:sp>
      <p:sp>
        <p:nvSpPr>
          <p:cNvPr id="221" name="Google Shape;221;g3d00605b67d_0_119"/>
          <p:cNvSpPr txBox="1"/>
          <p:nvPr/>
        </p:nvSpPr>
        <p:spPr>
          <a:xfrm>
            <a:off x="8000381" y="8122510"/>
            <a:ext cx="22860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63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75" b="1">
                <a:solidFill>
                  <a:srgbClr val="F94CAF"/>
                </a:solidFill>
                <a:latin typeface="Arimo"/>
                <a:ea typeface="Arimo"/>
                <a:cs typeface="Arimo"/>
                <a:sym typeface="Arimo"/>
              </a:rPr>
              <a:t>Psychological Abuse</a:t>
            </a:r>
            <a:endParaRPr/>
          </a:p>
        </p:txBody>
      </p:sp>
      <p:sp>
        <p:nvSpPr>
          <p:cNvPr id="222" name="Google Shape;222;g3d00605b67d_0_119"/>
          <p:cNvSpPr txBox="1"/>
          <p:nvPr/>
        </p:nvSpPr>
        <p:spPr>
          <a:xfrm>
            <a:off x="12126773" y="4997872"/>
            <a:ext cx="22860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63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75" b="1">
                <a:solidFill>
                  <a:srgbClr val="F94CAF"/>
                </a:solidFill>
                <a:latin typeface="Arimo"/>
                <a:ea typeface="Arimo"/>
                <a:cs typeface="Arimo"/>
                <a:sym typeface="Arimo"/>
              </a:rPr>
              <a:t>Escalates to Offline Violence</a:t>
            </a:r>
            <a:endParaRPr/>
          </a:p>
        </p:txBody>
      </p:sp>
      <p:sp>
        <p:nvSpPr>
          <p:cNvPr id="223" name="Google Shape;223;g3d00605b67d_0_119"/>
          <p:cNvSpPr txBox="1"/>
          <p:nvPr/>
        </p:nvSpPr>
        <p:spPr>
          <a:xfrm>
            <a:off x="8000381" y="2159470"/>
            <a:ext cx="2286000" cy="8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631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375" b="1">
                <a:solidFill>
                  <a:srgbClr val="F94CAF"/>
                </a:solidFill>
                <a:latin typeface="Arimo"/>
                <a:ea typeface="Arimo"/>
                <a:cs typeface="Arimo"/>
                <a:sym typeface="Arimo"/>
              </a:rPr>
              <a:t>Suppresses Leadership</a:t>
            </a:r>
            <a:endParaRPr/>
          </a:p>
        </p:txBody>
      </p:sp>
      <p:sp>
        <p:nvSpPr>
          <p:cNvPr id="224" name="Google Shape;224;g3d00605b67d_0_119"/>
          <p:cNvSpPr txBox="1"/>
          <p:nvPr/>
        </p:nvSpPr>
        <p:spPr>
          <a:xfrm>
            <a:off x="2333473" y="9145791"/>
            <a:ext cx="13620900" cy="54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746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These effects compound one another — a woman who experiences online abuse faces not only immediate harm but long-term barriers to civic and political life, undermining democratic representation at every level.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3d00605b67d_0_135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110C1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g3d00605b67d_0_135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24163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3d00605b67d_0_135"/>
          <p:cNvSpPr/>
          <p:nvPr/>
        </p:nvSpPr>
        <p:spPr>
          <a:xfrm>
            <a:off x="992238" y="870947"/>
            <a:ext cx="1896047" cy="532829"/>
          </a:xfrm>
          <a:custGeom>
            <a:avLst/>
            <a:gdLst/>
            <a:ahLst/>
            <a:cxnLst/>
            <a:rect l="l" t="t" r="r" b="b"/>
            <a:pathLst>
              <a:path w="2528062" h="710438" extrusionOk="0">
                <a:moveTo>
                  <a:pt x="0" y="45339"/>
                </a:moveTo>
                <a:cubicBezTo>
                  <a:pt x="0" y="20320"/>
                  <a:pt x="20320" y="0"/>
                  <a:pt x="45339" y="0"/>
                </a:cubicBezTo>
                <a:lnTo>
                  <a:pt x="2482723" y="0"/>
                </a:lnTo>
                <a:cubicBezTo>
                  <a:pt x="2507742" y="0"/>
                  <a:pt x="2528062" y="20320"/>
                  <a:pt x="2528062" y="45339"/>
                </a:cubicBezTo>
                <a:lnTo>
                  <a:pt x="2528062" y="665099"/>
                </a:lnTo>
                <a:cubicBezTo>
                  <a:pt x="2528062" y="690118"/>
                  <a:pt x="2507742" y="710438"/>
                  <a:pt x="2482723" y="710438"/>
                </a:cubicBezTo>
                <a:lnTo>
                  <a:pt x="45339" y="710438"/>
                </a:lnTo>
                <a:cubicBezTo>
                  <a:pt x="20320" y="710438"/>
                  <a:pt x="0" y="690118"/>
                  <a:pt x="0" y="665099"/>
                </a:cubicBezTo>
                <a:close/>
              </a:path>
            </a:pathLst>
          </a:custGeom>
          <a:solidFill>
            <a:srgbClr val="4A02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Google Shape;236;g3d00605b67d_0_135"/>
          <p:cNvSpPr txBox="1"/>
          <p:nvPr/>
        </p:nvSpPr>
        <p:spPr>
          <a:xfrm>
            <a:off x="1162345" y="879719"/>
            <a:ext cx="1555800" cy="2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68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50"/>
              <a:buFont typeface="Arial"/>
              <a:buNone/>
            </a:pPr>
            <a:r>
              <a:rPr lang="en-US" sz="1750" b="0" i="0" u="none" strike="noStrike" cap="none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EVIDENCE BASE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7" name="Google Shape;237;g3d00605b67d_0_135"/>
          <p:cNvSpPr txBox="1"/>
          <p:nvPr/>
        </p:nvSpPr>
        <p:spPr>
          <a:xfrm>
            <a:off x="992239" y="1460002"/>
            <a:ext cx="11580900" cy="192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72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562"/>
              <a:buFont typeface="Arial"/>
              <a:buNone/>
            </a:pPr>
            <a:r>
              <a:rPr lang="en-US" sz="5562" b="1" i="0" u="none" strike="noStrike" cap="none">
                <a:solidFill>
                  <a:srgbClr val="F94CAF"/>
                </a:solidFill>
                <a:latin typeface="Arimo"/>
                <a:ea typeface="Arimo"/>
                <a:cs typeface="Arimo"/>
                <a:sym typeface="Arimo"/>
              </a:rPr>
              <a:t>Global Statistics on Online Violence Against Women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g3d00605b67d_0_135"/>
          <p:cNvSpPr txBox="1"/>
          <p:nvPr/>
        </p:nvSpPr>
        <p:spPr>
          <a:xfrm>
            <a:off x="992238" y="3619052"/>
            <a:ext cx="163035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28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7"/>
              <a:buFont typeface="Arial"/>
              <a:buNone/>
            </a:pPr>
            <a:r>
              <a:rPr lang="en-US" sz="2187" b="0" i="1" u="none" strike="noStrike" cap="none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Source:</a:t>
            </a:r>
            <a:r>
              <a:rPr lang="en-US" sz="2187" b="0" i="1" u="none" strike="noStrike" cap="none">
                <a:solidFill>
                  <a:schemeClr val="accent3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US" sz="2187" i="1" u="sng">
                <a:solidFill>
                  <a:schemeClr val="accent3"/>
                </a:solidFill>
                <a:latin typeface="Fira Sans"/>
                <a:ea typeface="Fira Sans"/>
                <a:cs typeface="Fira Sans"/>
                <a:sym typeface="Fira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UNFPA</a:t>
            </a:r>
            <a:r>
              <a:rPr lang="en-US" sz="2187" b="0" i="1" u="sng" strike="noStrike" cap="none">
                <a:solidFill>
                  <a:schemeClr val="accent3"/>
                </a:solidFill>
                <a:latin typeface="Fira Sans"/>
                <a:ea typeface="Fira Sans"/>
                <a:cs typeface="Fira Sans"/>
                <a:sym typeface="Fira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— </a:t>
            </a:r>
            <a:r>
              <a:rPr lang="en-US" sz="2187" i="1" u="sng">
                <a:solidFill>
                  <a:schemeClr val="accent3"/>
                </a:solidFill>
                <a:latin typeface="Fira Sans"/>
                <a:ea typeface="Fira Sans"/>
                <a:cs typeface="Fira Sans"/>
                <a:sym typeface="Fira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TFGBV Making All Spaces Safe, 2021</a:t>
            </a:r>
            <a:endParaRPr sz="1400" b="0" i="0" u="none" strike="noStrike" cap="none">
              <a:solidFill>
                <a:schemeClr val="accent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g3d00605b67d_0_135"/>
          <p:cNvSpPr txBox="1"/>
          <p:nvPr/>
        </p:nvSpPr>
        <p:spPr>
          <a:xfrm>
            <a:off x="992238" y="4733334"/>
            <a:ext cx="51984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12"/>
              <a:buFont typeface="Arial"/>
              <a:buNone/>
            </a:pPr>
            <a:r>
              <a:rPr lang="en-US" sz="7312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38</a:t>
            </a:r>
            <a:r>
              <a:rPr lang="en-US" sz="7312" b="1" i="0" u="none" strike="noStrike" cap="none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g3d00605b67d_0_135"/>
          <p:cNvSpPr txBox="1"/>
          <p:nvPr/>
        </p:nvSpPr>
        <p:spPr>
          <a:xfrm>
            <a:off x="1275750" y="5880625"/>
            <a:ext cx="50280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49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0"/>
              <a:buFont typeface="Arial"/>
              <a:buNone/>
            </a:pPr>
            <a:r>
              <a:rPr lang="en-US" sz="2750" b="1" i="0" u="none" strike="noStrike" cap="none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Girls &amp; Women </a:t>
            </a:r>
            <a:r>
              <a:rPr lang="en-US" sz="2750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G</a:t>
            </a:r>
            <a:r>
              <a:rPr lang="en-US" sz="2750" b="1" i="0" u="none" strike="noStrike" cap="none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lobally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g3d00605b67d_0_135"/>
          <p:cNvSpPr txBox="1"/>
          <p:nvPr/>
        </p:nvSpPr>
        <p:spPr>
          <a:xfrm>
            <a:off x="992238" y="6436071"/>
            <a:ext cx="51984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28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7"/>
              <a:buFont typeface="Arial"/>
              <a:buNone/>
            </a:pPr>
            <a:r>
              <a:rPr lang="en-US" sz="2187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Have experienced online violence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g3d00605b67d_0_135"/>
          <p:cNvSpPr txBox="1"/>
          <p:nvPr/>
        </p:nvSpPr>
        <p:spPr>
          <a:xfrm>
            <a:off x="6544866" y="4733334"/>
            <a:ext cx="51984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12"/>
              <a:buFont typeface="Arial"/>
              <a:buNone/>
            </a:pPr>
            <a:r>
              <a:rPr lang="en-US" sz="7312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74</a:t>
            </a:r>
            <a:r>
              <a:rPr lang="en-US" sz="7312" b="1" i="0" u="none" strike="noStrike" cap="none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3" name="Google Shape;243;g3d00605b67d_0_135"/>
          <p:cNvSpPr txBox="1"/>
          <p:nvPr/>
        </p:nvSpPr>
        <p:spPr>
          <a:xfrm>
            <a:off x="6964600" y="5880200"/>
            <a:ext cx="46899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49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0"/>
              <a:buFont typeface="Arial"/>
              <a:buNone/>
            </a:pPr>
            <a:r>
              <a:rPr lang="en-US" sz="2750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Girls &amp; Women in Europe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g3d00605b67d_0_135"/>
          <p:cNvSpPr txBox="1"/>
          <p:nvPr/>
        </p:nvSpPr>
        <p:spPr>
          <a:xfrm>
            <a:off x="6544866" y="6436071"/>
            <a:ext cx="51984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28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7"/>
              <a:buFont typeface="Arial"/>
              <a:buNone/>
            </a:pPr>
            <a:r>
              <a:rPr lang="en-US" sz="2187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Have </a:t>
            </a:r>
            <a:r>
              <a:rPr lang="en-US" sz="2187" b="0" i="0" u="none" strike="noStrike" cap="none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US" sz="2187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experienced</a:t>
            </a:r>
            <a:r>
              <a:rPr lang="en-US" sz="2187" b="0" i="0" u="none" strike="noStrike" cap="none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 online violence.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3d00605b67d_0_135"/>
          <p:cNvSpPr txBox="1"/>
          <p:nvPr/>
        </p:nvSpPr>
        <p:spPr>
          <a:xfrm>
            <a:off x="12097493" y="4733334"/>
            <a:ext cx="5198400" cy="11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312"/>
              <a:buFont typeface="Arial"/>
              <a:buNone/>
            </a:pPr>
            <a:r>
              <a:rPr lang="en-US" sz="7312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90</a:t>
            </a:r>
            <a:r>
              <a:rPr lang="en-US" sz="7312" b="1" i="0" u="none" strike="noStrike" cap="none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%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3d00605b67d_0_135"/>
          <p:cNvSpPr txBox="1"/>
          <p:nvPr/>
        </p:nvSpPr>
        <p:spPr>
          <a:xfrm>
            <a:off x="12748327" y="5880200"/>
            <a:ext cx="4823100" cy="42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498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750"/>
              <a:buFont typeface="Arial"/>
              <a:buNone/>
            </a:pPr>
            <a:r>
              <a:rPr lang="en-US" sz="2750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Girls &amp; Women in Africa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3d00605b67d_0_135"/>
          <p:cNvSpPr txBox="1"/>
          <p:nvPr/>
        </p:nvSpPr>
        <p:spPr>
          <a:xfrm>
            <a:off x="12097493" y="6436071"/>
            <a:ext cx="5198400" cy="3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2871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87"/>
              <a:buFont typeface="Arial"/>
              <a:buNone/>
            </a:pPr>
            <a:r>
              <a:rPr lang="en-US" sz="2187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H</a:t>
            </a:r>
            <a:r>
              <a:rPr lang="en-US" sz="2187" b="0" i="0" u="none" strike="noStrike" cap="none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ave </a:t>
            </a:r>
            <a:r>
              <a:rPr lang="en-US" sz="2187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experienced </a:t>
            </a:r>
            <a:r>
              <a:rPr lang="en-US" sz="2187" b="0" i="0" u="none" strike="noStrike" cap="none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 </a:t>
            </a:r>
            <a:r>
              <a:rPr lang="en-US" sz="2187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online violence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3d00605b67d_0_135"/>
          <p:cNvSpPr/>
          <p:nvPr/>
        </p:nvSpPr>
        <p:spPr>
          <a:xfrm>
            <a:off x="992238" y="7757522"/>
            <a:ext cx="16303561" cy="1658398"/>
          </a:xfrm>
          <a:custGeom>
            <a:avLst/>
            <a:gdLst/>
            <a:ahLst/>
            <a:cxnLst/>
            <a:rect l="l" t="t" r="r" b="b"/>
            <a:pathLst>
              <a:path w="21738081" h="2211197" extrusionOk="0">
                <a:moveTo>
                  <a:pt x="0" y="56769"/>
                </a:moveTo>
                <a:cubicBezTo>
                  <a:pt x="0" y="25400"/>
                  <a:pt x="25400" y="0"/>
                  <a:pt x="56769" y="0"/>
                </a:cubicBezTo>
                <a:lnTo>
                  <a:pt x="21681312" y="0"/>
                </a:lnTo>
                <a:cubicBezTo>
                  <a:pt x="21712681" y="0"/>
                  <a:pt x="21738081" y="25400"/>
                  <a:pt x="21738081" y="56769"/>
                </a:cubicBezTo>
                <a:lnTo>
                  <a:pt x="21738081" y="2154428"/>
                </a:lnTo>
                <a:cubicBezTo>
                  <a:pt x="21738081" y="2185797"/>
                  <a:pt x="21712681" y="2211197"/>
                  <a:pt x="21681312" y="2211197"/>
                </a:cubicBezTo>
                <a:lnTo>
                  <a:pt x="56769" y="2211197"/>
                </a:lnTo>
                <a:cubicBezTo>
                  <a:pt x="25400" y="2211197"/>
                  <a:pt x="0" y="2185797"/>
                  <a:pt x="0" y="2154428"/>
                </a:cubicBezTo>
                <a:close/>
              </a:path>
            </a:pathLst>
          </a:custGeom>
          <a:solidFill>
            <a:srgbClr val="4A022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g3d00605b67d_0_135" descr="preencoded.png"/>
          <p:cNvSpPr/>
          <p:nvPr/>
        </p:nvSpPr>
        <p:spPr>
          <a:xfrm>
            <a:off x="1275759" y="8178108"/>
            <a:ext cx="354330" cy="283559"/>
          </a:xfrm>
          <a:custGeom>
            <a:avLst/>
            <a:gdLst/>
            <a:ahLst/>
            <a:cxnLst/>
            <a:rect l="l" t="t" r="r" b="b"/>
            <a:pathLst>
              <a:path w="472440" h="378079" extrusionOk="0">
                <a:moveTo>
                  <a:pt x="0" y="0"/>
                </a:moveTo>
                <a:lnTo>
                  <a:pt x="472440" y="0"/>
                </a:lnTo>
                <a:lnTo>
                  <a:pt x="472440" y="378079"/>
                </a:lnTo>
                <a:lnTo>
                  <a:pt x="0" y="3780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t="-670" r="-10" b="-660"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3d00605b67d_0_159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110C1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g3d00605b67d_0_159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24163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0" name="Google Shape;260;g3d00605b67d_0_159" descr="preencoded.png"/>
          <p:cNvSpPr/>
          <p:nvPr/>
        </p:nvSpPr>
        <p:spPr>
          <a:xfrm>
            <a:off x="11430000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9144000" h="13716000" extrusionOk="0">
                <a:moveTo>
                  <a:pt x="0" y="0"/>
                </a:moveTo>
                <a:lnTo>
                  <a:pt x="9144000" y="0"/>
                </a:lnTo>
                <a:lnTo>
                  <a:pt x="9144000" y="13716000"/>
                </a:lnTo>
                <a:lnTo>
                  <a:pt x="0" y="13716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g3d00605b67d_0_159"/>
          <p:cNvSpPr/>
          <p:nvPr/>
        </p:nvSpPr>
        <p:spPr>
          <a:xfrm>
            <a:off x="911123" y="1033910"/>
            <a:ext cx="2085023" cy="507492"/>
          </a:xfrm>
          <a:custGeom>
            <a:avLst/>
            <a:gdLst/>
            <a:ahLst/>
            <a:cxnLst/>
            <a:rect l="l" t="t" r="r" b="b"/>
            <a:pathLst>
              <a:path w="2780030" h="676656" extrusionOk="0">
                <a:moveTo>
                  <a:pt x="0" y="48260"/>
                </a:moveTo>
                <a:cubicBezTo>
                  <a:pt x="0" y="21463"/>
                  <a:pt x="21971" y="0"/>
                  <a:pt x="48895" y="0"/>
                </a:cubicBezTo>
                <a:lnTo>
                  <a:pt x="2731135" y="0"/>
                </a:lnTo>
                <a:lnTo>
                  <a:pt x="2731135" y="6350"/>
                </a:lnTo>
                <a:lnTo>
                  <a:pt x="2731135" y="0"/>
                </a:lnTo>
                <a:cubicBezTo>
                  <a:pt x="2758059" y="0"/>
                  <a:pt x="2780030" y="21463"/>
                  <a:pt x="2780030" y="48260"/>
                </a:cubicBezTo>
                <a:lnTo>
                  <a:pt x="2773680" y="48260"/>
                </a:lnTo>
                <a:lnTo>
                  <a:pt x="2780030" y="48260"/>
                </a:lnTo>
                <a:lnTo>
                  <a:pt x="2780030" y="628396"/>
                </a:lnTo>
                <a:lnTo>
                  <a:pt x="2773680" y="628396"/>
                </a:lnTo>
                <a:lnTo>
                  <a:pt x="2780030" y="628396"/>
                </a:lnTo>
                <a:cubicBezTo>
                  <a:pt x="2780030" y="655066"/>
                  <a:pt x="2758059" y="676656"/>
                  <a:pt x="2731135" y="676656"/>
                </a:cubicBezTo>
                <a:lnTo>
                  <a:pt x="2731135" y="670306"/>
                </a:lnTo>
                <a:lnTo>
                  <a:pt x="2731135" y="676656"/>
                </a:lnTo>
                <a:lnTo>
                  <a:pt x="48895" y="676656"/>
                </a:lnTo>
                <a:lnTo>
                  <a:pt x="48895" y="670306"/>
                </a:lnTo>
                <a:lnTo>
                  <a:pt x="48895" y="676656"/>
                </a:lnTo>
                <a:cubicBezTo>
                  <a:pt x="21971" y="676656"/>
                  <a:pt x="0" y="655193"/>
                  <a:pt x="0" y="628396"/>
                </a:cubicBezTo>
                <a:lnTo>
                  <a:pt x="0" y="48260"/>
                </a:lnTo>
                <a:lnTo>
                  <a:pt x="6350" y="48260"/>
                </a:lnTo>
                <a:lnTo>
                  <a:pt x="0" y="48260"/>
                </a:lnTo>
                <a:moveTo>
                  <a:pt x="12700" y="48260"/>
                </a:moveTo>
                <a:lnTo>
                  <a:pt x="12700" y="628396"/>
                </a:lnTo>
                <a:lnTo>
                  <a:pt x="6350" y="628396"/>
                </a:lnTo>
                <a:lnTo>
                  <a:pt x="12700" y="628396"/>
                </a:lnTo>
                <a:cubicBezTo>
                  <a:pt x="12700" y="647954"/>
                  <a:pt x="28829" y="663956"/>
                  <a:pt x="48895" y="663956"/>
                </a:cubicBezTo>
                <a:lnTo>
                  <a:pt x="2731135" y="663956"/>
                </a:lnTo>
                <a:cubicBezTo>
                  <a:pt x="2751201" y="663956"/>
                  <a:pt x="2767330" y="647954"/>
                  <a:pt x="2767330" y="628396"/>
                </a:cubicBezTo>
                <a:lnTo>
                  <a:pt x="2767330" y="48260"/>
                </a:lnTo>
                <a:cubicBezTo>
                  <a:pt x="2767330" y="28702"/>
                  <a:pt x="2751201" y="12700"/>
                  <a:pt x="2731135" y="12700"/>
                </a:cubicBezTo>
                <a:lnTo>
                  <a:pt x="48895" y="12700"/>
                </a:lnTo>
                <a:lnTo>
                  <a:pt x="48895" y="6350"/>
                </a:lnTo>
                <a:lnTo>
                  <a:pt x="48895" y="12700"/>
                </a:lnTo>
                <a:cubicBezTo>
                  <a:pt x="28829" y="12700"/>
                  <a:pt x="12700" y="28702"/>
                  <a:pt x="12700" y="48260"/>
                </a:cubicBezTo>
                <a:close/>
              </a:path>
            </a:pathLst>
          </a:custGeom>
          <a:solidFill>
            <a:srgbClr val="F94CA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2" name="Google Shape;262;g3d00605b67d_0_159"/>
          <p:cNvSpPr txBox="1"/>
          <p:nvPr/>
        </p:nvSpPr>
        <p:spPr>
          <a:xfrm>
            <a:off x="1082431" y="1079002"/>
            <a:ext cx="1742400" cy="2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5378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25">
                <a:solidFill>
                  <a:srgbClr val="F94CAF"/>
                </a:solidFill>
                <a:latin typeface="Fira Sans"/>
                <a:ea typeface="Fira Sans"/>
                <a:cs typeface="Fira Sans"/>
                <a:sym typeface="Fira Sans"/>
              </a:rPr>
              <a:t>EMERGING THREAT</a:t>
            </a:r>
            <a:endParaRPr/>
          </a:p>
        </p:txBody>
      </p:sp>
      <p:sp>
        <p:nvSpPr>
          <p:cNvPr id="263" name="Google Shape;263;g3d00605b67d_0_159"/>
          <p:cNvSpPr txBox="1"/>
          <p:nvPr/>
        </p:nvSpPr>
        <p:spPr>
          <a:xfrm>
            <a:off x="915874" y="1576100"/>
            <a:ext cx="9598200" cy="198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-US" sz="4305" b="1">
                <a:solidFill>
                  <a:srgbClr val="F94CAF"/>
                </a:solidFill>
                <a:latin typeface="Arimo"/>
                <a:ea typeface="Arimo"/>
                <a:cs typeface="Arimo"/>
                <a:sym typeface="Arimo"/>
              </a:rPr>
              <a:t>Statistics on Tech-Facilitated Violence Against Women in Elections in Africa</a:t>
            </a:r>
            <a:endParaRPr/>
          </a:p>
        </p:txBody>
      </p:sp>
      <p:sp>
        <p:nvSpPr>
          <p:cNvPr id="264" name="Google Shape;264;g3d00605b67d_0_159"/>
          <p:cNvSpPr/>
          <p:nvPr/>
        </p:nvSpPr>
        <p:spPr>
          <a:xfrm>
            <a:off x="915877" y="3631100"/>
            <a:ext cx="4007743" cy="3090577"/>
          </a:xfrm>
          <a:custGeom>
            <a:avLst/>
            <a:gdLst/>
            <a:ahLst/>
            <a:cxnLst/>
            <a:rect l="l" t="t" r="r" b="b"/>
            <a:pathLst>
              <a:path w="6237732" h="4120769" extrusionOk="0">
                <a:moveTo>
                  <a:pt x="0" y="52324"/>
                </a:moveTo>
                <a:cubicBezTo>
                  <a:pt x="0" y="23368"/>
                  <a:pt x="23368" y="0"/>
                  <a:pt x="52324" y="0"/>
                </a:cubicBezTo>
                <a:lnTo>
                  <a:pt x="6185408" y="0"/>
                </a:lnTo>
                <a:cubicBezTo>
                  <a:pt x="6214364" y="0"/>
                  <a:pt x="6237732" y="23368"/>
                  <a:pt x="6237732" y="52324"/>
                </a:cubicBezTo>
                <a:lnTo>
                  <a:pt x="6237732" y="4068445"/>
                </a:lnTo>
                <a:cubicBezTo>
                  <a:pt x="6237732" y="4097401"/>
                  <a:pt x="6214364" y="4120769"/>
                  <a:pt x="6185408" y="4120769"/>
                </a:cubicBezTo>
                <a:lnTo>
                  <a:pt x="52324" y="4120769"/>
                </a:lnTo>
                <a:cubicBezTo>
                  <a:pt x="23368" y="4120769"/>
                  <a:pt x="0" y="4097401"/>
                  <a:pt x="0" y="4068445"/>
                </a:cubicBezTo>
                <a:close/>
              </a:path>
            </a:pathLst>
          </a:custGeom>
          <a:solidFill>
            <a:srgbClr val="4335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g3d00605b67d_0_159"/>
          <p:cNvSpPr txBox="1"/>
          <p:nvPr/>
        </p:nvSpPr>
        <p:spPr>
          <a:xfrm>
            <a:off x="1177526" y="3873700"/>
            <a:ext cx="2983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3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80%</a:t>
            </a:r>
            <a:endParaRPr sz="7200"/>
          </a:p>
        </p:txBody>
      </p:sp>
      <p:sp>
        <p:nvSpPr>
          <p:cNvPr id="266" name="Google Shape;266;g3d00605b67d_0_159"/>
          <p:cNvSpPr txBox="1"/>
          <p:nvPr/>
        </p:nvSpPr>
        <p:spPr>
          <a:xfrm>
            <a:off x="1177525" y="5017650"/>
            <a:ext cx="36261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women parliamentarians interviewed have experienced psychological violence in parliament</a:t>
            </a:r>
            <a:endParaRPr/>
          </a:p>
        </p:txBody>
      </p:sp>
      <p:sp>
        <p:nvSpPr>
          <p:cNvPr id="267" name="Google Shape;267;g3d00605b67d_0_159"/>
          <p:cNvSpPr/>
          <p:nvPr/>
        </p:nvSpPr>
        <p:spPr>
          <a:xfrm>
            <a:off x="5178478" y="3626714"/>
            <a:ext cx="4007743" cy="3090577"/>
          </a:xfrm>
          <a:custGeom>
            <a:avLst/>
            <a:gdLst/>
            <a:ahLst/>
            <a:cxnLst/>
            <a:rect l="l" t="t" r="r" b="b"/>
            <a:pathLst>
              <a:path w="6237732" h="4120769" extrusionOk="0">
                <a:moveTo>
                  <a:pt x="0" y="52324"/>
                </a:moveTo>
                <a:cubicBezTo>
                  <a:pt x="0" y="23368"/>
                  <a:pt x="23368" y="0"/>
                  <a:pt x="52324" y="0"/>
                </a:cubicBezTo>
                <a:lnTo>
                  <a:pt x="6185408" y="0"/>
                </a:lnTo>
                <a:cubicBezTo>
                  <a:pt x="6214364" y="0"/>
                  <a:pt x="6237732" y="23368"/>
                  <a:pt x="6237732" y="52324"/>
                </a:cubicBezTo>
                <a:lnTo>
                  <a:pt x="6237732" y="4068445"/>
                </a:lnTo>
                <a:cubicBezTo>
                  <a:pt x="6237732" y="4097401"/>
                  <a:pt x="6214364" y="4120769"/>
                  <a:pt x="6185408" y="4120769"/>
                </a:cubicBezTo>
                <a:lnTo>
                  <a:pt x="52324" y="4120769"/>
                </a:lnTo>
                <a:cubicBezTo>
                  <a:pt x="23368" y="4120769"/>
                  <a:pt x="0" y="4097401"/>
                  <a:pt x="0" y="4068445"/>
                </a:cubicBezTo>
                <a:close/>
              </a:path>
            </a:pathLst>
          </a:custGeom>
          <a:solidFill>
            <a:srgbClr val="4335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g3d00605b67d_0_159"/>
          <p:cNvSpPr txBox="1"/>
          <p:nvPr/>
        </p:nvSpPr>
        <p:spPr>
          <a:xfrm>
            <a:off x="5440127" y="3869314"/>
            <a:ext cx="2983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3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67%</a:t>
            </a:r>
            <a:endParaRPr sz="7200"/>
          </a:p>
        </p:txBody>
      </p:sp>
      <p:sp>
        <p:nvSpPr>
          <p:cNvPr id="269" name="Google Shape;269;g3d00605b67d_0_159"/>
          <p:cNvSpPr txBox="1"/>
          <p:nvPr/>
        </p:nvSpPr>
        <p:spPr>
          <a:xfrm>
            <a:off x="5440125" y="5013275"/>
            <a:ext cx="2983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subject to sexist behaviour or remarks</a:t>
            </a:r>
            <a:endParaRPr/>
          </a:p>
        </p:txBody>
      </p:sp>
      <p:sp>
        <p:nvSpPr>
          <p:cNvPr id="270" name="Google Shape;270;g3d00605b67d_0_159"/>
          <p:cNvSpPr/>
          <p:nvPr/>
        </p:nvSpPr>
        <p:spPr>
          <a:xfrm>
            <a:off x="9450146" y="3660967"/>
            <a:ext cx="4007743" cy="3090577"/>
          </a:xfrm>
          <a:custGeom>
            <a:avLst/>
            <a:gdLst/>
            <a:ahLst/>
            <a:cxnLst/>
            <a:rect l="l" t="t" r="r" b="b"/>
            <a:pathLst>
              <a:path w="6237732" h="4120769" extrusionOk="0">
                <a:moveTo>
                  <a:pt x="0" y="52324"/>
                </a:moveTo>
                <a:cubicBezTo>
                  <a:pt x="0" y="23368"/>
                  <a:pt x="23368" y="0"/>
                  <a:pt x="52324" y="0"/>
                </a:cubicBezTo>
                <a:lnTo>
                  <a:pt x="6185408" y="0"/>
                </a:lnTo>
                <a:cubicBezTo>
                  <a:pt x="6214364" y="0"/>
                  <a:pt x="6237732" y="23368"/>
                  <a:pt x="6237732" y="52324"/>
                </a:cubicBezTo>
                <a:lnTo>
                  <a:pt x="6237732" y="4068445"/>
                </a:lnTo>
                <a:cubicBezTo>
                  <a:pt x="6237732" y="4097401"/>
                  <a:pt x="6214364" y="4120769"/>
                  <a:pt x="6185408" y="4120769"/>
                </a:cubicBezTo>
                <a:lnTo>
                  <a:pt x="52324" y="4120769"/>
                </a:lnTo>
                <a:cubicBezTo>
                  <a:pt x="23368" y="4120769"/>
                  <a:pt x="0" y="4097401"/>
                  <a:pt x="0" y="4068445"/>
                </a:cubicBezTo>
                <a:close/>
              </a:path>
            </a:pathLst>
          </a:custGeom>
          <a:solidFill>
            <a:srgbClr val="4335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g3d00605b67d_0_159"/>
          <p:cNvSpPr txBox="1"/>
          <p:nvPr/>
        </p:nvSpPr>
        <p:spPr>
          <a:xfrm>
            <a:off x="9702727" y="3873702"/>
            <a:ext cx="2983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3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42%</a:t>
            </a:r>
            <a:endParaRPr sz="7200"/>
          </a:p>
        </p:txBody>
      </p:sp>
      <p:sp>
        <p:nvSpPr>
          <p:cNvPr id="272" name="Google Shape;272;g3d00605b67d_0_159"/>
          <p:cNvSpPr txBox="1"/>
          <p:nvPr/>
        </p:nvSpPr>
        <p:spPr>
          <a:xfrm>
            <a:off x="9702725" y="5116413"/>
            <a:ext cx="2983200" cy="123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received death threats, rape threats, or threats of beating or abduction, usually online</a:t>
            </a:r>
            <a:endParaRPr/>
          </a:p>
        </p:txBody>
      </p:sp>
      <p:sp>
        <p:nvSpPr>
          <p:cNvPr id="273" name="Google Shape;273;g3d00605b67d_0_159"/>
          <p:cNvSpPr/>
          <p:nvPr/>
        </p:nvSpPr>
        <p:spPr>
          <a:xfrm>
            <a:off x="915871" y="6913242"/>
            <a:ext cx="4007743" cy="3090577"/>
          </a:xfrm>
          <a:custGeom>
            <a:avLst/>
            <a:gdLst/>
            <a:ahLst/>
            <a:cxnLst/>
            <a:rect l="l" t="t" r="r" b="b"/>
            <a:pathLst>
              <a:path w="6237732" h="4120769" extrusionOk="0">
                <a:moveTo>
                  <a:pt x="0" y="52324"/>
                </a:moveTo>
                <a:cubicBezTo>
                  <a:pt x="0" y="23368"/>
                  <a:pt x="23368" y="0"/>
                  <a:pt x="52324" y="0"/>
                </a:cubicBezTo>
                <a:lnTo>
                  <a:pt x="6185408" y="0"/>
                </a:lnTo>
                <a:cubicBezTo>
                  <a:pt x="6214364" y="0"/>
                  <a:pt x="6237732" y="23368"/>
                  <a:pt x="6237732" y="52324"/>
                </a:cubicBezTo>
                <a:lnTo>
                  <a:pt x="6237732" y="4068445"/>
                </a:lnTo>
                <a:cubicBezTo>
                  <a:pt x="6237732" y="4097401"/>
                  <a:pt x="6214364" y="4120769"/>
                  <a:pt x="6185408" y="4120769"/>
                </a:cubicBezTo>
                <a:lnTo>
                  <a:pt x="52324" y="4120769"/>
                </a:lnTo>
                <a:cubicBezTo>
                  <a:pt x="23368" y="4120769"/>
                  <a:pt x="0" y="4097401"/>
                  <a:pt x="0" y="4068445"/>
                </a:cubicBezTo>
                <a:close/>
              </a:path>
            </a:pathLst>
          </a:custGeom>
          <a:solidFill>
            <a:srgbClr val="4335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g3d00605b67d_0_159"/>
          <p:cNvSpPr txBox="1"/>
          <p:nvPr/>
        </p:nvSpPr>
        <p:spPr>
          <a:xfrm>
            <a:off x="1168452" y="7125977"/>
            <a:ext cx="2983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3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40%</a:t>
            </a:r>
            <a:endParaRPr sz="7200"/>
          </a:p>
        </p:txBody>
      </p:sp>
      <p:sp>
        <p:nvSpPr>
          <p:cNvPr id="275" name="Google Shape;275;g3d00605b67d_0_159"/>
          <p:cNvSpPr txBox="1"/>
          <p:nvPr/>
        </p:nvSpPr>
        <p:spPr>
          <a:xfrm>
            <a:off x="1177525" y="8414613"/>
            <a:ext cx="2983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have been sexually harassed</a:t>
            </a:r>
            <a:endParaRPr/>
          </a:p>
        </p:txBody>
      </p:sp>
      <p:sp>
        <p:nvSpPr>
          <p:cNvPr id="276" name="Google Shape;276;g3d00605b67d_0_159"/>
          <p:cNvSpPr/>
          <p:nvPr/>
        </p:nvSpPr>
        <p:spPr>
          <a:xfrm>
            <a:off x="5216068" y="6913239"/>
            <a:ext cx="4007743" cy="3090577"/>
          </a:xfrm>
          <a:custGeom>
            <a:avLst/>
            <a:gdLst/>
            <a:ahLst/>
            <a:cxnLst/>
            <a:rect l="l" t="t" r="r" b="b"/>
            <a:pathLst>
              <a:path w="6237732" h="4120769" extrusionOk="0">
                <a:moveTo>
                  <a:pt x="0" y="52324"/>
                </a:moveTo>
                <a:cubicBezTo>
                  <a:pt x="0" y="23368"/>
                  <a:pt x="23368" y="0"/>
                  <a:pt x="52324" y="0"/>
                </a:cubicBezTo>
                <a:lnTo>
                  <a:pt x="6185408" y="0"/>
                </a:lnTo>
                <a:cubicBezTo>
                  <a:pt x="6214364" y="0"/>
                  <a:pt x="6237732" y="23368"/>
                  <a:pt x="6237732" y="52324"/>
                </a:cubicBezTo>
                <a:lnTo>
                  <a:pt x="6237732" y="4068445"/>
                </a:lnTo>
                <a:cubicBezTo>
                  <a:pt x="6237732" y="4097401"/>
                  <a:pt x="6214364" y="4120769"/>
                  <a:pt x="6185408" y="4120769"/>
                </a:cubicBezTo>
                <a:lnTo>
                  <a:pt x="52324" y="4120769"/>
                </a:lnTo>
                <a:cubicBezTo>
                  <a:pt x="23368" y="4120769"/>
                  <a:pt x="0" y="4097401"/>
                  <a:pt x="0" y="4068445"/>
                </a:cubicBezTo>
                <a:close/>
              </a:path>
            </a:pathLst>
          </a:custGeom>
          <a:solidFill>
            <a:srgbClr val="433550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g3d00605b67d_0_159"/>
          <p:cNvSpPr txBox="1"/>
          <p:nvPr/>
        </p:nvSpPr>
        <p:spPr>
          <a:xfrm>
            <a:off x="5592527" y="7155839"/>
            <a:ext cx="29832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43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200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23%</a:t>
            </a:r>
            <a:endParaRPr sz="7200"/>
          </a:p>
        </p:txBody>
      </p:sp>
      <p:sp>
        <p:nvSpPr>
          <p:cNvPr id="278" name="Google Shape;278;g3d00605b67d_0_159"/>
          <p:cNvSpPr txBox="1"/>
          <p:nvPr/>
        </p:nvSpPr>
        <p:spPr>
          <a:xfrm>
            <a:off x="5592525" y="8299800"/>
            <a:ext cx="29832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endured physical violence</a:t>
            </a:r>
            <a:endParaRPr/>
          </a:p>
        </p:txBody>
      </p:sp>
      <p:sp>
        <p:nvSpPr>
          <p:cNvPr id="279" name="Google Shape;279;g3d00605b67d_0_159"/>
          <p:cNvSpPr txBox="1"/>
          <p:nvPr/>
        </p:nvSpPr>
        <p:spPr>
          <a:xfrm>
            <a:off x="9855125" y="8644250"/>
            <a:ext cx="4408800" cy="131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87"/>
              <a:buFont typeface="Arial"/>
              <a:buNone/>
            </a:pPr>
            <a:r>
              <a:rPr lang="en-US" sz="2187" i="1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</a:rPr>
              <a:t>Source:</a:t>
            </a:r>
            <a:r>
              <a:rPr lang="en-US" sz="2187" i="1" u="sng">
                <a:solidFill>
                  <a:schemeClr val="lt1"/>
                </a:solidFill>
                <a:latin typeface="Fira Sans"/>
                <a:ea typeface="Fira Sans"/>
                <a:cs typeface="Fira Sans"/>
                <a:sym typeface="Fira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IPU — Sexism, Harassment and Violence Against Women in Parliaments in Africa, 2021</a:t>
            </a:r>
            <a:endParaRPr sz="395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DAD1E6"/>
              </a:solidFill>
              <a:latin typeface="Fira Sans"/>
              <a:ea typeface="Fira Sans"/>
              <a:cs typeface="Fira Sans"/>
              <a:sym typeface="Fira San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3d00605b67d_0_188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110C17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g3d00605b67d_0_188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24384000" h="13716000" extrusionOk="0">
                <a:moveTo>
                  <a:pt x="0" y="0"/>
                </a:moveTo>
                <a:lnTo>
                  <a:pt x="24384000" y="0"/>
                </a:lnTo>
                <a:lnTo>
                  <a:pt x="24384000" y="13716000"/>
                </a:lnTo>
                <a:lnTo>
                  <a:pt x="0" y="13716000"/>
                </a:lnTo>
                <a:close/>
              </a:path>
            </a:pathLst>
          </a:custGeom>
          <a:solidFill>
            <a:srgbClr val="24163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g3d00605b67d_0_188"/>
          <p:cNvSpPr/>
          <p:nvPr/>
        </p:nvSpPr>
        <p:spPr>
          <a:xfrm>
            <a:off x="2548833" y="1080192"/>
            <a:ext cx="1770126" cy="347853"/>
          </a:xfrm>
          <a:custGeom>
            <a:avLst/>
            <a:gdLst/>
            <a:ahLst/>
            <a:cxnLst/>
            <a:rect l="l" t="t" r="r" b="b"/>
            <a:pathLst>
              <a:path w="2360168" h="463804" extrusionOk="0">
                <a:moveTo>
                  <a:pt x="0" y="36957"/>
                </a:moveTo>
                <a:cubicBezTo>
                  <a:pt x="0" y="16383"/>
                  <a:pt x="17018" y="0"/>
                  <a:pt x="37592" y="0"/>
                </a:cubicBezTo>
                <a:lnTo>
                  <a:pt x="2322576" y="0"/>
                </a:lnTo>
                <a:lnTo>
                  <a:pt x="2322576" y="6350"/>
                </a:lnTo>
                <a:lnTo>
                  <a:pt x="2322576" y="0"/>
                </a:lnTo>
                <a:cubicBezTo>
                  <a:pt x="2343150" y="0"/>
                  <a:pt x="2360168" y="16383"/>
                  <a:pt x="2360168" y="36957"/>
                </a:cubicBezTo>
                <a:lnTo>
                  <a:pt x="2353818" y="36957"/>
                </a:lnTo>
                <a:lnTo>
                  <a:pt x="2360168" y="36957"/>
                </a:lnTo>
                <a:lnTo>
                  <a:pt x="2360168" y="426847"/>
                </a:lnTo>
                <a:lnTo>
                  <a:pt x="2353818" y="426847"/>
                </a:lnTo>
                <a:lnTo>
                  <a:pt x="2360168" y="426847"/>
                </a:lnTo>
                <a:cubicBezTo>
                  <a:pt x="2360168" y="447421"/>
                  <a:pt x="2343150" y="463804"/>
                  <a:pt x="2322576" y="463804"/>
                </a:cubicBezTo>
                <a:lnTo>
                  <a:pt x="2322576" y="457454"/>
                </a:lnTo>
                <a:lnTo>
                  <a:pt x="2322576" y="463804"/>
                </a:lnTo>
                <a:lnTo>
                  <a:pt x="37592" y="463804"/>
                </a:lnTo>
                <a:lnTo>
                  <a:pt x="37592" y="457454"/>
                </a:lnTo>
                <a:lnTo>
                  <a:pt x="37592" y="463804"/>
                </a:lnTo>
                <a:cubicBezTo>
                  <a:pt x="17018" y="463804"/>
                  <a:pt x="0" y="447294"/>
                  <a:pt x="0" y="426847"/>
                </a:cubicBezTo>
                <a:lnTo>
                  <a:pt x="0" y="36957"/>
                </a:lnTo>
                <a:lnTo>
                  <a:pt x="6350" y="36957"/>
                </a:lnTo>
                <a:lnTo>
                  <a:pt x="0" y="36957"/>
                </a:lnTo>
                <a:moveTo>
                  <a:pt x="12700" y="36957"/>
                </a:moveTo>
                <a:lnTo>
                  <a:pt x="12700" y="426847"/>
                </a:lnTo>
                <a:lnTo>
                  <a:pt x="6350" y="426847"/>
                </a:lnTo>
                <a:lnTo>
                  <a:pt x="12700" y="426847"/>
                </a:lnTo>
                <a:cubicBezTo>
                  <a:pt x="12700" y="440055"/>
                  <a:pt x="23749" y="451104"/>
                  <a:pt x="37592" y="451104"/>
                </a:cubicBezTo>
                <a:lnTo>
                  <a:pt x="2322576" y="451104"/>
                </a:lnTo>
                <a:cubicBezTo>
                  <a:pt x="2336419" y="451104"/>
                  <a:pt x="2347468" y="440182"/>
                  <a:pt x="2347468" y="426847"/>
                </a:cubicBezTo>
                <a:lnTo>
                  <a:pt x="2347468" y="36957"/>
                </a:lnTo>
                <a:cubicBezTo>
                  <a:pt x="2347468" y="23749"/>
                  <a:pt x="2336419" y="12700"/>
                  <a:pt x="2322576" y="12700"/>
                </a:cubicBezTo>
                <a:lnTo>
                  <a:pt x="37592" y="12700"/>
                </a:lnTo>
                <a:lnTo>
                  <a:pt x="37592" y="6350"/>
                </a:lnTo>
                <a:lnTo>
                  <a:pt x="37592" y="12700"/>
                </a:lnTo>
                <a:cubicBezTo>
                  <a:pt x="23749" y="12700"/>
                  <a:pt x="12700" y="23622"/>
                  <a:pt x="12700" y="36957"/>
                </a:cubicBezTo>
                <a:close/>
              </a:path>
            </a:pathLst>
          </a:custGeom>
          <a:solidFill>
            <a:srgbClr val="F94CAF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g3d00605b67d_0_188"/>
          <p:cNvSpPr txBox="1"/>
          <p:nvPr/>
        </p:nvSpPr>
        <p:spPr>
          <a:xfrm>
            <a:off x="2677716" y="1142257"/>
            <a:ext cx="1512300" cy="1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15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87">
                <a:solidFill>
                  <a:srgbClr val="F94CAF"/>
                </a:solidFill>
                <a:latin typeface="Fira Sans"/>
                <a:ea typeface="Fira Sans"/>
                <a:cs typeface="Fira Sans"/>
                <a:sym typeface="Fira Sans"/>
              </a:rPr>
              <a:t>GLOBAL CASE STUDIES</a:t>
            </a:r>
            <a:endParaRPr/>
          </a:p>
        </p:txBody>
      </p:sp>
      <p:sp>
        <p:nvSpPr>
          <p:cNvPr id="292" name="Google Shape;292;g3d00605b67d_0_188"/>
          <p:cNvSpPr txBox="1"/>
          <p:nvPr/>
        </p:nvSpPr>
        <p:spPr>
          <a:xfrm>
            <a:off x="2553594" y="1426959"/>
            <a:ext cx="135246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502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49" b="1">
                <a:solidFill>
                  <a:srgbClr val="F94CAF"/>
                </a:solidFill>
                <a:latin typeface="Arimo"/>
                <a:ea typeface="Arimo"/>
                <a:cs typeface="Arimo"/>
                <a:sym typeface="Arimo"/>
              </a:rPr>
              <a:t>When Online Hate Has Real-World Consequences</a:t>
            </a:r>
            <a:endParaRPr/>
          </a:p>
        </p:txBody>
      </p:sp>
      <p:sp>
        <p:nvSpPr>
          <p:cNvPr id="293" name="Google Shape;293;g3d00605b67d_0_188" descr="preencoded.png"/>
          <p:cNvSpPr/>
          <p:nvPr/>
        </p:nvSpPr>
        <p:spPr>
          <a:xfrm>
            <a:off x="2553595" y="2264569"/>
            <a:ext cx="1396746" cy="1396746"/>
          </a:xfrm>
          <a:custGeom>
            <a:avLst/>
            <a:gdLst/>
            <a:ahLst/>
            <a:cxnLst/>
            <a:rect l="l" t="t" r="r" b="b"/>
            <a:pathLst>
              <a:path w="1862328" h="1862328" extrusionOk="0">
                <a:moveTo>
                  <a:pt x="0" y="0"/>
                </a:moveTo>
                <a:lnTo>
                  <a:pt x="1862328" y="0"/>
                </a:lnTo>
                <a:lnTo>
                  <a:pt x="1862328" y="1862328"/>
                </a:lnTo>
                <a:lnTo>
                  <a:pt x="0" y="18623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g3d00605b67d_0_188"/>
          <p:cNvSpPr txBox="1"/>
          <p:nvPr/>
        </p:nvSpPr>
        <p:spPr>
          <a:xfrm>
            <a:off x="2553595" y="3783959"/>
            <a:ext cx="2505000" cy="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33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74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Hillary Clinton · USA</a:t>
            </a:r>
            <a:endParaRPr/>
          </a:p>
        </p:txBody>
      </p:sp>
      <p:sp>
        <p:nvSpPr>
          <p:cNvPr id="295" name="Google Shape;295;g3d00605b67d_0_188"/>
          <p:cNvSpPr txBox="1"/>
          <p:nvPr/>
        </p:nvSpPr>
        <p:spPr>
          <a:xfrm>
            <a:off x="2553595" y="4168978"/>
            <a:ext cx="3174600" cy="14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Subjected to systematic online misogyny during the 2016 presidential campaign — coordinated, gendered, and relentless.</a:t>
            </a:r>
            <a:endParaRPr/>
          </a:p>
        </p:txBody>
      </p:sp>
      <p:sp>
        <p:nvSpPr>
          <p:cNvPr id="296" name="Google Shape;296;g3d00605b67d_0_188" descr="preencoded.png"/>
          <p:cNvSpPr/>
          <p:nvPr/>
        </p:nvSpPr>
        <p:spPr>
          <a:xfrm>
            <a:off x="5888984" y="2264569"/>
            <a:ext cx="1396746" cy="1396746"/>
          </a:xfrm>
          <a:custGeom>
            <a:avLst/>
            <a:gdLst/>
            <a:ahLst/>
            <a:cxnLst/>
            <a:rect l="l" t="t" r="r" b="b"/>
            <a:pathLst>
              <a:path w="1862328" h="1862328" extrusionOk="0">
                <a:moveTo>
                  <a:pt x="0" y="0"/>
                </a:moveTo>
                <a:lnTo>
                  <a:pt x="1862328" y="0"/>
                </a:lnTo>
                <a:lnTo>
                  <a:pt x="1862328" y="1862328"/>
                </a:lnTo>
                <a:lnTo>
                  <a:pt x="0" y="18623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g3d00605b67d_0_188"/>
          <p:cNvSpPr txBox="1"/>
          <p:nvPr/>
        </p:nvSpPr>
        <p:spPr>
          <a:xfrm>
            <a:off x="5888984" y="3783959"/>
            <a:ext cx="2387700" cy="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33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74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Diane Abbott · UK</a:t>
            </a:r>
            <a:endParaRPr/>
          </a:p>
        </p:txBody>
      </p:sp>
      <p:sp>
        <p:nvSpPr>
          <p:cNvPr id="298" name="Google Shape;298;g3d00605b67d_0_188"/>
          <p:cNvSpPr txBox="1"/>
          <p:nvPr/>
        </p:nvSpPr>
        <p:spPr>
          <a:xfrm>
            <a:off x="5888984" y="4168978"/>
            <a:ext cx="31746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Received the highest volume of abusive tweets of any UK Member of Parliament — disproportionately racist and sexist in content.</a:t>
            </a:r>
            <a:endParaRPr/>
          </a:p>
        </p:txBody>
      </p:sp>
      <p:sp>
        <p:nvSpPr>
          <p:cNvPr id="299" name="Google Shape;299;g3d00605b67d_0_188" descr="preencoded.png"/>
          <p:cNvSpPr/>
          <p:nvPr/>
        </p:nvSpPr>
        <p:spPr>
          <a:xfrm>
            <a:off x="9224372" y="2264569"/>
            <a:ext cx="1396746" cy="1396746"/>
          </a:xfrm>
          <a:custGeom>
            <a:avLst/>
            <a:gdLst/>
            <a:ahLst/>
            <a:cxnLst/>
            <a:rect l="l" t="t" r="r" b="b"/>
            <a:pathLst>
              <a:path w="1862328" h="1862328" extrusionOk="0">
                <a:moveTo>
                  <a:pt x="0" y="0"/>
                </a:moveTo>
                <a:lnTo>
                  <a:pt x="1862328" y="0"/>
                </a:lnTo>
                <a:lnTo>
                  <a:pt x="1862328" y="1862328"/>
                </a:lnTo>
                <a:lnTo>
                  <a:pt x="0" y="18623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g3d00605b67d_0_188"/>
          <p:cNvSpPr txBox="1"/>
          <p:nvPr/>
        </p:nvSpPr>
        <p:spPr>
          <a:xfrm>
            <a:off x="9224372" y="3783959"/>
            <a:ext cx="2387700" cy="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33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74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Jo Cox · UK</a:t>
            </a:r>
            <a:endParaRPr/>
          </a:p>
        </p:txBody>
      </p:sp>
      <p:sp>
        <p:nvSpPr>
          <p:cNvPr id="301" name="Google Shape;301;g3d00605b67d_0_188"/>
          <p:cNvSpPr txBox="1"/>
          <p:nvPr/>
        </p:nvSpPr>
        <p:spPr>
          <a:xfrm>
            <a:off x="9224372" y="4168978"/>
            <a:ext cx="31746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Online hate speech and harassment escalated to real-world assassination. A stark warning of where digital threats can lead.</a:t>
            </a:r>
            <a:endParaRPr/>
          </a:p>
        </p:txBody>
      </p:sp>
      <p:sp>
        <p:nvSpPr>
          <p:cNvPr id="302" name="Google Shape;302;g3d00605b67d_0_188" descr="preencoded.png"/>
          <p:cNvSpPr/>
          <p:nvPr/>
        </p:nvSpPr>
        <p:spPr>
          <a:xfrm>
            <a:off x="12559751" y="2264569"/>
            <a:ext cx="1396746" cy="1396746"/>
          </a:xfrm>
          <a:custGeom>
            <a:avLst/>
            <a:gdLst/>
            <a:ahLst/>
            <a:cxnLst/>
            <a:rect l="l" t="t" r="r" b="b"/>
            <a:pathLst>
              <a:path w="1862328" h="1862328" extrusionOk="0">
                <a:moveTo>
                  <a:pt x="0" y="0"/>
                </a:moveTo>
                <a:lnTo>
                  <a:pt x="1862328" y="0"/>
                </a:lnTo>
                <a:lnTo>
                  <a:pt x="1862328" y="1862328"/>
                </a:lnTo>
                <a:lnTo>
                  <a:pt x="0" y="18623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3" name="Google Shape;303;g3d00605b67d_0_188"/>
          <p:cNvSpPr txBox="1"/>
          <p:nvPr/>
        </p:nvSpPr>
        <p:spPr>
          <a:xfrm>
            <a:off x="12559751" y="3783959"/>
            <a:ext cx="2624400" cy="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33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74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Laura Boldrini · Italy</a:t>
            </a:r>
            <a:endParaRPr/>
          </a:p>
        </p:txBody>
      </p:sp>
      <p:sp>
        <p:nvSpPr>
          <p:cNvPr id="304" name="Google Shape;304;g3d00605b67d_0_188"/>
          <p:cNvSpPr txBox="1"/>
          <p:nvPr/>
        </p:nvSpPr>
        <p:spPr>
          <a:xfrm>
            <a:off x="12559751" y="4168978"/>
            <a:ext cx="3174600" cy="11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Targeted with violent sexual threats online — abuse designed to humiliate, delegitimize, and silence a senior public official.</a:t>
            </a:r>
            <a:endParaRPr/>
          </a:p>
        </p:txBody>
      </p:sp>
      <p:sp>
        <p:nvSpPr>
          <p:cNvPr id="305" name="Google Shape;305;g3d00605b67d_0_188" descr="preencoded.png"/>
          <p:cNvSpPr/>
          <p:nvPr/>
        </p:nvSpPr>
        <p:spPr>
          <a:xfrm>
            <a:off x="2553595" y="5734050"/>
            <a:ext cx="1396746" cy="1396746"/>
          </a:xfrm>
          <a:custGeom>
            <a:avLst/>
            <a:gdLst/>
            <a:ahLst/>
            <a:cxnLst/>
            <a:rect l="l" t="t" r="r" b="b"/>
            <a:pathLst>
              <a:path w="1862328" h="1862328" extrusionOk="0">
                <a:moveTo>
                  <a:pt x="0" y="0"/>
                </a:moveTo>
                <a:lnTo>
                  <a:pt x="1862328" y="0"/>
                </a:lnTo>
                <a:lnTo>
                  <a:pt x="1862328" y="1862328"/>
                </a:lnTo>
                <a:lnTo>
                  <a:pt x="0" y="18623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6" name="Google Shape;306;g3d00605b67d_0_188"/>
          <p:cNvSpPr txBox="1"/>
          <p:nvPr/>
        </p:nvSpPr>
        <p:spPr>
          <a:xfrm>
            <a:off x="2553595" y="7253440"/>
            <a:ext cx="2982300" cy="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33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74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Julia Gillard · Australia</a:t>
            </a:r>
            <a:endParaRPr/>
          </a:p>
        </p:txBody>
      </p:sp>
      <p:sp>
        <p:nvSpPr>
          <p:cNvPr id="307" name="Google Shape;307;g3d00605b67d_0_188"/>
          <p:cNvSpPr txBox="1"/>
          <p:nvPr/>
        </p:nvSpPr>
        <p:spPr>
          <a:xfrm>
            <a:off x="2553595" y="7638459"/>
            <a:ext cx="3174600" cy="14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Subjected to sustained gendered online attacks throughout her tenure as Prime Minister, questioning her authority and legitimacy.</a:t>
            </a:r>
            <a:endParaRPr/>
          </a:p>
        </p:txBody>
      </p:sp>
      <p:sp>
        <p:nvSpPr>
          <p:cNvPr id="308" name="Google Shape;308;g3d00605b67d_0_188" descr="preencoded.png"/>
          <p:cNvSpPr/>
          <p:nvPr/>
        </p:nvSpPr>
        <p:spPr>
          <a:xfrm>
            <a:off x="5888984" y="5734050"/>
            <a:ext cx="1396746" cy="1396746"/>
          </a:xfrm>
          <a:custGeom>
            <a:avLst/>
            <a:gdLst/>
            <a:ahLst/>
            <a:cxnLst/>
            <a:rect l="l" t="t" r="r" b="b"/>
            <a:pathLst>
              <a:path w="1862328" h="1862328" extrusionOk="0">
                <a:moveTo>
                  <a:pt x="0" y="0"/>
                </a:moveTo>
                <a:lnTo>
                  <a:pt x="1862328" y="0"/>
                </a:lnTo>
                <a:lnTo>
                  <a:pt x="1862328" y="1862328"/>
                </a:lnTo>
                <a:lnTo>
                  <a:pt x="0" y="186232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g3d00605b67d_0_188"/>
          <p:cNvSpPr txBox="1"/>
          <p:nvPr/>
        </p:nvSpPr>
        <p:spPr>
          <a:xfrm>
            <a:off x="5888984" y="7253440"/>
            <a:ext cx="2743500" cy="28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2337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74" b="1">
                <a:solidFill>
                  <a:srgbClr val="DAD1E6"/>
                </a:solidFill>
                <a:latin typeface="Arimo"/>
                <a:ea typeface="Arimo"/>
                <a:cs typeface="Arimo"/>
                <a:sym typeface="Arimo"/>
              </a:rPr>
              <a:t>Dilma Rousseff · Brazil</a:t>
            </a:r>
            <a:endParaRPr/>
          </a:p>
        </p:txBody>
      </p:sp>
      <p:sp>
        <p:nvSpPr>
          <p:cNvPr id="310" name="Google Shape;310;g3d00605b67d_0_188"/>
          <p:cNvSpPr txBox="1"/>
          <p:nvPr/>
        </p:nvSpPr>
        <p:spPr>
          <a:xfrm>
            <a:off x="5888984" y="7638459"/>
            <a:ext cx="3174600" cy="17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i="1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"There has been, mixed in all of this, a large amount of prejudice against women."</a:t>
            </a:r>
            <a:r>
              <a:rPr lang="en-US" sz="1500">
                <a:solidFill>
                  <a:srgbClr val="DAD1E6"/>
                </a:solidFill>
                <a:latin typeface="Fira Sans"/>
                <a:ea typeface="Fira Sans"/>
                <a:cs typeface="Fira Sans"/>
                <a:sym typeface="Fira Sans"/>
              </a:rPr>
              <a:t> — Former President Rousseff on the gendered dimension of her political persecution.</a:t>
            </a:r>
            <a:endParaRPr/>
          </a:p>
        </p:txBody>
      </p:sp>
      <p:sp>
        <p:nvSpPr>
          <p:cNvPr id="311" name="Google Shape;311;g3d00605b67d_0_188"/>
          <p:cNvSpPr/>
          <p:nvPr/>
        </p:nvSpPr>
        <p:spPr>
          <a:xfrm>
            <a:off x="11732103" y="6319007"/>
            <a:ext cx="6432956" cy="6392750"/>
          </a:xfrm>
          <a:custGeom>
            <a:avLst/>
            <a:gdLst/>
            <a:ahLst/>
            <a:cxnLst/>
            <a:rect l="l" t="t" r="r" b="b"/>
            <a:pathLst>
              <a:path w="6432956" h="6392750" extrusionOk="0">
                <a:moveTo>
                  <a:pt x="0" y="0"/>
                </a:moveTo>
                <a:lnTo>
                  <a:pt x="6432955" y="0"/>
                </a:lnTo>
                <a:lnTo>
                  <a:pt x="6432955" y="6392750"/>
                </a:lnTo>
                <a:lnTo>
                  <a:pt x="0" y="639275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 amt="63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1979</Words>
  <Application>Microsoft Office PowerPoint</Application>
  <PresentationFormat>Custom</PresentationFormat>
  <Paragraphs>251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Arimo</vt:lpstr>
      <vt:lpstr>Roboto</vt:lpstr>
      <vt:lpstr>Fira Sans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Tapiwa Nyasulu</dc:creator>
  <cp:lastModifiedBy>Tapiwa Nyasulu</cp:lastModifiedBy>
  <cp:revision>1</cp:revision>
  <cp:lastPrinted>2026-03-16T15:31:01Z</cp:lastPrinted>
  <dcterms:created xsi:type="dcterms:W3CDTF">2006-08-16T00:00:00Z</dcterms:created>
  <dcterms:modified xsi:type="dcterms:W3CDTF">2026-03-16T15:39:17Z</dcterms:modified>
</cp:coreProperties>
</file>