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0"/>
  </p:notesMasterIdLst>
  <p:sldIdLst>
    <p:sldId id="312" r:id="rId2"/>
    <p:sldId id="311" r:id="rId3"/>
    <p:sldId id="313" r:id="rId4"/>
    <p:sldId id="314" r:id="rId5"/>
    <p:sldId id="315" r:id="rId6"/>
    <p:sldId id="316" r:id="rId7"/>
    <p:sldId id="317" r:id="rId8"/>
    <p:sldId id="318" r:id="rId9"/>
    <p:sldId id="319" r:id="rId10"/>
    <p:sldId id="320" r:id="rId11"/>
    <p:sldId id="321" r:id="rId12"/>
    <p:sldId id="322" r:id="rId13"/>
    <p:sldId id="323" r:id="rId14"/>
    <p:sldId id="325" r:id="rId15"/>
    <p:sldId id="326" r:id="rId16"/>
    <p:sldId id="329" r:id="rId17"/>
    <p:sldId id="327" r:id="rId18"/>
    <p:sldId id="328" r:id="rId19"/>
  </p:sldIdLst>
  <p:sldSz cx="9144000" cy="6858000" type="screen4x3"/>
  <p:notesSz cx="7010400"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illiam sakala" initials="ws" lastIdx="1" clrIdx="0">
    <p:extLst>
      <p:ext uri="{19B8F6BF-5375-455C-9EA6-DF929625EA0E}">
        <p15:presenceInfo xmlns:p15="http://schemas.microsoft.com/office/powerpoint/2012/main" userId="30e4a96189eedeb6"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0057" autoAdjust="0"/>
  </p:normalViewPr>
  <p:slideViewPr>
    <p:cSldViewPr snapToGrid="0" snapToObjects="1">
      <p:cViewPr varScale="1">
        <p:scale>
          <a:sx n="50" d="100"/>
          <a:sy n="50" d="100"/>
        </p:scale>
        <p:origin x="1016" y="4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3408"/>
          </a:xfrm>
          <a:prstGeom prst="rect">
            <a:avLst/>
          </a:prstGeom>
        </p:spPr>
        <p:txBody>
          <a:bodyPr vert="horz" lIns="92830" tIns="46415" rIns="92830" bIns="46415" rtlCol="0"/>
          <a:lstStyle>
            <a:lvl1pPr algn="l">
              <a:defRPr sz="1200"/>
            </a:lvl1pPr>
          </a:lstStyle>
          <a:p>
            <a:endParaRPr lang="en-ZM"/>
          </a:p>
        </p:txBody>
      </p:sp>
      <p:sp>
        <p:nvSpPr>
          <p:cNvPr id="3" name="Date Placeholder 2"/>
          <p:cNvSpPr>
            <a:spLocks noGrp="1"/>
          </p:cNvSpPr>
          <p:nvPr>
            <p:ph type="dt" idx="1"/>
          </p:nvPr>
        </p:nvSpPr>
        <p:spPr>
          <a:xfrm>
            <a:off x="3970938" y="0"/>
            <a:ext cx="3037840" cy="463408"/>
          </a:xfrm>
          <a:prstGeom prst="rect">
            <a:avLst/>
          </a:prstGeom>
        </p:spPr>
        <p:txBody>
          <a:bodyPr vert="horz" lIns="92830" tIns="46415" rIns="92830" bIns="46415" rtlCol="0"/>
          <a:lstStyle>
            <a:lvl1pPr algn="r">
              <a:defRPr sz="1200"/>
            </a:lvl1pPr>
          </a:lstStyle>
          <a:p>
            <a:fld id="{BB06A1C1-768B-4E9B-B4D0-124A5B631E6A}" type="datetimeFigureOut">
              <a:rPr lang="en-ZM" smtClean="0"/>
              <a:t>03/17/2026</a:t>
            </a:fld>
            <a:endParaRPr lang="en-ZM"/>
          </a:p>
        </p:txBody>
      </p:sp>
      <p:sp>
        <p:nvSpPr>
          <p:cNvPr id="4" name="Slide Image Placeholder 3"/>
          <p:cNvSpPr>
            <a:spLocks noGrp="1" noRot="1" noChangeAspect="1"/>
          </p:cNvSpPr>
          <p:nvPr>
            <p:ph type="sldImg" idx="2"/>
          </p:nvPr>
        </p:nvSpPr>
        <p:spPr>
          <a:xfrm>
            <a:off x="1427163" y="1154113"/>
            <a:ext cx="4156075" cy="3117850"/>
          </a:xfrm>
          <a:prstGeom prst="rect">
            <a:avLst/>
          </a:prstGeom>
          <a:noFill/>
          <a:ln w="12700">
            <a:solidFill>
              <a:prstClr val="black"/>
            </a:solidFill>
          </a:ln>
        </p:spPr>
        <p:txBody>
          <a:bodyPr vert="horz" lIns="92830" tIns="46415" rIns="92830" bIns="46415" rtlCol="0" anchor="ctr"/>
          <a:lstStyle/>
          <a:p>
            <a:endParaRPr lang="en-ZM"/>
          </a:p>
        </p:txBody>
      </p:sp>
      <p:sp>
        <p:nvSpPr>
          <p:cNvPr id="5" name="Notes Placeholder 4"/>
          <p:cNvSpPr>
            <a:spLocks noGrp="1"/>
          </p:cNvSpPr>
          <p:nvPr>
            <p:ph type="body" sz="quarter" idx="3"/>
          </p:nvPr>
        </p:nvSpPr>
        <p:spPr>
          <a:xfrm>
            <a:off x="701040" y="4444861"/>
            <a:ext cx="5608320" cy="3636705"/>
          </a:xfrm>
          <a:prstGeom prst="rect">
            <a:avLst/>
          </a:prstGeom>
        </p:spPr>
        <p:txBody>
          <a:bodyPr vert="horz" lIns="92830" tIns="46415" rIns="92830" bIns="4641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M"/>
          </a:p>
        </p:txBody>
      </p:sp>
      <p:sp>
        <p:nvSpPr>
          <p:cNvPr id="6" name="Footer Placeholder 5"/>
          <p:cNvSpPr>
            <a:spLocks noGrp="1"/>
          </p:cNvSpPr>
          <p:nvPr>
            <p:ph type="ftr" sz="quarter" idx="4"/>
          </p:nvPr>
        </p:nvSpPr>
        <p:spPr>
          <a:xfrm>
            <a:off x="0" y="8772669"/>
            <a:ext cx="3037840" cy="463407"/>
          </a:xfrm>
          <a:prstGeom prst="rect">
            <a:avLst/>
          </a:prstGeom>
        </p:spPr>
        <p:txBody>
          <a:bodyPr vert="horz" lIns="92830" tIns="46415" rIns="92830" bIns="46415" rtlCol="0" anchor="b"/>
          <a:lstStyle>
            <a:lvl1pPr algn="l">
              <a:defRPr sz="1200"/>
            </a:lvl1pPr>
          </a:lstStyle>
          <a:p>
            <a:endParaRPr lang="en-ZM"/>
          </a:p>
        </p:txBody>
      </p:sp>
      <p:sp>
        <p:nvSpPr>
          <p:cNvPr id="7" name="Slide Number Placeholder 6"/>
          <p:cNvSpPr>
            <a:spLocks noGrp="1"/>
          </p:cNvSpPr>
          <p:nvPr>
            <p:ph type="sldNum" sz="quarter" idx="5"/>
          </p:nvPr>
        </p:nvSpPr>
        <p:spPr>
          <a:xfrm>
            <a:off x="3970938" y="8772669"/>
            <a:ext cx="3037840" cy="463407"/>
          </a:xfrm>
          <a:prstGeom prst="rect">
            <a:avLst/>
          </a:prstGeom>
        </p:spPr>
        <p:txBody>
          <a:bodyPr vert="horz" lIns="92830" tIns="46415" rIns="92830" bIns="46415" rtlCol="0" anchor="b"/>
          <a:lstStyle>
            <a:lvl1pPr algn="r">
              <a:defRPr sz="1200"/>
            </a:lvl1pPr>
          </a:lstStyle>
          <a:p>
            <a:fld id="{EBF4918B-F337-473B-81F2-C51112C94E88}" type="slidenum">
              <a:rPr lang="en-ZM" smtClean="0"/>
              <a:t>‹#›</a:t>
            </a:fld>
            <a:endParaRPr lang="en-ZM"/>
          </a:p>
        </p:txBody>
      </p:sp>
    </p:spTree>
    <p:extLst>
      <p:ext uri="{BB962C8B-B14F-4D97-AF65-F5344CB8AC3E}">
        <p14:creationId xmlns:p14="http://schemas.microsoft.com/office/powerpoint/2010/main" val="14955676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resulting inequalities affect women’s access to education, job opportunities, and career progression, which directly impact the skills and resources needed for political mobilization; especially in a country where politics are heavily</a:t>
            </a:r>
          </a:p>
          <a:p>
            <a:pPr algn="just"/>
            <a:r>
              <a:rPr lang="en-US" dirty="0"/>
              <a:t>monetized. provisions on inclusive governance.</a:t>
            </a:r>
          </a:p>
          <a:p>
            <a:pPr algn="just"/>
            <a:endParaRPr lang="en-US" dirty="0"/>
          </a:p>
          <a:p>
            <a:pPr algn="just"/>
            <a:r>
              <a:rPr lang="en-US" dirty="0">
                <a:latin typeface="+mj-lt"/>
              </a:rPr>
              <a:t>For example, Zambian parties have failed to implement mandatory quotas for women: the two main parties</a:t>
            </a:r>
          </a:p>
          <a:p>
            <a:pPr algn="just"/>
            <a:r>
              <a:rPr lang="en-US" dirty="0">
                <a:latin typeface="+mj-lt"/>
              </a:rPr>
              <a:t>– the PF and the UPND – have both announced a goal of ensuring 40 percent female representation</a:t>
            </a:r>
          </a:p>
          <a:p>
            <a:pPr algn="just"/>
            <a:r>
              <a:rPr lang="en-US" dirty="0">
                <a:latin typeface="+mj-lt"/>
              </a:rPr>
              <a:t>in key internal structures, but have failed to realize this goal in practice.</a:t>
            </a:r>
            <a:endParaRPr lang="LID4096" dirty="0">
              <a:latin typeface="+mj-lt"/>
            </a:endParaRPr>
          </a:p>
        </p:txBody>
      </p:sp>
      <p:sp>
        <p:nvSpPr>
          <p:cNvPr id="4" name="Slide Number Placeholder 3"/>
          <p:cNvSpPr>
            <a:spLocks noGrp="1"/>
          </p:cNvSpPr>
          <p:nvPr>
            <p:ph type="sldNum" sz="quarter" idx="5"/>
          </p:nvPr>
        </p:nvSpPr>
        <p:spPr/>
        <p:txBody>
          <a:bodyPr/>
          <a:lstStyle/>
          <a:p>
            <a:fld id="{EBF4918B-F337-473B-81F2-C51112C94E88}" type="slidenum">
              <a:rPr lang="en-ZM" smtClean="0"/>
              <a:t>10</a:t>
            </a:fld>
            <a:endParaRPr lang="en-ZM"/>
          </a:p>
        </p:txBody>
      </p:sp>
    </p:spTree>
    <p:extLst>
      <p:ext uri="{BB962C8B-B14F-4D97-AF65-F5344CB8AC3E}">
        <p14:creationId xmlns:p14="http://schemas.microsoft.com/office/powerpoint/2010/main" val="26347266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normAutofit/>
          </a:bodyPr>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657349" y="3829878"/>
            <a:ext cx="6858000" cy="618523"/>
          </a:xfrm>
        </p:spPr>
        <p:txBody>
          <a:bodyPr anchor="b">
            <a:normAutofit/>
          </a:bodyPr>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3/17/2026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2180413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9770942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nchor="ct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233998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365125"/>
            <a:ext cx="6977064" cy="2992904"/>
          </a:xfrm>
        </p:spPr>
        <p:txBody>
          <a:bodyPr anchor="ctr"/>
          <a:lstStyle>
            <a:lvl1pPr>
              <a:defRPr sz="33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4" name="Text Placeholder 3"/>
          <p:cNvSpPr>
            <a:spLocks noGrp="1"/>
          </p:cNvSpPr>
          <p:nvPr>
            <p:ph type="body" sz="half" idx="2"/>
          </p:nvPr>
        </p:nvSpPr>
        <p:spPr>
          <a:xfrm>
            <a:off x="628650" y="4501729"/>
            <a:ext cx="7884318" cy="1489496"/>
          </a:xfrm>
        </p:spPr>
        <p:txBody>
          <a:bodyPr anchor="ctr">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
        <p:nvSpPr>
          <p:cNvPr id="9" name="TextBox 8"/>
          <p:cNvSpPr txBox="1"/>
          <p:nvPr/>
        </p:nvSpPr>
        <p:spPr>
          <a:xfrm>
            <a:off x="833283" y="786824"/>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0" name="TextBox 9"/>
          <p:cNvSpPr txBox="1"/>
          <p:nvPr/>
        </p:nvSpPr>
        <p:spPr>
          <a:xfrm>
            <a:off x="7828359"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40434730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normAutofit/>
          </a:bodyPr>
          <a:lstStyle>
            <a:lvl1pPr>
              <a:defRPr sz="4050"/>
            </a:lvl1pPr>
          </a:lstStyle>
          <a:p>
            <a:r>
              <a:rPr lang="en-US"/>
              <a:t>Click to edit Master title style</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0629433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8" name="Text Placeholder 3"/>
          <p:cNvSpPr>
            <a:spLocks noGrp="1"/>
          </p:cNvSpPr>
          <p:nvPr>
            <p:ph type="body" sz="half" idx="15"/>
          </p:nvPr>
        </p:nvSpPr>
        <p:spPr>
          <a:xfrm>
            <a:off x="1017598" y="257175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9" name="Text Placeholder 4"/>
          <p:cNvSpPr>
            <a:spLocks noGrp="1"/>
          </p:cNvSpPr>
          <p:nvPr>
            <p:ph type="body" sz="quarter" idx="3"/>
          </p:nvPr>
        </p:nvSpPr>
        <p:spPr>
          <a:xfrm>
            <a:off x="3440996" y="1885950"/>
            <a:ext cx="2202181" cy="576262"/>
          </a:xfrm>
        </p:spPr>
        <p:txBody>
          <a:bodyPr vert="horz" lIns="91440" tIns="45720" rIns="91440" bIns="45720" rtlCol="0"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3433081" y="257175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1" name="Text Placeholder 4"/>
          <p:cNvSpPr>
            <a:spLocks noGrp="1"/>
          </p:cNvSpPr>
          <p:nvPr>
            <p:ph type="body" sz="quarter" idx="13"/>
          </p:nvPr>
        </p:nvSpPr>
        <p:spPr>
          <a:xfrm>
            <a:off x="5871777" y="1885950"/>
            <a:ext cx="2199085" cy="576262"/>
          </a:xfrm>
        </p:spPr>
        <p:txBody>
          <a:bodyPr vert="horz" lIns="91440" tIns="45720" rIns="91440" bIns="45720" rtlCol="0"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5871777" y="257175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fld id="{5BCAD085-E8A6-8845-BD4E-CB4CCA059FC4}" type="datetimeFigureOut">
              <a:rPr lang="en-US" smtClean="0"/>
              <a:t>3/17/2026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9111932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fld id="{5BCAD085-E8A6-8845-BD4E-CB4CCA059FC4}" type="datetimeFigureOut">
              <a:rPr lang="en-US" smtClean="0"/>
              <a:t>3/17/2026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2001527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5248114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1048345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5983946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normAutofit/>
          </a:bodyPr>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640899" y="3829878"/>
            <a:ext cx="6858000" cy="617822"/>
          </a:xfrm>
        </p:spPr>
        <p:txBody>
          <a:bodyPr anchor="b">
            <a:normAutofit/>
          </a:bodyPr>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86283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BCAD085-E8A6-8845-BD4E-CB4CCA059FC4}" type="datetimeFigureOut">
              <a:rPr lang="en-US" smtClean="0"/>
              <a:t>3/17/2026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9421193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normAutofit/>
          </a:bodyPr>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9880" y="1681163"/>
            <a:ext cx="3776661" cy="823912"/>
          </a:xfrm>
        </p:spPr>
        <p:txBody>
          <a:bodyPr vert="horz" lIns="91440" tIns="45720" rIns="91440" bIns="45720" rtlCol="0" anchor="b">
            <a:normAutofit/>
          </a:bodyPr>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739880" y="2505075"/>
            <a:ext cx="377666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3/17/2026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967419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BCAD085-E8A6-8845-BD4E-CB4CCA059FC4}" type="datetimeFigureOut">
              <a:rPr lang="en-US" smtClean="0"/>
              <a:t>3/17/2026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3912161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3/17/2026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4089233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1590962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74437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alphaModFix amt="30000"/>
            <a:lum/>
          </a:blip>
          <a:srcRect/>
          <a:stretch>
            <a:fillRect l="-6000" r="-6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40000" y="1825625"/>
            <a:ext cx="76753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5BCAD085-E8A6-8845-BD4E-CB4CCA059FC4}" type="datetimeFigureOut">
              <a:rPr lang="en-US" smtClean="0"/>
              <a:t>3/17/2026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432344711"/>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data.ipu.org/parliament/ZM/ZM-LC01/data-on-women/" TargetMode="External"/><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0000"/>
            <a:lum/>
          </a:blip>
          <a:srcRect/>
          <a:stretch>
            <a:fillRect l="-6000" r="-6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379C82-3301-7A8F-F252-9ECC981851C2}"/>
              </a:ext>
            </a:extLst>
          </p:cNvPr>
          <p:cNvSpPr>
            <a:spLocks noGrp="1"/>
          </p:cNvSpPr>
          <p:nvPr>
            <p:ph type="ctrTitle"/>
          </p:nvPr>
        </p:nvSpPr>
        <p:spPr>
          <a:xfrm>
            <a:off x="870857" y="3254829"/>
            <a:ext cx="8044543" cy="2862942"/>
          </a:xfrm>
        </p:spPr>
        <p:txBody>
          <a:bodyPr>
            <a:normAutofit fontScale="90000"/>
          </a:bodyPr>
          <a:lstStyle/>
          <a:p>
            <a:pPr marL="0" lvl="0" indent="0" algn="just">
              <a:defRPr/>
            </a:pPr>
            <a:r>
              <a:rPr lang="en-US" sz="3600" b="1" dirty="0">
                <a:solidFill>
                  <a:schemeClr val="bg1">
                    <a:lumMod val="65000"/>
                    <a:lumOff val="35000"/>
                  </a:schemeClr>
                </a:solidFill>
                <a:effectLst>
                  <a:outerShdw blurRad="38100" dist="38100" dir="2700000" algn="tl">
                    <a:srgbClr val="000000">
                      <a:alpha val="43137"/>
                    </a:srgbClr>
                  </a:outerShdw>
                </a:effectLst>
                <a:latin typeface="Garamond" panose="02020404030301010803" pitchFamily="18" charset="0"/>
              </a:rPr>
              <a:t>Paper presented by Women in Law and  Development  </a:t>
            </a:r>
            <a:br>
              <a:rPr lang="en-US" sz="3600" b="1" dirty="0">
                <a:solidFill>
                  <a:schemeClr val="bg1">
                    <a:lumMod val="65000"/>
                    <a:lumOff val="35000"/>
                  </a:schemeClr>
                </a:solidFill>
                <a:effectLst>
                  <a:outerShdw blurRad="38100" dist="38100" dir="2700000" algn="tl">
                    <a:srgbClr val="000000">
                      <a:alpha val="43137"/>
                    </a:srgbClr>
                  </a:outerShdw>
                </a:effectLst>
                <a:latin typeface="Garamond" panose="02020404030301010803" pitchFamily="18" charset="0"/>
              </a:rPr>
            </a:br>
            <a:r>
              <a:rPr lang="en-US" sz="3600" b="1" dirty="0">
                <a:solidFill>
                  <a:schemeClr val="bg1">
                    <a:lumMod val="65000"/>
                    <a:lumOff val="35000"/>
                  </a:schemeClr>
                </a:solidFill>
                <a:effectLst>
                  <a:outerShdw blurRad="38100" dist="38100" dir="2700000" algn="tl">
                    <a:srgbClr val="000000">
                      <a:alpha val="43137"/>
                    </a:srgbClr>
                  </a:outerShdw>
                </a:effectLst>
                <a:latin typeface="Garamond" panose="02020404030301010803" pitchFamily="18" charset="0"/>
              </a:rPr>
              <a:t>in Africa  - WiLDAF Zambia </a:t>
            </a:r>
            <a:br>
              <a:rPr lang="en-US" sz="3600" b="1" dirty="0">
                <a:solidFill>
                  <a:schemeClr val="bg1">
                    <a:lumMod val="65000"/>
                    <a:lumOff val="35000"/>
                  </a:schemeClr>
                </a:solidFill>
                <a:effectLst>
                  <a:outerShdw blurRad="38100" dist="38100" dir="2700000" algn="tl">
                    <a:srgbClr val="000000">
                      <a:alpha val="43137"/>
                    </a:srgbClr>
                  </a:outerShdw>
                </a:effectLst>
                <a:latin typeface="Garamond" panose="02020404030301010803" pitchFamily="18" charset="0"/>
              </a:rPr>
            </a:br>
            <a:r>
              <a:rPr lang="en-US" sz="3600" b="1" dirty="0">
                <a:solidFill>
                  <a:schemeClr val="bg1">
                    <a:lumMod val="65000"/>
                    <a:lumOff val="35000"/>
                  </a:schemeClr>
                </a:solidFill>
                <a:effectLst>
                  <a:outerShdw blurRad="38100" dist="38100" dir="2700000" algn="tl">
                    <a:srgbClr val="000000">
                      <a:alpha val="43137"/>
                    </a:srgbClr>
                  </a:outerShdw>
                </a:effectLst>
                <a:latin typeface="Garamond" panose="02020404030301010803" pitchFamily="18" charset="0"/>
              </a:rPr>
              <a:t>at the 4</a:t>
            </a:r>
            <a:r>
              <a:rPr lang="en-US" sz="3600" b="1" baseline="30000" dirty="0">
                <a:solidFill>
                  <a:schemeClr val="bg1">
                    <a:lumMod val="65000"/>
                    <a:lumOff val="35000"/>
                  </a:schemeClr>
                </a:solidFill>
                <a:effectLst>
                  <a:outerShdw blurRad="38100" dist="38100" dir="2700000" algn="tl">
                    <a:srgbClr val="000000">
                      <a:alpha val="43137"/>
                    </a:srgbClr>
                  </a:outerShdw>
                </a:effectLst>
                <a:latin typeface="Garamond" panose="02020404030301010803" pitchFamily="18" charset="0"/>
              </a:rPr>
              <a:t>th</a:t>
            </a:r>
            <a:r>
              <a:rPr lang="en-US" sz="3600" b="1" dirty="0">
                <a:solidFill>
                  <a:schemeClr val="bg1">
                    <a:lumMod val="65000"/>
                    <a:lumOff val="35000"/>
                  </a:schemeClr>
                </a:solidFill>
                <a:effectLst>
                  <a:outerShdw blurRad="38100" dist="38100" dir="2700000" algn="tl">
                    <a:srgbClr val="000000">
                      <a:alpha val="43137"/>
                    </a:srgbClr>
                  </a:outerShdw>
                </a:effectLst>
                <a:latin typeface="Garamond" panose="02020404030301010803" pitchFamily="18" charset="0"/>
              </a:rPr>
              <a:t> Prosecutors Conference </a:t>
            </a:r>
            <a:br>
              <a:rPr lang="en-US" sz="3600" b="1" dirty="0">
                <a:solidFill>
                  <a:schemeClr val="bg1">
                    <a:lumMod val="65000"/>
                    <a:lumOff val="35000"/>
                  </a:schemeClr>
                </a:solidFill>
                <a:effectLst>
                  <a:outerShdw blurRad="38100" dist="38100" dir="2700000" algn="tl">
                    <a:srgbClr val="000000">
                      <a:alpha val="43137"/>
                    </a:srgbClr>
                  </a:outerShdw>
                </a:effectLst>
                <a:latin typeface="Garamond" panose="02020404030301010803" pitchFamily="18" charset="0"/>
              </a:rPr>
            </a:br>
            <a:br>
              <a:rPr lang="en-US" sz="3600" b="1" dirty="0">
                <a:solidFill>
                  <a:schemeClr val="bg1">
                    <a:lumMod val="65000"/>
                    <a:lumOff val="35000"/>
                  </a:schemeClr>
                </a:solidFill>
                <a:effectLst>
                  <a:outerShdw blurRad="38100" dist="38100" dir="2700000" algn="tl">
                    <a:srgbClr val="000000">
                      <a:alpha val="43137"/>
                    </a:srgbClr>
                  </a:outerShdw>
                </a:effectLst>
                <a:latin typeface="Garamond" panose="02020404030301010803" pitchFamily="18" charset="0"/>
              </a:rPr>
            </a:br>
            <a:r>
              <a:rPr lang="en-US" sz="3600" b="1" dirty="0">
                <a:solidFill>
                  <a:schemeClr val="bg1">
                    <a:lumMod val="65000"/>
                    <a:lumOff val="35000"/>
                  </a:schemeClr>
                </a:solidFill>
                <a:effectLst>
                  <a:outerShdw blurRad="38100" dist="38100" dir="2700000" algn="tl">
                    <a:srgbClr val="000000">
                      <a:alpha val="43137"/>
                    </a:srgbClr>
                  </a:outerShdw>
                </a:effectLst>
                <a:latin typeface="Garamond" panose="02020404030301010803" pitchFamily="18" charset="0"/>
              </a:rPr>
              <a:t>17</a:t>
            </a:r>
            <a:r>
              <a:rPr lang="en-US" sz="3600" b="1" baseline="30000" dirty="0">
                <a:solidFill>
                  <a:schemeClr val="bg1">
                    <a:lumMod val="65000"/>
                    <a:lumOff val="35000"/>
                  </a:schemeClr>
                </a:solidFill>
                <a:effectLst>
                  <a:outerShdw blurRad="38100" dist="38100" dir="2700000" algn="tl">
                    <a:srgbClr val="000000">
                      <a:alpha val="43137"/>
                    </a:srgbClr>
                  </a:outerShdw>
                </a:effectLst>
                <a:latin typeface="Garamond" panose="02020404030301010803" pitchFamily="18" charset="0"/>
              </a:rPr>
              <a:t>th</a:t>
            </a:r>
            <a:r>
              <a:rPr lang="en-US" sz="3600" b="1" dirty="0">
                <a:solidFill>
                  <a:schemeClr val="bg1">
                    <a:lumMod val="65000"/>
                    <a:lumOff val="35000"/>
                  </a:schemeClr>
                </a:solidFill>
                <a:effectLst>
                  <a:outerShdw blurRad="38100" dist="38100" dir="2700000" algn="tl">
                    <a:srgbClr val="000000">
                      <a:alpha val="43137"/>
                    </a:srgbClr>
                  </a:outerShdw>
                </a:effectLst>
                <a:latin typeface="Garamond" panose="02020404030301010803" pitchFamily="18" charset="0"/>
              </a:rPr>
              <a:t> March, 2026</a:t>
            </a:r>
            <a:br>
              <a:rPr lang="en-US" sz="3600" b="1" dirty="0">
                <a:solidFill>
                  <a:schemeClr val="bg1">
                    <a:lumMod val="65000"/>
                    <a:lumOff val="35000"/>
                  </a:schemeClr>
                </a:solidFill>
                <a:effectLst>
                  <a:outerShdw blurRad="38100" dist="38100" dir="2700000" algn="tl">
                    <a:srgbClr val="000000">
                      <a:alpha val="43137"/>
                    </a:srgbClr>
                  </a:outerShdw>
                </a:effectLst>
                <a:latin typeface="Garamond" panose="02020404030301010803" pitchFamily="18" charset="0"/>
              </a:rPr>
            </a:br>
            <a:r>
              <a:rPr lang="en-US" sz="3600" b="1" dirty="0">
                <a:solidFill>
                  <a:schemeClr val="bg1">
                    <a:lumMod val="65000"/>
                    <a:lumOff val="35000"/>
                  </a:schemeClr>
                </a:solidFill>
                <a:effectLst>
                  <a:outerShdw blurRad="38100" dist="38100" dir="2700000" algn="tl">
                    <a:srgbClr val="000000">
                      <a:alpha val="43137"/>
                    </a:srgbClr>
                  </a:outerShdw>
                </a:effectLst>
                <a:latin typeface="Garamond" panose="02020404030301010803" pitchFamily="18" charset="0"/>
              </a:rPr>
              <a:t>LUSAKA  </a:t>
            </a:r>
            <a:br>
              <a:rPr lang="en-US" sz="3600" dirty="0">
                <a:solidFill>
                  <a:schemeClr val="bg1">
                    <a:lumMod val="65000"/>
                    <a:lumOff val="35000"/>
                  </a:schemeClr>
                </a:solidFill>
                <a:effectLst>
                  <a:outerShdw blurRad="38100" dist="38100" dir="2700000" algn="tl">
                    <a:srgbClr val="000000">
                      <a:alpha val="43137"/>
                    </a:srgbClr>
                  </a:outerShdw>
                </a:effectLst>
                <a:latin typeface="Garamond" panose="02020404030301010803" pitchFamily="18" charset="0"/>
              </a:rPr>
            </a:br>
            <a:endParaRPr lang="LID4096" sz="3600" dirty="0"/>
          </a:p>
        </p:txBody>
      </p:sp>
      <p:sp>
        <p:nvSpPr>
          <p:cNvPr id="3" name="Subtitle 2">
            <a:extLst>
              <a:ext uri="{FF2B5EF4-FFF2-40B4-BE49-F238E27FC236}">
                <a16:creationId xmlns:a16="http://schemas.microsoft.com/office/drawing/2014/main" id="{4372FACE-E9F6-DA58-1038-1A881B668DDD}"/>
              </a:ext>
            </a:extLst>
          </p:cNvPr>
          <p:cNvSpPr>
            <a:spLocks noGrp="1"/>
          </p:cNvSpPr>
          <p:nvPr>
            <p:ph type="subTitle" idx="1"/>
          </p:nvPr>
        </p:nvSpPr>
        <p:spPr>
          <a:xfrm>
            <a:off x="870857" y="1463182"/>
            <a:ext cx="7565572" cy="1602094"/>
          </a:xfrm>
        </p:spPr>
        <p:txBody>
          <a:bodyPr>
            <a:normAutofit/>
          </a:bodyPr>
          <a:lstStyle/>
          <a:p>
            <a:pPr algn="just"/>
            <a:r>
              <a:rPr lang="en-US" sz="3600" b="1" dirty="0">
                <a:solidFill>
                  <a:schemeClr val="bg1"/>
                </a:solidFill>
                <a:latin typeface="Garamond" panose="02020404030301010803" pitchFamily="18" charset="0"/>
                <a:cs typeface="Adobe Devanagari" panose="02040503050201020203" pitchFamily="18" charset="0"/>
              </a:rPr>
              <a:t>The Critical Role of Women’ Participation in Democratic Dispensation </a:t>
            </a:r>
            <a:endParaRPr lang="LID4096" sz="3600" b="1" dirty="0">
              <a:solidFill>
                <a:schemeClr val="bg1"/>
              </a:solidFill>
              <a:latin typeface="Garamond" panose="02020404030301010803" pitchFamily="18" charset="0"/>
              <a:cs typeface="Adobe Devanagari" panose="02040503050201020203" pitchFamily="18" charset="0"/>
            </a:endParaRPr>
          </a:p>
        </p:txBody>
      </p:sp>
    </p:spTree>
    <p:extLst>
      <p:ext uri="{BB962C8B-B14F-4D97-AF65-F5344CB8AC3E}">
        <p14:creationId xmlns:p14="http://schemas.microsoft.com/office/powerpoint/2010/main" val="763514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30000"/>
            <a:lum/>
          </a:blip>
          <a:srcRect/>
          <a:stretch>
            <a:fillRect l="-6000" r="-6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626B01-F89C-450E-A1D1-8962846312C9}"/>
              </a:ext>
            </a:extLst>
          </p:cNvPr>
          <p:cNvSpPr>
            <a:spLocks noGrp="1"/>
          </p:cNvSpPr>
          <p:nvPr>
            <p:ph type="title"/>
          </p:nvPr>
        </p:nvSpPr>
        <p:spPr>
          <a:xfrm>
            <a:off x="304799" y="365127"/>
            <a:ext cx="8501743" cy="1158874"/>
          </a:xfrm>
        </p:spPr>
        <p:txBody>
          <a:bodyPr/>
          <a:lstStyle/>
          <a:p>
            <a:pPr algn="ctr"/>
            <a:r>
              <a:rPr lang="en-US" b="1" dirty="0">
                <a:solidFill>
                  <a:schemeClr val="bg1"/>
                </a:solidFill>
                <a:effectLst>
                  <a:outerShdw blurRad="38100" dist="38100" dir="2700000" algn="tl">
                    <a:srgbClr val="000000">
                      <a:alpha val="43137"/>
                    </a:srgbClr>
                  </a:outerShdw>
                </a:effectLst>
              </a:rPr>
              <a:t>Challenges</a:t>
            </a:r>
            <a:endParaRPr lang="LID4096" dirty="0"/>
          </a:p>
        </p:txBody>
      </p:sp>
      <p:sp>
        <p:nvSpPr>
          <p:cNvPr id="3" name="Content Placeholder 2">
            <a:extLst>
              <a:ext uri="{FF2B5EF4-FFF2-40B4-BE49-F238E27FC236}">
                <a16:creationId xmlns:a16="http://schemas.microsoft.com/office/drawing/2014/main" id="{D99B21EC-EABB-93E0-71AD-3480AF6B50F8}"/>
              </a:ext>
            </a:extLst>
          </p:cNvPr>
          <p:cNvSpPr>
            <a:spLocks noGrp="1"/>
          </p:cNvSpPr>
          <p:nvPr>
            <p:ph idx="1"/>
          </p:nvPr>
        </p:nvSpPr>
        <p:spPr>
          <a:xfrm>
            <a:off x="217714" y="1676400"/>
            <a:ext cx="8697686" cy="4816473"/>
          </a:xfrm>
        </p:spPr>
        <p:txBody>
          <a:bodyPr/>
          <a:lstStyle/>
          <a:p>
            <a:pPr algn="just">
              <a:buFont typeface="Wingdings" panose="05000000000000000000" pitchFamily="2" charset="2"/>
              <a:buChar char="v"/>
            </a:pPr>
            <a:r>
              <a:rPr lang="en-US" dirty="0">
                <a:solidFill>
                  <a:schemeClr val="bg1"/>
                </a:solidFill>
                <a:latin typeface="Garamond" panose="02020404030301010803" pitchFamily="18" charset="0"/>
              </a:rPr>
              <a:t>Overall, the obstacles to women’s representation in Zambia can be divided into three categories, structural barriers, legislative and policy challenges, and barriers related to electoral procedures and electoral processes;   </a:t>
            </a:r>
          </a:p>
          <a:p>
            <a:pPr algn="just">
              <a:buFont typeface="Wingdings" panose="05000000000000000000" pitchFamily="2" charset="2"/>
              <a:buChar char="v"/>
            </a:pPr>
            <a:r>
              <a:rPr lang="en-US" dirty="0">
                <a:solidFill>
                  <a:schemeClr val="bg1"/>
                </a:solidFill>
                <a:latin typeface="Garamond" panose="02020404030301010803" pitchFamily="18" charset="0"/>
              </a:rPr>
              <a:t>Zambia’s patriarchal society represents a major structural barrier, traditionally assigning more power and resources to men than women; </a:t>
            </a:r>
          </a:p>
          <a:p>
            <a:pPr algn="just">
              <a:buFont typeface="Wingdings" panose="05000000000000000000" pitchFamily="2" charset="2"/>
              <a:buChar char="v"/>
            </a:pPr>
            <a:r>
              <a:rPr lang="en-US" dirty="0">
                <a:solidFill>
                  <a:schemeClr val="bg1"/>
                </a:solidFill>
                <a:latin typeface="Garamond" panose="02020404030301010803" pitchFamily="18" charset="0"/>
              </a:rPr>
              <a:t>A second set of challenges stems from the weaknesses in the legal and policy framework as well as the poor implementation of existing laws; </a:t>
            </a:r>
          </a:p>
          <a:p>
            <a:pPr algn="just">
              <a:buFont typeface="Wingdings" panose="05000000000000000000" pitchFamily="2" charset="2"/>
              <a:buChar char="Ø"/>
            </a:pPr>
            <a:r>
              <a:rPr lang="en-US" dirty="0">
                <a:solidFill>
                  <a:schemeClr val="bg1"/>
                </a:solidFill>
                <a:latin typeface="Garamond" panose="02020404030301010803" pitchFamily="18" charset="0"/>
              </a:rPr>
              <a:t>The male political leadership lacks commitment to implementing Zambia’s progressive constitutional provisions on inclusive governance.</a:t>
            </a:r>
          </a:p>
          <a:p>
            <a:pPr algn="just">
              <a:buFont typeface="Wingdings" panose="05000000000000000000" pitchFamily="2" charset="2"/>
              <a:buChar char="v"/>
            </a:pPr>
            <a:endParaRPr lang="LID4096" dirty="0">
              <a:solidFill>
                <a:schemeClr val="bg1"/>
              </a:solidFill>
              <a:latin typeface="Garamond" panose="02020404030301010803" pitchFamily="18" charset="0"/>
            </a:endParaRPr>
          </a:p>
        </p:txBody>
      </p:sp>
    </p:spTree>
    <p:extLst>
      <p:ext uri="{BB962C8B-B14F-4D97-AF65-F5344CB8AC3E}">
        <p14:creationId xmlns:p14="http://schemas.microsoft.com/office/powerpoint/2010/main" val="41331194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0000"/>
            <a:lum/>
          </a:blip>
          <a:srcRect/>
          <a:stretch>
            <a:fillRect l="-6000" r="-6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3AAC1-5F64-1745-B3A4-6081C7174CAA}"/>
              </a:ext>
            </a:extLst>
          </p:cNvPr>
          <p:cNvSpPr>
            <a:spLocks noGrp="1"/>
          </p:cNvSpPr>
          <p:nvPr>
            <p:ph type="title"/>
          </p:nvPr>
        </p:nvSpPr>
        <p:spPr>
          <a:xfrm>
            <a:off x="628650" y="365127"/>
            <a:ext cx="7886700" cy="1108074"/>
          </a:xfrm>
        </p:spPr>
        <p:txBody>
          <a:bodyPr/>
          <a:lstStyle/>
          <a:p>
            <a:pPr algn="ctr"/>
            <a:r>
              <a:rPr lang="en-US" b="1" dirty="0">
                <a:solidFill>
                  <a:schemeClr val="bg1"/>
                </a:solidFill>
                <a:effectLst>
                  <a:outerShdw blurRad="38100" dist="38100" dir="2700000" algn="tl">
                    <a:srgbClr val="000000">
                      <a:alpha val="43137"/>
                    </a:srgbClr>
                  </a:outerShdw>
                </a:effectLst>
              </a:rPr>
              <a:t>Challenges</a:t>
            </a:r>
            <a:endParaRPr lang="LID4096" dirty="0"/>
          </a:p>
        </p:txBody>
      </p:sp>
      <p:sp>
        <p:nvSpPr>
          <p:cNvPr id="3" name="Content Placeholder 2">
            <a:extLst>
              <a:ext uri="{FF2B5EF4-FFF2-40B4-BE49-F238E27FC236}">
                <a16:creationId xmlns:a16="http://schemas.microsoft.com/office/drawing/2014/main" id="{56A56BC5-2F72-9493-1EFD-A1C54A9CA2AF}"/>
              </a:ext>
            </a:extLst>
          </p:cNvPr>
          <p:cNvSpPr>
            <a:spLocks noGrp="1"/>
          </p:cNvSpPr>
          <p:nvPr>
            <p:ph idx="1"/>
          </p:nvPr>
        </p:nvSpPr>
        <p:spPr>
          <a:xfrm>
            <a:off x="304800" y="1825624"/>
            <a:ext cx="8547100" cy="4667249"/>
          </a:xfrm>
        </p:spPr>
        <p:txBody>
          <a:bodyPr/>
          <a:lstStyle/>
          <a:p>
            <a:pPr algn="just">
              <a:buFont typeface="Wingdings" panose="05000000000000000000" pitchFamily="2" charset="2"/>
              <a:buChar char="v"/>
            </a:pPr>
            <a:r>
              <a:rPr lang="en-US" dirty="0">
                <a:solidFill>
                  <a:schemeClr val="bg1"/>
                </a:solidFill>
                <a:latin typeface="Garamond" panose="02020404030301010803" pitchFamily="18" charset="0"/>
              </a:rPr>
              <a:t>Third, electoral procedures managed by the electoral management body, the police, and the department responsible for issuing national identity and voter cards also disadvantage women; </a:t>
            </a:r>
          </a:p>
          <a:p>
            <a:pPr algn="just">
              <a:buFont typeface="Courier New" panose="02070309020205020404" pitchFamily="49" charset="0"/>
              <a:buChar char="o"/>
            </a:pPr>
            <a:r>
              <a:rPr lang="en-US" sz="2450" dirty="0">
                <a:solidFill>
                  <a:schemeClr val="bg1"/>
                </a:solidFill>
                <a:latin typeface="Garamond" panose="02020404030301010803" pitchFamily="18" charset="0"/>
              </a:rPr>
              <a:t>For instance, the police sometimes fail to curtail election-related violence, especially violence committed by ruling party cadres; </a:t>
            </a:r>
          </a:p>
          <a:p>
            <a:pPr algn="just">
              <a:buFont typeface="Courier New" panose="02070309020205020404" pitchFamily="49" charset="0"/>
              <a:buChar char="o"/>
            </a:pPr>
            <a:r>
              <a:rPr lang="en-US" sz="2450" dirty="0">
                <a:solidFill>
                  <a:schemeClr val="bg1"/>
                </a:solidFill>
                <a:latin typeface="Garamond" panose="02020404030301010803" pitchFamily="18" charset="0"/>
              </a:rPr>
              <a:t>poor election infrastructure (especially for the physically challenged),  </a:t>
            </a:r>
          </a:p>
          <a:p>
            <a:pPr algn="just">
              <a:buFont typeface="Courier New" panose="02070309020205020404" pitchFamily="49" charset="0"/>
              <a:buChar char="o"/>
            </a:pPr>
            <a:r>
              <a:rPr lang="en-US" sz="2450" dirty="0">
                <a:solidFill>
                  <a:schemeClr val="bg1"/>
                </a:solidFill>
                <a:latin typeface="Garamond" panose="02020404030301010803" pitchFamily="18" charset="0"/>
              </a:rPr>
              <a:t>the rushed distribution of national identity cards, and lack of civic education further impede women’s ability to vote on election</a:t>
            </a:r>
          </a:p>
          <a:p>
            <a:pPr marL="0" indent="0" algn="just">
              <a:buNone/>
            </a:pPr>
            <a:r>
              <a:rPr lang="en-US" sz="2450" dirty="0">
                <a:solidFill>
                  <a:schemeClr val="bg1"/>
                </a:solidFill>
                <a:latin typeface="Garamond" panose="02020404030301010803" pitchFamily="18" charset="0"/>
              </a:rPr>
              <a:t> day.</a:t>
            </a:r>
            <a:endParaRPr lang="LID4096" sz="2450" dirty="0">
              <a:solidFill>
                <a:schemeClr val="bg1"/>
              </a:solidFill>
              <a:latin typeface="Garamond" panose="02020404030301010803" pitchFamily="18" charset="0"/>
            </a:endParaRPr>
          </a:p>
        </p:txBody>
      </p:sp>
    </p:spTree>
    <p:extLst>
      <p:ext uri="{BB962C8B-B14F-4D97-AF65-F5344CB8AC3E}">
        <p14:creationId xmlns:p14="http://schemas.microsoft.com/office/powerpoint/2010/main" val="36400015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0000"/>
            <a:lum/>
          </a:blip>
          <a:srcRect/>
          <a:stretch>
            <a:fillRect l="-6000" r="-6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82C2E3-9498-E182-6417-81EFFB0FF401}"/>
              </a:ext>
            </a:extLst>
          </p:cNvPr>
          <p:cNvSpPr>
            <a:spLocks noGrp="1"/>
          </p:cNvSpPr>
          <p:nvPr>
            <p:ph type="title"/>
          </p:nvPr>
        </p:nvSpPr>
        <p:spPr>
          <a:xfrm>
            <a:off x="293913" y="365126"/>
            <a:ext cx="8719457" cy="1104445"/>
          </a:xfrm>
        </p:spPr>
        <p:txBody>
          <a:bodyPr>
            <a:normAutofit/>
          </a:bodyPr>
          <a:lstStyle/>
          <a:p>
            <a:pPr algn="ctr"/>
            <a:r>
              <a:rPr lang="en-US" sz="3600" b="1" dirty="0">
                <a:solidFill>
                  <a:schemeClr val="bg1"/>
                </a:solidFill>
                <a:effectLst>
                  <a:outerShdw blurRad="38100" dist="38100" dir="2700000" algn="tl">
                    <a:srgbClr val="000000">
                      <a:alpha val="43137"/>
                    </a:srgbClr>
                  </a:outerShdw>
                </a:effectLst>
              </a:rPr>
              <a:t>Constitutional Amendments </a:t>
            </a:r>
            <a:endParaRPr lang="LID4096" sz="3600" b="1" dirty="0">
              <a:solidFill>
                <a:schemeClr val="bg1"/>
              </a:solidFill>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114C2F19-9BA5-CFA6-8153-349126DA25E3}"/>
              </a:ext>
            </a:extLst>
          </p:cNvPr>
          <p:cNvSpPr>
            <a:spLocks noGrp="1"/>
          </p:cNvSpPr>
          <p:nvPr>
            <p:ph idx="1"/>
          </p:nvPr>
        </p:nvSpPr>
        <p:spPr>
          <a:xfrm>
            <a:off x="293913" y="1825624"/>
            <a:ext cx="8608787" cy="4667249"/>
          </a:xfrm>
        </p:spPr>
        <p:txBody>
          <a:bodyPr/>
          <a:lstStyle/>
          <a:p>
            <a:pPr algn="just">
              <a:buFont typeface="Wingdings" panose="05000000000000000000" pitchFamily="2" charset="2"/>
              <a:buChar char="v"/>
            </a:pPr>
            <a:r>
              <a:rPr lang="en-US" dirty="0">
                <a:solidFill>
                  <a:schemeClr val="bg1"/>
                </a:solidFill>
                <a:latin typeface="Garamond" panose="02020404030301010803" pitchFamily="18" charset="0"/>
              </a:rPr>
              <a:t> Discussion on women participation in politics cannot be had without reference to Constitution of Zambia (Amendment) No. 13 of 2025, the brainchild of the infamous Bill 7; </a:t>
            </a:r>
          </a:p>
          <a:p>
            <a:pPr algn="just">
              <a:buFont typeface="Wingdings" panose="05000000000000000000" pitchFamily="2" charset="2"/>
              <a:buChar char="v"/>
            </a:pPr>
            <a:r>
              <a:rPr lang="en-US" dirty="0">
                <a:solidFill>
                  <a:schemeClr val="bg1"/>
                </a:solidFill>
                <a:latin typeface="Garamond" panose="02020404030301010803" pitchFamily="18" charset="0"/>
              </a:rPr>
              <a:t>The Bill objects itself to revise the electoral system for election to the NA to provide for a mixed-member proportional representation electoral system to guarantee the representation of women, youths and PWDs; </a:t>
            </a:r>
          </a:p>
          <a:p>
            <a:pPr>
              <a:buFont typeface="Wingdings" panose="05000000000000000000" pitchFamily="2" charset="2"/>
              <a:buChar char="v"/>
            </a:pPr>
            <a:r>
              <a:rPr lang="en-US" dirty="0">
                <a:solidFill>
                  <a:schemeClr val="bg1"/>
                </a:solidFill>
                <a:latin typeface="Garamond" panose="02020404030301010803" pitchFamily="18" charset="0"/>
              </a:rPr>
              <a:t> revise the composition of the National Assembly to provide for the increase in the number of constituency based seats from 156 to 226 to actualize the delimitation report by the ECZ; </a:t>
            </a:r>
          </a:p>
          <a:p>
            <a:pPr>
              <a:buFont typeface="Wingdings" panose="05000000000000000000" pitchFamily="2" charset="2"/>
              <a:buChar char="v"/>
            </a:pPr>
            <a:r>
              <a:rPr lang="en-US" dirty="0">
                <a:solidFill>
                  <a:schemeClr val="bg1"/>
                </a:solidFill>
                <a:latin typeface="Garamond" panose="02020404030301010803" pitchFamily="18" charset="0"/>
              </a:rPr>
              <a:t> To revise the number of nominated Members of Parliament, from 8 to 11;</a:t>
            </a:r>
            <a:endParaRPr lang="LID4096" dirty="0">
              <a:solidFill>
                <a:schemeClr val="bg1"/>
              </a:solidFill>
              <a:latin typeface="Garamond" panose="02020404030301010803" pitchFamily="18" charset="0"/>
            </a:endParaRPr>
          </a:p>
        </p:txBody>
      </p:sp>
    </p:spTree>
    <p:extLst>
      <p:ext uri="{BB962C8B-B14F-4D97-AF65-F5344CB8AC3E}">
        <p14:creationId xmlns:p14="http://schemas.microsoft.com/office/powerpoint/2010/main" val="10187198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0000"/>
            <a:lum/>
          </a:blip>
          <a:srcRect/>
          <a:stretch>
            <a:fillRect l="-6000" r="-6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037C9A-63B7-BD91-8989-266D8C9550F2}"/>
              </a:ext>
            </a:extLst>
          </p:cNvPr>
          <p:cNvSpPr>
            <a:spLocks noGrp="1"/>
          </p:cNvSpPr>
          <p:nvPr>
            <p:ph type="title"/>
          </p:nvPr>
        </p:nvSpPr>
        <p:spPr>
          <a:xfrm>
            <a:off x="380999" y="365127"/>
            <a:ext cx="8360229" cy="1147988"/>
          </a:xfrm>
        </p:spPr>
        <p:txBody>
          <a:bodyPr>
            <a:normAutofit/>
          </a:bodyPr>
          <a:lstStyle/>
          <a:p>
            <a:pPr algn="ctr"/>
            <a:r>
              <a:rPr lang="en-US" sz="3600" b="1" dirty="0">
                <a:solidFill>
                  <a:schemeClr val="bg1"/>
                </a:solidFill>
                <a:effectLst>
                  <a:outerShdw blurRad="38100" dist="38100" dir="2700000" algn="tl">
                    <a:srgbClr val="000000">
                      <a:alpha val="43137"/>
                    </a:srgbClr>
                  </a:outerShdw>
                </a:effectLst>
              </a:rPr>
              <a:t>Constitutional Amendments </a:t>
            </a:r>
            <a:endParaRPr lang="LID4096" sz="3600" dirty="0"/>
          </a:p>
        </p:txBody>
      </p:sp>
      <p:sp>
        <p:nvSpPr>
          <p:cNvPr id="3" name="Content Placeholder 2">
            <a:extLst>
              <a:ext uri="{FF2B5EF4-FFF2-40B4-BE49-F238E27FC236}">
                <a16:creationId xmlns:a16="http://schemas.microsoft.com/office/drawing/2014/main" id="{D2B85F4F-F88E-BF08-3FD8-A51809B9B208}"/>
              </a:ext>
            </a:extLst>
          </p:cNvPr>
          <p:cNvSpPr>
            <a:spLocks noGrp="1"/>
          </p:cNvSpPr>
          <p:nvPr>
            <p:ph idx="1"/>
          </p:nvPr>
        </p:nvSpPr>
        <p:spPr>
          <a:xfrm>
            <a:off x="206829" y="1825625"/>
            <a:ext cx="8784771" cy="4749346"/>
          </a:xfrm>
        </p:spPr>
        <p:txBody>
          <a:bodyPr>
            <a:normAutofit/>
          </a:bodyPr>
          <a:lstStyle/>
          <a:p>
            <a:pPr algn="just">
              <a:buFont typeface="Wingdings" panose="05000000000000000000" pitchFamily="2" charset="2"/>
              <a:buChar char="v"/>
            </a:pPr>
            <a:r>
              <a:rPr lang="en-US" dirty="0">
                <a:solidFill>
                  <a:schemeClr val="bg1"/>
                </a:solidFill>
                <a:latin typeface="Garamond" panose="02020404030301010803" pitchFamily="18" charset="0"/>
              </a:rPr>
              <a:t> By and large, Constitution (Amendment) No. 13 of 2025 represents an improvement to Constitution (Amendment) No. 2 of 2016 in so far as the representation of women in political processes is concerned largely due to the increased numbers at Parliamentary and local government levels; </a:t>
            </a:r>
          </a:p>
          <a:p>
            <a:pPr algn="just">
              <a:buFont typeface="Wingdings" panose="05000000000000000000" pitchFamily="2" charset="2"/>
              <a:buChar char="v"/>
            </a:pPr>
            <a:r>
              <a:rPr lang="en-US" dirty="0">
                <a:solidFill>
                  <a:schemeClr val="bg1"/>
                </a:solidFill>
                <a:latin typeface="Garamond" panose="02020404030301010803" pitchFamily="18" charset="0"/>
              </a:rPr>
              <a:t> The 2016 Amendment only offered 1 guaranteed seat in NA of the  for women of the 168 potential seats 6% – Art. 82(3) on Deputy Speakers not members of same gender;</a:t>
            </a:r>
          </a:p>
          <a:p>
            <a:pPr algn="just">
              <a:buFont typeface="Wingdings" panose="05000000000000000000" pitchFamily="2" charset="2"/>
              <a:buChar char="v"/>
            </a:pPr>
            <a:r>
              <a:rPr lang="en-US" dirty="0">
                <a:solidFill>
                  <a:schemeClr val="bg1"/>
                </a:solidFill>
                <a:latin typeface="Garamond" panose="02020404030301010803" pitchFamily="18" charset="0"/>
              </a:rPr>
              <a:t>At local government, there was no guaranteed seat for women; </a:t>
            </a:r>
          </a:p>
          <a:p>
            <a:pPr algn="just">
              <a:buFont typeface="Wingdings" panose="05000000000000000000" pitchFamily="2" charset="2"/>
              <a:buChar char="v"/>
            </a:pPr>
            <a:r>
              <a:rPr lang="en-US" dirty="0">
                <a:solidFill>
                  <a:schemeClr val="bg1"/>
                </a:solidFill>
                <a:latin typeface="Garamond" panose="02020404030301010803" pitchFamily="18" charset="0"/>
              </a:rPr>
              <a:t>The 2025 Amendment now provides for 30 guaranteed seats for women, MMPR 40 seats, 20 women, of 15 Youth seats, at least 7 for females and at least 2 for PWDs (20, 7, 2) and the Deputy Speaker,  </a:t>
            </a:r>
          </a:p>
          <a:p>
            <a:pPr algn="just">
              <a:buFont typeface="Wingdings" panose="05000000000000000000" pitchFamily="2" charset="2"/>
              <a:buChar char="v"/>
            </a:pPr>
            <a:endParaRPr lang="LID4096" dirty="0">
              <a:solidFill>
                <a:schemeClr val="bg1"/>
              </a:solidFill>
              <a:latin typeface="Garamond" panose="02020404030301010803" pitchFamily="18" charset="0"/>
            </a:endParaRPr>
          </a:p>
        </p:txBody>
      </p:sp>
    </p:spTree>
    <p:extLst>
      <p:ext uri="{BB962C8B-B14F-4D97-AF65-F5344CB8AC3E}">
        <p14:creationId xmlns:p14="http://schemas.microsoft.com/office/powerpoint/2010/main" val="36750691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0000"/>
            <a:lum/>
          </a:blip>
          <a:srcRect/>
          <a:stretch>
            <a:fillRect l="-6000" r="-6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91A8A-93BF-0571-C266-C65D2EBECD54}"/>
              </a:ext>
            </a:extLst>
          </p:cNvPr>
          <p:cNvSpPr>
            <a:spLocks noGrp="1"/>
          </p:cNvSpPr>
          <p:nvPr>
            <p:ph type="title"/>
          </p:nvPr>
        </p:nvSpPr>
        <p:spPr>
          <a:xfrm>
            <a:off x="355600" y="365127"/>
            <a:ext cx="8159750" cy="981074"/>
          </a:xfrm>
        </p:spPr>
        <p:txBody>
          <a:bodyPr>
            <a:normAutofit/>
          </a:bodyPr>
          <a:lstStyle/>
          <a:p>
            <a:pPr algn="ctr"/>
            <a:r>
              <a:rPr lang="en-US" sz="3600" b="1" dirty="0">
                <a:solidFill>
                  <a:schemeClr val="bg1"/>
                </a:solidFill>
                <a:effectLst>
                  <a:outerShdw blurRad="38100" dist="38100" dir="2700000" algn="tl">
                    <a:srgbClr val="000000">
                      <a:alpha val="43137"/>
                    </a:srgbClr>
                  </a:outerShdw>
                </a:effectLst>
              </a:rPr>
              <a:t>Constitutional Amendments </a:t>
            </a:r>
            <a:endParaRPr lang="LID4096" sz="3600" dirty="0"/>
          </a:p>
        </p:txBody>
      </p:sp>
      <p:sp>
        <p:nvSpPr>
          <p:cNvPr id="3" name="Content Placeholder 2">
            <a:extLst>
              <a:ext uri="{FF2B5EF4-FFF2-40B4-BE49-F238E27FC236}">
                <a16:creationId xmlns:a16="http://schemas.microsoft.com/office/drawing/2014/main" id="{7DB2C614-D34E-B6EB-6B08-A3366BD99D83}"/>
              </a:ext>
            </a:extLst>
          </p:cNvPr>
          <p:cNvSpPr>
            <a:spLocks noGrp="1"/>
          </p:cNvSpPr>
          <p:nvPr>
            <p:ph idx="1"/>
          </p:nvPr>
        </p:nvSpPr>
        <p:spPr>
          <a:xfrm>
            <a:off x="355600" y="1825624"/>
            <a:ext cx="8458200" cy="4854575"/>
          </a:xfrm>
        </p:spPr>
        <p:txBody>
          <a:bodyPr/>
          <a:lstStyle/>
          <a:p>
            <a:pPr algn="just">
              <a:buFont typeface="Wingdings" panose="05000000000000000000" pitchFamily="2" charset="2"/>
              <a:buChar char="v"/>
            </a:pPr>
            <a:r>
              <a:rPr lang="en-US" dirty="0">
                <a:solidFill>
                  <a:schemeClr val="bg1"/>
                </a:solidFill>
                <a:latin typeface="Garamond" panose="02020404030301010803" pitchFamily="18" charset="0"/>
              </a:rPr>
              <a:t> The NA shall have 226 constituency-based seats, 40 MMPR seats, 11 nominated Members of Parliament, Vice President, Speaker, and First and Second Deputy Speaker – Art. 68, bringing total to 281 seats, guaranteed 30 representing 10.7%; </a:t>
            </a:r>
          </a:p>
          <a:p>
            <a:pPr algn="just">
              <a:buFont typeface="Wingdings" panose="05000000000000000000" pitchFamily="2" charset="2"/>
              <a:buChar char="v"/>
            </a:pPr>
            <a:r>
              <a:rPr lang="en-US" dirty="0">
                <a:solidFill>
                  <a:schemeClr val="bg1"/>
                </a:solidFill>
                <a:latin typeface="Garamond" panose="02020404030301010803" pitchFamily="18" charset="0"/>
              </a:rPr>
              <a:t>Within context of comparing with previous constitutional order, this is commendable as we looking at 10.7% improvement outlook to the previous 6%;  </a:t>
            </a:r>
          </a:p>
          <a:p>
            <a:pPr algn="just">
              <a:buFont typeface="Wingdings" panose="05000000000000000000" pitchFamily="2" charset="2"/>
              <a:buChar char="v"/>
            </a:pPr>
            <a:r>
              <a:rPr lang="en-US" dirty="0">
                <a:solidFill>
                  <a:schemeClr val="bg1"/>
                </a:solidFill>
                <a:latin typeface="Garamond" panose="02020404030301010803" pitchFamily="18" charset="0"/>
              </a:rPr>
              <a:t>However, within context of Zambia’s international commitments under the CEDAW, Maputo Protocol, SADC Protocol, guaranteeing 10.7% of the committed 50% is a notable failure of the system to seriously take women’ political participation serious; </a:t>
            </a:r>
          </a:p>
          <a:p>
            <a:pPr algn="just">
              <a:buFont typeface="Wingdings" panose="05000000000000000000" pitchFamily="2" charset="2"/>
              <a:buChar char="v"/>
            </a:pPr>
            <a:endParaRPr lang="LID4096" dirty="0">
              <a:solidFill>
                <a:schemeClr val="bg1"/>
              </a:solidFill>
              <a:latin typeface="Garamond" panose="02020404030301010803" pitchFamily="18" charset="0"/>
            </a:endParaRPr>
          </a:p>
        </p:txBody>
      </p:sp>
    </p:spTree>
    <p:extLst>
      <p:ext uri="{BB962C8B-B14F-4D97-AF65-F5344CB8AC3E}">
        <p14:creationId xmlns:p14="http://schemas.microsoft.com/office/powerpoint/2010/main" val="34515768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0000"/>
            <a:lum/>
          </a:blip>
          <a:srcRect/>
          <a:stretch>
            <a:fillRect l="-6000" r="-6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BB62AD-A840-8023-74C3-7B84536C65AC}"/>
              </a:ext>
            </a:extLst>
          </p:cNvPr>
          <p:cNvSpPr>
            <a:spLocks noGrp="1"/>
          </p:cNvSpPr>
          <p:nvPr>
            <p:ph type="title"/>
          </p:nvPr>
        </p:nvSpPr>
        <p:spPr>
          <a:xfrm>
            <a:off x="241300" y="365127"/>
            <a:ext cx="8274050" cy="1019174"/>
          </a:xfrm>
        </p:spPr>
        <p:txBody>
          <a:bodyPr>
            <a:normAutofit/>
          </a:bodyPr>
          <a:lstStyle/>
          <a:p>
            <a:pPr algn="ctr"/>
            <a:r>
              <a:rPr lang="en-US" sz="3600" b="1" dirty="0">
                <a:solidFill>
                  <a:schemeClr val="bg1"/>
                </a:solidFill>
                <a:effectLst>
                  <a:outerShdw blurRad="38100" dist="38100" dir="2700000" algn="tl">
                    <a:srgbClr val="000000">
                      <a:alpha val="43137"/>
                    </a:srgbClr>
                  </a:outerShdw>
                </a:effectLst>
              </a:rPr>
              <a:t>Constitutional Amendments </a:t>
            </a:r>
            <a:endParaRPr lang="LID4096" sz="3600" dirty="0"/>
          </a:p>
        </p:txBody>
      </p:sp>
      <p:sp>
        <p:nvSpPr>
          <p:cNvPr id="3" name="Content Placeholder 2">
            <a:extLst>
              <a:ext uri="{FF2B5EF4-FFF2-40B4-BE49-F238E27FC236}">
                <a16:creationId xmlns:a16="http://schemas.microsoft.com/office/drawing/2014/main" id="{C4F14B54-F9FC-BDF9-FE3E-E9179A2C5A7E}"/>
              </a:ext>
            </a:extLst>
          </p:cNvPr>
          <p:cNvSpPr>
            <a:spLocks noGrp="1"/>
          </p:cNvSpPr>
          <p:nvPr>
            <p:ph idx="1"/>
          </p:nvPr>
        </p:nvSpPr>
        <p:spPr>
          <a:xfrm>
            <a:off x="241300" y="1825624"/>
            <a:ext cx="8648700" cy="4537075"/>
          </a:xfrm>
        </p:spPr>
        <p:txBody>
          <a:bodyPr/>
          <a:lstStyle/>
          <a:p>
            <a:pPr algn="just">
              <a:buFont typeface="Wingdings" panose="05000000000000000000" pitchFamily="2" charset="2"/>
              <a:buChar char="v"/>
            </a:pPr>
            <a:r>
              <a:rPr lang="en-US" dirty="0">
                <a:solidFill>
                  <a:schemeClr val="bg1"/>
                </a:solidFill>
                <a:latin typeface="Garamond" panose="02020404030301010803" pitchFamily="18" charset="0"/>
              </a:rPr>
              <a:t> While the Constitution under Art. 8 notes that National values and principles shall include equality and non-discrimination, the same Constitution offers a number of compromised provisions that gives a blanket cheque to power holders to undermine gender provisions; </a:t>
            </a:r>
          </a:p>
          <a:p>
            <a:pPr algn="just">
              <a:buFont typeface="Wingdings" panose="05000000000000000000" pitchFamily="2" charset="2"/>
              <a:buChar char="v"/>
            </a:pPr>
            <a:r>
              <a:rPr lang="en-US" dirty="0">
                <a:solidFill>
                  <a:schemeClr val="bg1"/>
                </a:solidFill>
                <a:latin typeface="Garamond" panose="02020404030301010803" pitchFamily="18" charset="0"/>
              </a:rPr>
              <a:t>For instance, Art. 259(10(b) provides that all appointments or nominations to public offices should ensure 50% of each gender is nominated or appointed from the total positions available, </a:t>
            </a:r>
            <a:r>
              <a:rPr lang="en-US" b="1" u="sng" dirty="0">
                <a:solidFill>
                  <a:schemeClr val="bg1"/>
                </a:solidFill>
                <a:latin typeface="Garamond" panose="02020404030301010803" pitchFamily="18" charset="0"/>
              </a:rPr>
              <a:t>UNLESS IT IS NOT PRACTICAL TO DO SO</a:t>
            </a:r>
            <a:r>
              <a:rPr lang="en-US" dirty="0">
                <a:solidFill>
                  <a:schemeClr val="bg1"/>
                </a:solidFill>
                <a:latin typeface="Garamond" panose="02020404030301010803" pitchFamily="18" charset="0"/>
              </a:rPr>
              <a:t>; </a:t>
            </a:r>
          </a:p>
          <a:p>
            <a:pPr algn="just">
              <a:buFont typeface="Wingdings" panose="05000000000000000000" pitchFamily="2" charset="2"/>
              <a:buChar char="v"/>
            </a:pPr>
            <a:r>
              <a:rPr lang="en-US" dirty="0">
                <a:solidFill>
                  <a:schemeClr val="bg1"/>
                </a:solidFill>
                <a:latin typeface="Garamond" panose="02020404030301010803" pitchFamily="18" charset="0"/>
              </a:rPr>
              <a:t>In Art. 69 (1), dealing with nomination as MP, the Constitution uses a discretional term of “MAY” for the 11 MPs to be nominated taking into account special interests, skills, or gender </a:t>
            </a:r>
            <a:endParaRPr lang="LID4096" dirty="0">
              <a:solidFill>
                <a:schemeClr val="bg1"/>
              </a:solidFill>
              <a:latin typeface="Garamond" panose="02020404030301010803" pitchFamily="18" charset="0"/>
            </a:endParaRPr>
          </a:p>
        </p:txBody>
      </p:sp>
    </p:spTree>
    <p:extLst>
      <p:ext uri="{BB962C8B-B14F-4D97-AF65-F5344CB8AC3E}">
        <p14:creationId xmlns:p14="http://schemas.microsoft.com/office/powerpoint/2010/main" val="23562640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0000"/>
            <a:lum/>
          </a:blip>
          <a:srcRect/>
          <a:stretch>
            <a:fillRect l="-6000" r="-6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AA890D-67F6-EDC5-B177-7B2EEDD14C5A}"/>
              </a:ext>
            </a:extLst>
          </p:cNvPr>
          <p:cNvSpPr>
            <a:spLocks noGrp="1"/>
          </p:cNvSpPr>
          <p:nvPr>
            <p:ph type="title"/>
          </p:nvPr>
        </p:nvSpPr>
        <p:spPr/>
        <p:txBody>
          <a:bodyPr>
            <a:normAutofit/>
          </a:bodyPr>
          <a:lstStyle/>
          <a:p>
            <a:pPr algn="ctr"/>
            <a:r>
              <a:rPr lang="en-US" sz="3600" b="1" dirty="0">
                <a:solidFill>
                  <a:schemeClr val="bg1"/>
                </a:solidFill>
                <a:effectLst>
                  <a:outerShdw blurRad="38100" dist="38100" dir="2700000" algn="tl">
                    <a:srgbClr val="000000">
                      <a:alpha val="43137"/>
                    </a:srgbClr>
                  </a:outerShdw>
                </a:effectLst>
              </a:rPr>
              <a:t>Constitutional Amendments </a:t>
            </a:r>
            <a:endParaRPr lang="LID4096" sz="3600" dirty="0"/>
          </a:p>
        </p:txBody>
      </p:sp>
      <p:sp>
        <p:nvSpPr>
          <p:cNvPr id="3" name="Content Placeholder 2">
            <a:extLst>
              <a:ext uri="{FF2B5EF4-FFF2-40B4-BE49-F238E27FC236}">
                <a16:creationId xmlns:a16="http://schemas.microsoft.com/office/drawing/2014/main" id="{81918E0E-1C86-665F-C100-DD603AB1E7D8}"/>
              </a:ext>
            </a:extLst>
          </p:cNvPr>
          <p:cNvSpPr>
            <a:spLocks noGrp="1"/>
          </p:cNvSpPr>
          <p:nvPr>
            <p:ph idx="1"/>
          </p:nvPr>
        </p:nvSpPr>
        <p:spPr>
          <a:xfrm>
            <a:off x="139700" y="1825624"/>
            <a:ext cx="8839200" cy="4667249"/>
          </a:xfrm>
        </p:spPr>
        <p:txBody>
          <a:bodyPr/>
          <a:lstStyle/>
          <a:p>
            <a:pPr>
              <a:buFont typeface="Wingdings" panose="05000000000000000000" pitchFamily="2" charset="2"/>
              <a:buChar char="v"/>
            </a:pPr>
            <a:r>
              <a:rPr lang="en-US" dirty="0">
                <a:solidFill>
                  <a:schemeClr val="bg1"/>
                </a:solidFill>
                <a:latin typeface="Garamond" panose="02020404030301010803" pitchFamily="18" charset="0"/>
                <a:cs typeface="Adobe Devanagari" panose="02040503050201020203" pitchFamily="18" charset="0"/>
              </a:rPr>
              <a:t>Sec36D(1)” Councils under the proportional representation electoral system shall consist of the following:  </a:t>
            </a:r>
          </a:p>
          <a:p>
            <a:pPr marL="0" indent="0" algn="just">
              <a:buFontTx/>
              <a:buNone/>
              <a:defRPr/>
            </a:pPr>
            <a:r>
              <a:rPr lang="en-US" dirty="0">
                <a:latin typeface="Adobe Devanagari" panose="02040503050201020203" pitchFamily="18" charset="0"/>
                <a:cs typeface="Adobe Devanagari" panose="02040503050201020203" pitchFamily="18" charset="0"/>
              </a:rPr>
              <a:t>	a</a:t>
            </a:r>
            <a:r>
              <a:rPr lang="en-US" dirty="0">
                <a:solidFill>
                  <a:schemeClr val="bg1"/>
                </a:solidFill>
                <a:latin typeface="Garamond" panose="02020404030301010803" pitchFamily="18" charset="0"/>
                <a:cs typeface="Adobe Devanagari" panose="02040503050201020203" pitchFamily="18" charset="0"/>
              </a:rPr>
              <a:t>) 2 women, 1 youth and 1 PWD for a council with 20 ward-</a:t>
            </a:r>
          </a:p>
          <a:p>
            <a:pPr marL="0" indent="0" algn="just">
              <a:buFontTx/>
              <a:buNone/>
              <a:defRPr/>
            </a:pPr>
            <a:r>
              <a:rPr lang="en-US" dirty="0">
                <a:solidFill>
                  <a:schemeClr val="bg1"/>
                </a:solidFill>
                <a:latin typeface="Garamond" panose="02020404030301010803" pitchFamily="18" charset="0"/>
                <a:cs typeface="Adobe Devanagari" panose="02040503050201020203" pitchFamily="18" charset="0"/>
              </a:rPr>
              <a:t>            based seats and below; </a:t>
            </a:r>
          </a:p>
          <a:p>
            <a:pPr marL="0" indent="0">
              <a:buFontTx/>
              <a:buNone/>
              <a:defRPr/>
            </a:pPr>
            <a:r>
              <a:rPr lang="en-US" dirty="0">
                <a:solidFill>
                  <a:schemeClr val="bg1"/>
                </a:solidFill>
                <a:latin typeface="Garamond" panose="02020404030301010803" pitchFamily="18" charset="0"/>
                <a:cs typeface="Adobe Devanagari" panose="02040503050201020203" pitchFamily="18" charset="0"/>
              </a:rPr>
              <a:t>	b) 3 women, 2 youths and 1PWD for a council with 20 to 30</a:t>
            </a:r>
          </a:p>
          <a:p>
            <a:pPr marL="0" indent="0">
              <a:buFontTx/>
              <a:buNone/>
              <a:defRPr/>
            </a:pPr>
            <a:r>
              <a:rPr lang="en-US" dirty="0">
                <a:solidFill>
                  <a:schemeClr val="bg1"/>
                </a:solidFill>
                <a:latin typeface="Garamond" panose="02020404030301010803" pitchFamily="18" charset="0"/>
                <a:cs typeface="Adobe Devanagari" panose="02040503050201020203" pitchFamily="18" charset="0"/>
              </a:rPr>
              <a:t>                   ward-based seats; or</a:t>
            </a:r>
          </a:p>
          <a:p>
            <a:pPr marL="0" indent="0">
              <a:buFontTx/>
              <a:buNone/>
              <a:defRPr/>
            </a:pPr>
            <a:r>
              <a:rPr lang="en-US" dirty="0">
                <a:solidFill>
                  <a:schemeClr val="bg1"/>
                </a:solidFill>
                <a:latin typeface="Garamond" panose="02020404030301010803" pitchFamily="18" charset="0"/>
                <a:cs typeface="Adobe Devanagari" panose="02040503050201020203" pitchFamily="18" charset="0"/>
              </a:rPr>
              <a:t>         c) 4 women, 3 youths and 2PWDs for a council with 31 or </a:t>
            </a:r>
          </a:p>
          <a:p>
            <a:pPr marL="0" indent="0">
              <a:buFontTx/>
              <a:buNone/>
              <a:defRPr/>
            </a:pPr>
            <a:r>
              <a:rPr lang="en-US" dirty="0">
                <a:solidFill>
                  <a:schemeClr val="bg1"/>
                </a:solidFill>
                <a:latin typeface="Garamond" panose="02020404030301010803" pitchFamily="18" charset="0"/>
                <a:cs typeface="Adobe Devanagari" panose="02040503050201020203" pitchFamily="18" charset="0"/>
              </a:rPr>
              <a:t>                    more ward-based seats. </a:t>
            </a:r>
          </a:p>
          <a:p>
            <a:pPr>
              <a:buFont typeface="Courier New" panose="02070309020205020404" pitchFamily="49" charset="0"/>
              <a:buChar char="o"/>
            </a:pPr>
            <a:endParaRPr lang="en-US" dirty="0">
              <a:solidFill>
                <a:schemeClr val="bg1"/>
              </a:solidFill>
              <a:latin typeface="Garamond" panose="02020404030301010803" pitchFamily="18" charset="0"/>
              <a:cs typeface="Adobe Devanagari" panose="02040503050201020203" pitchFamily="18" charset="0"/>
            </a:endParaRPr>
          </a:p>
          <a:p>
            <a:endParaRPr lang="LID4096" dirty="0"/>
          </a:p>
        </p:txBody>
      </p:sp>
    </p:spTree>
    <p:extLst>
      <p:ext uri="{BB962C8B-B14F-4D97-AF65-F5344CB8AC3E}">
        <p14:creationId xmlns:p14="http://schemas.microsoft.com/office/powerpoint/2010/main" val="21458492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0000"/>
            <a:lum/>
          </a:blip>
          <a:srcRect/>
          <a:stretch>
            <a:fillRect l="-6000" r="-6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CEE37-A99C-2A2F-E759-BA0DD54C7A65}"/>
              </a:ext>
            </a:extLst>
          </p:cNvPr>
          <p:cNvSpPr>
            <a:spLocks noGrp="1"/>
          </p:cNvSpPr>
          <p:nvPr>
            <p:ph type="title"/>
          </p:nvPr>
        </p:nvSpPr>
        <p:spPr>
          <a:xfrm>
            <a:off x="330200" y="365127"/>
            <a:ext cx="8534400" cy="993774"/>
          </a:xfrm>
        </p:spPr>
        <p:txBody>
          <a:bodyPr>
            <a:normAutofit/>
          </a:bodyPr>
          <a:lstStyle/>
          <a:p>
            <a:pPr algn="ctr"/>
            <a:r>
              <a:rPr lang="en-US" sz="3600" b="1" dirty="0">
                <a:solidFill>
                  <a:schemeClr val="bg1"/>
                </a:solidFill>
                <a:effectLst>
                  <a:outerShdw blurRad="38100" dist="38100" dir="2700000" algn="tl">
                    <a:srgbClr val="000000">
                      <a:alpha val="43137"/>
                    </a:srgbClr>
                  </a:outerShdw>
                </a:effectLst>
              </a:rPr>
              <a:t>Gender Machinery Aspect </a:t>
            </a:r>
            <a:endParaRPr lang="LID4096" sz="3600" b="1" dirty="0">
              <a:solidFill>
                <a:schemeClr val="bg1"/>
              </a:solidFill>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1DF1D329-F773-B045-FBD8-7D02050132BC}"/>
              </a:ext>
            </a:extLst>
          </p:cNvPr>
          <p:cNvSpPr>
            <a:spLocks noGrp="1"/>
          </p:cNvSpPr>
          <p:nvPr>
            <p:ph idx="1"/>
          </p:nvPr>
        </p:nvSpPr>
        <p:spPr>
          <a:xfrm>
            <a:off x="177800" y="1825625"/>
            <a:ext cx="8686800" cy="4667248"/>
          </a:xfrm>
        </p:spPr>
        <p:txBody>
          <a:bodyPr/>
          <a:lstStyle/>
          <a:p>
            <a:pPr algn="just">
              <a:buFont typeface="Wingdings" panose="05000000000000000000" pitchFamily="2" charset="2"/>
              <a:buChar char="v"/>
            </a:pPr>
            <a:r>
              <a:rPr lang="en-US" dirty="0">
                <a:solidFill>
                  <a:schemeClr val="bg1"/>
                </a:solidFill>
                <a:latin typeface="Garamond" panose="02020404030301010803" pitchFamily="18" charset="0"/>
              </a:rPr>
              <a:t> The gender machinery is an important aspect top enhancing women’ participation in the political process; </a:t>
            </a:r>
          </a:p>
          <a:p>
            <a:pPr algn="just">
              <a:buFont typeface="Wingdings" panose="05000000000000000000" pitchFamily="2" charset="2"/>
              <a:buChar char="v"/>
            </a:pPr>
            <a:r>
              <a:rPr lang="en-US" dirty="0">
                <a:solidFill>
                  <a:schemeClr val="bg1"/>
                </a:solidFill>
                <a:latin typeface="Garamond" panose="02020404030301010803" pitchFamily="18" charset="0"/>
              </a:rPr>
              <a:t>Despite the Constitution establishing the Gender Equity and Equality Commission – Art. 231, this is yet to be operationalized 10 years after the amendment of the Constitution; </a:t>
            </a:r>
          </a:p>
          <a:p>
            <a:pPr algn="just">
              <a:buFont typeface="Wingdings" panose="05000000000000000000" pitchFamily="2" charset="2"/>
              <a:buChar char="v"/>
            </a:pPr>
            <a:r>
              <a:rPr lang="en-US" dirty="0">
                <a:solidFill>
                  <a:schemeClr val="bg1"/>
                </a:solidFill>
                <a:latin typeface="Garamond" panose="02020404030301010803" pitchFamily="18" charset="0"/>
              </a:rPr>
              <a:t>Part 18 establishing Commissions, 16 and only 3 missing; </a:t>
            </a:r>
          </a:p>
          <a:p>
            <a:pPr algn="just">
              <a:buFont typeface="Wingdings" panose="05000000000000000000" pitchFamily="2" charset="2"/>
              <a:buChar char="v"/>
            </a:pPr>
            <a:r>
              <a:rPr lang="en-US" dirty="0">
                <a:solidFill>
                  <a:schemeClr val="bg1"/>
                </a:solidFill>
                <a:latin typeface="Garamond" panose="02020404030301010803" pitchFamily="18" charset="0"/>
              </a:rPr>
              <a:t>GEEC is an important vehicle to promoting the effective and meaningful participation of women in Zambia, essentially due to its inherent role as a quasi-judicial entity; that may hold political players to account for not actualizing legal provisions on women participation; Sections 14, 24, 29 of GEEA; </a:t>
            </a:r>
          </a:p>
          <a:p>
            <a:pPr algn="just">
              <a:buFont typeface="Wingdings" panose="05000000000000000000" pitchFamily="2" charset="2"/>
              <a:buChar char="v"/>
            </a:pPr>
            <a:endParaRPr lang="LID4096" dirty="0">
              <a:solidFill>
                <a:schemeClr val="bg1"/>
              </a:solidFill>
              <a:latin typeface="Garamond" panose="02020404030301010803" pitchFamily="18" charset="0"/>
            </a:endParaRPr>
          </a:p>
        </p:txBody>
      </p:sp>
    </p:spTree>
    <p:extLst>
      <p:ext uri="{BB962C8B-B14F-4D97-AF65-F5344CB8AC3E}">
        <p14:creationId xmlns:p14="http://schemas.microsoft.com/office/powerpoint/2010/main" val="23492944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0000"/>
            <a:lum/>
          </a:blip>
          <a:srcRect/>
          <a:stretch>
            <a:fillRect l="-6000" r="-6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422E5C-AC0D-3709-EDE4-1F48FA046B0D}"/>
              </a:ext>
            </a:extLst>
          </p:cNvPr>
          <p:cNvSpPr>
            <a:spLocks noGrp="1"/>
          </p:cNvSpPr>
          <p:nvPr>
            <p:ph type="title"/>
          </p:nvPr>
        </p:nvSpPr>
        <p:spPr>
          <a:xfrm>
            <a:off x="292100" y="365127"/>
            <a:ext cx="8223250" cy="1133474"/>
          </a:xfrm>
        </p:spPr>
        <p:txBody>
          <a:bodyPr/>
          <a:lstStyle/>
          <a:p>
            <a:pPr algn="ctr"/>
            <a:r>
              <a:rPr lang="en-US" dirty="0"/>
              <a:t> </a:t>
            </a:r>
            <a:r>
              <a:rPr lang="en-US" i="1" dirty="0">
                <a:solidFill>
                  <a:schemeClr val="bg1"/>
                </a:solidFill>
              </a:rPr>
              <a:t>The END </a:t>
            </a:r>
            <a:endParaRPr lang="LID4096" i="1" dirty="0">
              <a:solidFill>
                <a:schemeClr val="bg1"/>
              </a:solidFill>
            </a:endParaRPr>
          </a:p>
        </p:txBody>
      </p:sp>
      <p:sp>
        <p:nvSpPr>
          <p:cNvPr id="3" name="Content Placeholder 2">
            <a:extLst>
              <a:ext uri="{FF2B5EF4-FFF2-40B4-BE49-F238E27FC236}">
                <a16:creationId xmlns:a16="http://schemas.microsoft.com/office/drawing/2014/main" id="{22666DC2-8CF9-8AB7-D34C-05081683C701}"/>
              </a:ext>
            </a:extLst>
          </p:cNvPr>
          <p:cNvSpPr>
            <a:spLocks noGrp="1"/>
          </p:cNvSpPr>
          <p:nvPr>
            <p:ph idx="1"/>
          </p:nvPr>
        </p:nvSpPr>
        <p:spPr>
          <a:xfrm>
            <a:off x="292100" y="1825624"/>
            <a:ext cx="8572500" cy="4667249"/>
          </a:xfrm>
        </p:spPr>
        <p:txBody>
          <a:bodyPr/>
          <a:lstStyle/>
          <a:p>
            <a:endParaRPr lang="en-US" dirty="0"/>
          </a:p>
          <a:p>
            <a:endParaRPr lang="en-US" dirty="0"/>
          </a:p>
          <a:p>
            <a:pPr algn="ctr"/>
            <a:r>
              <a:rPr lang="en-US" b="1" dirty="0">
                <a:solidFill>
                  <a:schemeClr val="bg1"/>
                </a:solidFill>
                <a:effectLst>
                  <a:outerShdw blurRad="38100" dist="38100" dir="2700000" algn="tl">
                    <a:srgbClr val="000000">
                      <a:alpha val="43137"/>
                    </a:srgbClr>
                  </a:outerShdw>
                </a:effectLst>
              </a:rPr>
              <a:t>THANK YOU FOR YOUR ATTENTION </a:t>
            </a:r>
            <a:endParaRPr lang="LID4096"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1972364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0000"/>
            <a:lum/>
          </a:blip>
          <a:srcRect/>
          <a:stretch>
            <a:fillRect l="-6000" r="-6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783CD0-8983-DA05-5B43-464B22B39C60}"/>
              </a:ext>
            </a:extLst>
          </p:cNvPr>
          <p:cNvSpPr>
            <a:spLocks noGrp="1"/>
          </p:cNvSpPr>
          <p:nvPr>
            <p:ph type="title"/>
          </p:nvPr>
        </p:nvSpPr>
        <p:spPr>
          <a:xfrm>
            <a:off x="348341" y="365127"/>
            <a:ext cx="8458201" cy="843188"/>
          </a:xfrm>
        </p:spPr>
        <p:txBody>
          <a:bodyPr>
            <a:normAutofit/>
          </a:bodyPr>
          <a:lstStyle/>
          <a:p>
            <a:pPr algn="ctr"/>
            <a:r>
              <a:rPr lang="en-US" sz="3600" b="1" dirty="0">
                <a:solidFill>
                  <a:schemeClr val="bg1"/>
                </a:solidFill>
                <a:effectLst>
                  <a:outerShdw blurRad="38100" dist="38100" dir="2700000" algn="tl">
                    <a:srgbClr val="000000">
                      <a:alpha val="43137"/>
                    </a:srgbClr>
                  </a:outerShdw>
                </a:effectLst>
                <a:latin typeface="Adobe Devanagari" panose="02040503050201020203" pitchFamily="18" charset="0"/>
                <a:cs typeface="Adobe Devanagari" panose="02040503050201020203" pitchFamily="18" charset="0"/>
              </a:rPr>
              <a:t>What is Democracy</a:t>
            </a:r>
            <a:endParaRPr lang="LID4096" sz="3600" b="1" dirty="0">
              <a:solidFill>
                <a:schemeClr val="bg1"/>
              </a:solidFill>
              <a:effectLst>
                <a:outerShdw blurRad="38100" dist="38100" dir="2700000" algn="tl">
                  <a:srgbClr val="000000">
                    <a:alpha val="43137"/>
                  </a:srgbClr>
                </a:outerShdw>
              </a:effectLst>
              <a:latin typeface="Adobe Devanagari" panose="02040503050201020203" pitchFamily="18" charset="0"/>
              <a:cs typeface="Adobe Devanagari" panose="02040503050201020203" pitchFamily="18" charset="0"/>
            </a:endParaRPr>
          </a:p>
        </p:txBody>
      </p:sp>
      <p:sp>
        <p:nvSpPr>
          <p:cNvPr id="3" name="Content Placeholder 2">
            <a:extLst>
              <a:ext uri="{FF2B5EF4-FFF2-40B4-BE49-F238E27FC236}">
                <a16:creationId xmlns:a16="http://schemas.microsoft.com/office/drawing/2014/main" id="{E44BEEE1-6C5C-0AE8-A4CF-23BBA98000B0}"/>
              </a:ext>
            </a:extLst>
          </p:cNvPr>
          <p:cNvSpPr>
            <a:spLocks noGrp="1"/>
          </p:cNvSpPr>
          <p:nvPr>
            <p:ph idx="1"/>
          </p:nvPr>
        </p:nvSpPr>
        <p:spPr>
          <a:xfrm>
            <a:off x="228600" y="1393371"/>
            <a:ext cx="8675913" cy="5225143"/>
          </a:xfrm>
        </p:spPr>
        <p:txBody>
          <a:bodyPr>
            <a:normAutofit lnSpcReduction="10000"/>
          </a:bodyPr>
          <a:lstStyle/>
          <a:p>
            <a:pPr algn="just">
              <a:buFont typeface="Wingdings" panose="05000000000000000000" pitchFamily="2" charset="2"/>
              <a:buChar char="v"/>
            </a:pPr>
            <a:r>
              <a:rPr lang="en-US" dirty="0">
                <a:solidFill>
                  <a:schemeClr val="bg1"/>
                </a:solidFill>
                <a:latin typeface="Garamond" panose="02020404030301010803" pitchFamily="18" charset="0"/>
              </a:rPr>
              <a:t> Democracy is a framework of governance built on the principle that power resides with the people; </a:t>
            </a:r>
          </a:p>
          <a:p>
            <a:pPr algn="just">
              <a:buFont typeface="Wingdings" panose="05000000000000000000" pitchFamily="2" charset="2"/>
              <a:buChar char="v"/>
            </a:pPr>
            <a:r>
              <a:rPr lang="en-US" dirty="0">
                <a:solidFill>
                  <a:schemeClr val="bg1"/>
                </a:solidFill>
                <a:latin typeface="Garamond" panose="02020404030301010803" pitchFamily="18" charset="0"/>
              </a:rPr>
              <a:t> In a democracy, citizens including women exercise authority either directly or indirectly through elected representatives, ensuring that government decisions reflect the collective will of the people while protecting their individual rights; </a:t>
            </a:r>
          </a:p>
          <a:p>
            <a:pPr algn="just">
              <a:buFont typeface="Wingdings" panose="05000000000000000000" pitchFamily="2" charset="2"/>
              <a:buChar char="v"/>
            </a:pPr>
            <a:r>
              <a:rPr lang="en-US" dirty="0">
                <a:solidFill>
                  <a:schemeClr val="bg1"/>
                </a:solidFill>
                <a:latin typeface="Garamond" panose="02020404030301010803" pitchFamily="18" charset="0"/>
              </a:rPr>
              <a:t>Modern democratic governance relies on checks and balances, constitutional protections, citizen participation and institutions that prevent power concentration; </a:t>
            </a:r>
          </a:p>
          <a:p>
            <a:pPr algn="just">
              <a:buFont typeface="Wingdings" panose="05000000000000000000" pitchFamily="2" charset="2"/>
              <a:buChar char="v"/>
            </a:pPr>
            <a:r>
              <a:rPr lang="en-US" dirty="0">
                <a:solidFill>
                  <a:schemeClr val="bg1"/>
                </a:solidFill>
                <a:latin typeface="Garamond" panose="02020404030301010803" pitchFamily="18" charset="0"/>
              </a:rPr>
              <a:t>These elements create a framework where citizens can meaningfully influence government decisions through various participation mechanisms; </a:t>
            </a:r>
          </a:p>
          <a:p>
            <a:pPr algn="just">
              <a:buFont typeface="Wingdings" panose="05000000000000000000" pitchFamily="2" charset="2"/>
              <a:buChar char="v"/>
            </a:pPr>
            <a:r>
              <a:rPr lang="en-US" dirty="0">
                <a:solidFill>
                  <a:schemeClr val="bg1"/>
                </a:solidFill>
                <a:latin typeface="Garamond" panose="02020404030301010803" pitchFamily="18" charset="0"/>
              </a:rPr>
              <a:t>Democracy presupposes political equality, that everyone has equal rights to participate in democracy regardless of their background or gender; </a:t>
            </a:r>
          </a:p>
          <a:p>
            <a:pPr algn="just">
              <a:buFont typeface="Wingdings" panose="05000000000000000000" pitchFamily="2" charset="2"/>
              <a:buChar char="v"/>
            </a:pPr>
            <a:endParaRPr lang="en-US" dirty="0">
              <a:solidFill>
                <a:schemeClr val="bg1"/>
              </a:solidFill>
              <a:latin typeface="Garamond" panose="02020404030301010803" pitchFamily="18" charset="0"/>
            </a:endParaRPr>
          </a:p>
          <a:p>
            <a:pPr algn="just">
              <a:buFont typeface="Wingdings" panose="05000000000000000000" pitchFamily="2" charset="2"/>
              <a:buChar char="v"/>
            </a:pPr>
            <a:endParaRPr lang="LID4096" dirty="0">
              <a:solidFill>
                <a:schemeClr val="bg1"/>
              </a:solidFill>
              <a:latin typeface="Garamond" panose="02020404030301010803" pitchFamily="18" charset="0"/>
            </a:endParaRPr>
          </a:p>
        </p:txBody>
      </p:sp>
    </p:spTree>
    <p:extLst>
      <p:ext uri="{BB962C8B-B14F-4D97-AF65-F5344CB8AC3E}">
        <p14:creationId xmlns:p14="http://schemas.microsoft.com/office/powerpoint/2010/main" val="5103525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0000"/>
            <a:lum/>
          </a:blip>
          <a:srcRect/>
          <a:stretch>
            <a:fillRect l="-6000" r="-6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96B18-9BC8-F7FC-9932-8C219043B20D}"/>
              </a:ext>
            </a:extLst>
          </p:cNvPr>
          <p:cNvSpPr>
            <a:spLocks noGrp="1"/>
          </p:cNvSpPr>
          <p:nvPr>
            <p:ph type="title"/>
          </p:nvPr>
        </p:nvSpPr>
        <p:spPr>
          <a:xfrm>
            <a:off x="628650" y="365126"/>
            <a:ext cx="7886700" cy="892173"/>
          </a:xfrm>
        </p:spPr>
        <p:txBody>
          <a:bodyPr>
            <a:normAutofit/>
          </a:bodyPr>
          <a:lstStyle/>
          <a:p>
            <a:r>
              <a:rPr lang="en-US" sz="3600" b="1" dirty="0">
                <a:solidFill>
                  <a:schemeClr val="bg1"/>
                </a:solidFill>
                <a:effectLst>
                  <a:outerShdw blurRad="38100" dist="38100" dir="2700000" algn="tl">
                    <a:srgbClr val="000000">
                      <a:alpha val="43137"/>
                    </a:srgbClr>
                  </a:outerShdw>
                </a:effectLst>
              </a:rPr>
              <a:t>Why Women Matter in a Democracy</a:t>
            </a:r>
            <a:endParaRPr lang="LID4096" sz="3600" b="1" dirty="0">
              <a:solidFill>
                <a:schemeClr val="bg1"/>
              </a:solidFill>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42716F59-ACAE-58BB-1534-C820E7D51B31}"/>
              </a:ext>
            </a:extLst>
          </p:cNvPr>
          <p:cNvSpPr>
            <a:spLocks noGrp="1"/>
          </p:cNvSpPr>
          <p:nvPr>
            <p:ph idx="1"/>
          </p:nvPr>
        </p:nvSpPr>
        <p:spPr>
          <a:xfrm>
            <a:off x="217714" y="1739900"/>
            <a:ext cx="8708572" cy="4752973"/>
          </a:xfrm>
        </p:spPr>
        <p:txBody>
          <a:bodyPr>
            <a:normAutofit lnSpcReduction="10000"/>
          </a:bodyPr>
          <a:lstStyle/>
          <a:p>
            <a:pPr algn="just">
              <a:buFont typeface="Wingdings" panose="05000000000000000000" pitchFamily="2" charset="2"/>
              <a:buChar char="v"/>
            </a:pPr>
            <a:r>
              <a:rPr lang="en-US" dirty="0">
                <a:solidFill>
                  <a:schemeClr val="bg1"/>
                </a:solidFill>
                <a:latin typeface="Garamond" panose="02020404030301010803" pitchFamily="18" charset="0"/>
              </a:rPr>
              <a:t>Women are a critical players in any meaningful political dispensation, worldwide; </a:t>
            </a:r>
          </a:p>
          <a:p>
            <a:pPr algn="just">
              <a:buFont typeface="Wingdings" panose="05000000000000000000" pitchFamily="2" charset="2"/>
              <a:buChar char="v"/>
            </a:pPr>
            <a:r>
              <a:rPr lang="en-US" dirty="0">
                <a:solidFill>
                  <a:schemeClr val="bg1"/>
                </a:solidFill>
                <a:latin typeface="Garamond" panose="02020404030301010803" pitchFamily="18" charset="0"/>
              </a:rPr>
              <a:t> Women's participation in politics is crucial for strengthening democracy, fostering inclusive governance, and advancing gender equality; </a:t>
            </a:r>
          </a:p>
          <a:p>
            <a:pPr algn="just">
              <a:buFont typeface="Wingdings" panose="05000000000000000000" pitchFamily="2" charset="2"/>
              <a:buChar char="v"/>
            </a:pPr>
            <a:r>
              <a:rPr lang="en-US" dirty="0">
                <a:solidFill>
                  <a:schemeClr val="bg1"/>
                </a:solidFill>
                <a:latin typeface="Garamond" panose="02020404030301010803" pitchFamily="18" charset="0"/>
              </a:rPr>
              <a:t>Women participation in politics gives credence to the credibility of any democracy, acting as the “heart beat” of the system by ensuring the participation of the largest demographical group; </a:t>
            </a:r>
          </a:p>
          <a:p>
            <a:pPr algn="just">
              <a:buFont typeface="Wingdings" panose="05000000000000000000" pitchFamily="2" charset="2"/>
              <a:buChar char="v"/>
            </a:pPr>
            <a:r>
              <a:rPr lang="en-US" dirty="0">
                <a:solidFill>
                  <a:schemeClr val="bg1"/>
                </a:solidFill>
                <a:latin typeface="Garamond" panose="02020404030301010803" pitchFamily="18" charset="0"/>
              </a:rPr>
              <a:t>In Zambia, women constitute largest voting block - Of the 7,023,499 certified registered voters in 2021, 3,751,040 were female (53.41%) and 3,273,459 were male (46.59%); </a:t>
            </a:r>
          </a:p>
          <a:p>
            <a:pPr algn="just">
              <a:buFont typeface="Wingdings" panose="05000000000000000000" pitchFamily="2" charset="2"/>
              <a:buChar char="v"/>
            </a:pPr>
            <a:r>
              <a:rPr lang="en-US" dirty="0">
                <a:solidFill>
                  <a:schemeClr val="bg1"/>
                </a:solidFill>
                <a:latin typeface="Garamond" panose="02020404030301010803" pitchFamily="18" charset="0"/>
              </a:rPr>
              <a:t> Women participation directly influences policy priorities, shifting focus toward critical areas like social welfare, healthcare, and education; </a:t>
            </a:r>
          </a:p>
          <a:p>
            <a:pPr marL="0" indent="0" algn="just">
              <a:buNone/>
            </a:pPr>
            <a:endParaRPr lang="en-US" dirty="0">
              <a:solidFill>
                <a:schemeClr val="bg1"/>
              </a:solidFill>
              <a:latin typeface="Garamond" panose="02020404030301010803" pitchFamily="18" charset="0"/>
            </a:endParaRPr>
          </a:p>
          <a:p>
            <a:pPr marL="0" indent="0" algn="just">
              <a:buNone/>
            </a:pPr>
            <a:endParaRPr lang="en-US" dirty="0">
              <a:solidFill>
                <a:schemeClr val="bg1"/>
              </a:solidFill>
              <a:latin typeface="Garamond" panose="02020404030301010803" pitchFamily="18" charset="0"/>
            </a:endParaRPr>
          </a:p>
          <a:p>
            <a:pPr algn="just">
              <a:buFont typeface="Wingdings" panose="05000000000000000000" pitchFamily="2" charset="2"/>
              <a:buChar char="v"/>
            </a:pPr>
            <a:endParaRPr lang="LID4096" dirty="0">
              <a:solidFill>
                <a:schemeClr val="bg1"/>
              </a:solidFill>
              <a:latin typeface="Garamond" panose="02020404030301010803" pitchFamily="18" charset="0"/>
            </a:endParaRPr>
          </a:p>
          <a:p>
            <a:endParaRPr lang="LID4096" dirty="0"/>
          </a:p>
        </p:txBody>
      </p:sp>
    </p:spTree>
    <p:extLst>
      <p:ext uri="{BB962C8B-B14F-4D97-AF65-F5344CB8AC3E}">
        <p14:creationId xmlns:p14="http://schemas.microsoft.com/office/powerpoint/2010/main" val="31004824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0000"/>
            <a:lum/>
          </a:blip>
          <a:srcRect/>
          <a:stretch>
            <a:fillRect l="-6000" r="-6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743F38-59DC-4392-E294-D9812B242D6E}"/>
              </a:ext>
            </a:extLst>
          </p:cNvPr>
          <p:cNvSpPr>
            <a:spLocks noGrp="1"/>
          </p:cNvSpPr>
          <p:nvPr>
            <p:ph type="title"/>
          </p:nvPr>
        </p:nvSpPr>
        <p:spPr>
          <a:xfrm>
            <a:off x="628650" y="365126"/>
            <a:ext cx="7886700" cy="897617"/>
          </a:xfrm>
        </p:spPr>
        <p:txBody>
          <a:bodyPr>
            <a:normAutofit/>
          </a:bodyPr>
          <a:lstStyle/>
          <a:p>
            <a:r>
              <a:rPr lang="en-US" sz="3600" b="1" dirty="0">
                <a:solidFill>
                  <a:schemeClr val="bg1"/>
                </a:solidFill>
                <a:effectLst>
                  <a:outerShdw blurRad="38100" dist="38100" dir="2700000" algn="tl">
                    <a:srgbClr val="000000">
                      <a:alpha val="43137"/>
                    </a:srgbClr>
                  </a:outerShdw>
                </a:effectLst>
              </a:rPr>
              <a:t>Why Women Matter in a Democracy</a:t>
            </a:r>
            <a:endParaRPr lang="LID4096" sz="3600" dirty="0"/>
          </a:p>
        </p:txBody>
      </p:sp>
      <p:sp>
        <p:nvSpPr>
          <p:cNvPr id="3" name="Content Placeholder 2">
            <a:extLst>
              <a:ext uri="{FF2B5EF4-FFF2-40B4-BE49-F238E27FC236}">
                <a16:creationId xmlns:a16="http://schemas.microsoft.com/office/drawing/2014/main" id="{A43BF1DA-A4DE-716B-97CA-D4F92441A64F}"/>
              </a:ext>
            </a:extLst>
          </p:cNvPr>
          <p:cNvSpPr>
            <a:spLocks noGrp="1"/>
          </p:cNvSpPr>
          <p:nvPr>
            <p:ph idx="1"/>
          </p:nvPr>
        </p:nvSpPr>
        <p:spPr>
          <a:xfrm>
            <a:off x="293913" y="1553481"/>
            <a:ext cx="8588829" cy="4667249"/>
          </a:xfrm>
        </p:spPr>
        <p:txBody>
          <a:bodyPr/>
          <a:lstStyle/>
          <a:p>
            <a:pPr algn="just">
              <a:buFont typeface="Wingdings" panose="05000000000000000000" pitchFamily="2" charset="2"/>
              <a:buChar char="v"/>
            </a:pPr>
            <a:r>
              <a:rPr lang="en-US" b="1" dirty="0">
                <a:solidFill>
                  <a:schemeClr val="bg1"/>
                </a:solidFill>
                <a:latin typeface="Garamond" panose="02020404030301010803" pitchFamily="18" charset="0"/>
              </a:rPr>
              <a:t>Improved Policy Outcomes:</a:t>
            </a:r>
            <a:r>
              <a:rPr lang="en-US" dirty="0">
                <a:solidFill>
                  <a:schemeClr val="bg1"/>
                </a:solidFill>
                <a:latin typeface="Garamond" panose="02020404030301010803" pitchFamily="18" charset="0"/>
              </a:rPr>
              <a:t> Women in politics often prioritize issues that others overlook, including healthcare, education, childcare, and infrastructure. They are more likely to support legislation that supports families and promotes gender equality; </a:t>
            </a:r>
          </a:p>
          <a:p>
            <a:pPr algn="just">
              <a:buFont typeface="Wingdings" panose="05000000000000000000" pitchFamily="2" charset="2"/>
              <a:buChar char="v"/>
            </a:pPr>
            <a:r>
              <a:rPr lang="en-US" b="1" dirty="0">
                <a:solidFill>
                  <a:schemeClr val="bg1"/>
                </a:solidFill>
                <a:latin typeface="Garamond" panose="02020404030301010803" pitchFamily="18" charset="0"/>
              </a:rPr>
              <a:t>Economic Growth:</a:t>
            </a:r>
            <a:r>
              <a:rPr lang="en-US" dirty="0">
                <a:solidFill>
                  <a:schemeClr val="bg1"/>
                </a:solidFill>
                <a:latin typeface="Garamond" panose="02020404030301010803" pitchFamily="18" charset="0"/>
              </a:rPr>
              <a:t> Evidence shows that greater women's representation is linked to higher GDP growth. Women leaders often champion policies like paid family leave and childcare, which increase labor force participation, particularly among women; </a:t>
            </a:r>
          </a:p>
          <a:p>
            <a:pPr algn="just">
              <a:buFont typeface="Wingdings" panose="05000000000000000000" pitchFamily="2" charset="2"/>
              <a:buChar char="v"/>
            </a:pPr>
            <a:r>
              <a:rPr lang="en-US" b="1" dirty="0">
                <a:solidFill>
                  <a:schemeClr val="bg1"/>
                </a:solidFill>
                <a:latin typeface="Garamond" panose="02020404030301010803" pitchFamily="18" charset="0"/>
              </a:rPr>
              <a:t>Strengthened Democracy:</a:t>
            </a:r>
            <a:r>
              <a:rPr lang="en-US" dirty="0">
                <a:solidFill>
                  <a:schemeClr val="bg1"/>
                </a:solidFill>
                <a:latin typeface="Garamond" panose="02020404030301010803" pitchFamily="18" charset="0"/>
              </a:rPr>
              <a:t> Women's participation increases government accountability to women and other underrepresented groups. It enhances trust in government and encourages broader civic engagement</a:t>
            </a:r>
          </a:p>
          <a:p>
            <a:endParaRPr lang="LID4096" dirty="0"/>
          </a:p>
        </p:txBody>
      </p:sp>
    </p:spTree>
    <p:extLst>
      <p:ext uri="{BB962C8B-B14F-4D97-AF65-F5344CB8AC3E}">
        <p14:creationId xmlns:p14="http://schemas.microsoft.com/office/powerpoint/2010/main" val="1231111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0000"/>
            <a:lum/>
          </a:blip>
          <a:srcRect/>
          <a:stretch>
            <a:fillRect l="-6000" r="-6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8AF5D9-D8EF-6970-6D38-5311B1568F88}"/>
              </a:ext>
            </a:extLst>
          </p:cNvPr>
          <p:cNvSpPr>
            <a:spLocks noGrp="1"/>
          </p:cNvSpPr>
          <p:nvPr>
            <p:ph type="title"/>
          </p:nvPr>
        </p:nvSpPr>
        <p:spPr/>
        <p:txBody>
          <a:bodyPr>
            <a:normAutofit/>
          </a:bodyPr>
          <a:lstStyle/>
          <a:p>
            <a:r>
              <a:rPr lang="en-US" sz="3600" b="1" dirty="0">
                <a:solidFill>
                  <a:schemeClr val="bg1"/>
                </a:solidFill>
                <a:effectLst>
                  <a:outerShdw blurRad="38100" dist="38100" dir="2700000" algn="tl">
                    <a:srgbClr val="000000">
                      <a:alpha val="43137"/>
                    </a:srgbClr>
                  </a:outerShdw>
                </a:effectLst>
              </a:rPr>
              <a:t>Why Women Matter in a Democracy</a:t>
            </a:r>
            <a:endParaRPr lang="LID4096" sz="3600" dirty="0"/>
          </a:p>
        </p:txBody>
      </p:sp>
      <p:sp>
        <p:nvSpPr>
          <p:cNvPr id="3" name="Content Placeholder 2">
            <a:extLst>
              <a:ext uri="{FF2B5EF4-FFF2-40B4-BE49-F238E27FC236}">
                <a16:creationId xmlns:a16="http://schemas.microsoft.com/office/drawing/2014/main" id="{871AE550-9ADC-30F7-CC33-F6957B0A3D70}"/>
              </a:ext>
            </a:extLst>
          </p:cNvPr>
          <p:cNvSpPr>
            <a:spLocks noGrp="1"/>
          </p:cNvSpPr>
          <p:nvPr>
            <p:ph idx="1"/>
          </p:nvPr>
        </p:nvSpPr>
        <p:spPr>
          <a:xfrm>
            <a:off x="206829" y="1825624"/>
            <a:ext cx="8610600" cy="4586061"/>
          </a:xfrm>
        </p:spPr>
        <p:txBody>
          <a:bodyPr>
            <a:normAutofit/>
          </a:bodyPr>
          <a:lstStyle/>
          <a:p>
            <a:pPr algn="just">
              <a:buFont typeface="Wingdings" panose="05000000000000000000" pitchFamily="2" charset="2"/>
              <a:buChar char="v"/>
            </a:pPr>
            <a:r>
              <a:rPr lang="en-US" b="1" dirty="0">
                <a:solidFill>
                  <a:schemeClr val="bg1"/>
                </a:solidFill>
                <a:latin typeface="Garamond" panose="02020404030301010803" pitchFamily="18" charset="0"/>
              </a:rPr>
              <a:t> Effective and Collaborative Governance:</a:t>
            </a:r>
            <a:r>
              <a:rPr lang="en-US" dirty="0">
                <a:solidFill>
                  <a:schemeClr val="bg1"/>
                </a:solidFill>
                <a:latin typeface="Garamond" panose="02020404030301010803" pitchFamily="18" charset="0"/>
              </a:rPr>
              <a:t> Studies indicate that women in politics tend to work across party lines and are highly responsive to constituent needs, often making government more inclusive; </a:t>
            </a:r>
          </a:p>
          <a:p>
            <a:pPr algn="just">
              <a:buFont typeface="Wingdings" panose="05000000000000000000" pitchFamily="2" charset="2"/>
              <a:buChar char="v"/>
            </a:pPr>
            <a:r>
              <a:rPr lang="en-US" b="1" dirty="0">
                <a:solidFill>
                  <a:schemeClr val="bg1"/>
                </a:solidFill>
                <a:latin typeface="Garamond" panose="02020404030301010803" pitchFamily="18" charset="0"/>
              </a:rPr>
              <a:t>Lasting Peace and Reduced Corruption:</a:t>
            </a:r>
            <a:r>
              <a:rPr lang="en-US" dirty="0">
                <a:solidFill>
                  <a:schemeClr val="bg1"/>
                </a:solidFill>
                <a:latin typeface="Garamond" panose="02020404030301010803" pitchFamily="18" charset="0"/>
              </a:rPr>
              <a:t> Greater gender equality in government is linked to more sustainable conflict resolution and lower levels of human rights abuses. Studies also suggest that women’s leadership can help reduce corruption and improve public service delivery; </a:t>
            </a:r>
          </a:p>
          <a:p>
            <a:pPr algn="just">
              <a:buFont typeface="Wingdings" panose="05000000000000000000" pitchFamily="2" charset="2"/>
              <a:buChar char="v"/>
            </a:pPr>
            <a:r>
              <a:rPr lang="en-US" b="1" dirty="0">
                <a:solidFill>
                  <a:schemeClr val="bg1"/>
                </a:solidFill>
                <a:latin typeface="Garamond" panose="02020404030301010803" pitchFamily="18" charset="0"/>
              </a:rPr>
              <a:t>Role Modeling:</a:t>
            </a:r>
            <a:r>
              <a:rPr lang="en-US" dirty="0">
                <a:solidFill>
                  <a:schemeClr val="bg1"/>
                </a:solidFill>
                <a:latin typeface="Garamond" panose="02020404030301010803" pitchFamily="18" charset="0"/>
              </a:rPr>
              <a:t> Female political leaders act as role models, increasing the likelihood that women and girls will participate in political and civic life</a:t>
            </a:r>
            <a:endParaRPr lang="LID4096" dirty="0">
              <a:solidFill>
                <a:schemeClr val="bg1"/>
              </a:solidFill>
              <a:latin typeface="Garamond" panose="02020404030301010803" pitchFamily="18" charset="0"/>
            </a:endParaRPr>
          </a:p>
        </p:txBody>
      </p:sp>
    </p:spTree>
    <p:extLst>
      <p:ext uri="{BB962C8B-B14F-4D97-AF65-F5344CB8AC3E}">
        <p14:creationId xmlns:p14="http://schemas.microsoft.com/office/powerpoint/2010/main" val="37403461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0000"/>
            <a:lum/>
          </a:blip>
          <a:srcRect/>
          <a:stretch>
            <a:fillRect l="-6000" r="-6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E30DCD-791E-79EE-408B-E947C6B48363}"/>
              </a:ext>
            </a:extLst>
          </p:cNvPr>
          <p:cNvSpPr>
            <a:spLocks noGrp="1"/>
          </p:cNvSpPr>
          <p:nvPr>
            <p:ph type="title"/>
          </p:nvPr>
        </p:nvSpPr>
        <p:spPr>
          <a:xfrm>
            <a:off x="370114" y="365127"/>
            <a:ext cx="8458200" cy="854074"/>
          </a:xfrm>
        </p:spPr>
        <p:txBody>
          <a:bodyPr/>
          <a:lstStyle/>
          <a:p>
            <a:pPr algn="ctr"/>
            <a:r>
              <a:rPr lang="en-US" dirty="0"/>
              <a:t> </a:t>
            </a:r>
            <a:r>
              <a:rPr lang="en-US" sz="3600" b="1" dirty="0">
                <a:solidFill>
                  <a:schemeClr val="bg1"/>
                </a:solidFill>
                <a:effectLst>
                  <a:outerShdw blurRad="38100" dist="38100" dir="2700000" algn="tl">
                    <a:srgbClr val="000000">
                      <a:alpha val="43137"/>
                    </a:srgbClr>
                  </a:outerShdw>
                </a:effectLst>
              </a:rPr>
              <a:t>The Case for Women in Zambia </a:t>
            </a:r>
            <a:endParaRPr lang="LID4096" sz="3600" b="1" dirty="0">
              <a:solidFill>
                <a:schemeClr val="bg1"/>
              </a:solidFill>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D4323B80-4827-B76E-8D2A-08ED8112FC02}"/>
              </a:ext>
            </a:extLst>
          </p:cNvPr>
          <p:cNvSpPr>
            <a:spLocks noGrp="1"/>
          </p:cNvSpPr>
          <p:nvPr>
            <p:ph idx="1"/>
          </p:nvPr>
        </p:nvSpPr>
        <p:spPr>
          <a:xfrm>
            <a:off x="272143" y="1524000"/>
            <a:ext cx="8708571" cy="5192485"/>
          </a:xfrm>
        </p:spPr>
        <p:txBody>
          <a:bodyPr/>
          <a:lstStyle/>
          <a:p>
            <a:pPr algn="just">
              <a:buFont typeface="Wingdings" panose="05000000000000000000" pitchFamily="2" charset="2"/>
              <a:buChar char="v"/>
            </a:pPr>
            <a:r>
              <a:rPr lang="en-US" b="1" dirty="0">
                <a:solidFill>
                  <a:schemeClr val="bg1"/>
                </a:solidFill>
                <a:latin typeface="Garamond" panose="02020404030301010803" pitchFamily="18" charset="0"/>
              </a:rPr>
              <a:t> </a:t>
            </a:r>
            <a:r>
              <a:rPr lang="en-US" dirty="0">
                <a:solidFill>
                  <a:schemeClr val="bg1"/>
                </a:solidFill>
                <a:latin typeface="Garamond" panose="02020404030301010803" pitchFamily="18" charset="0"/>
              </a:rPr>
              <a:t>Women in Zambian politics play a growing but still limited role, facing significant underrepresentation despite constituting over 51% of the population; </a:t>
            </a:r>
          </a:p>
          <a:p>
            <a:pPr algn="just">
              <a:buFont typeface="Wingdings" panose="05000000000000000000" pitchFamily="2" charset="2"/>
              <a:buChar char="v"/>
            </a:pPr>
            <a:r>
              <a:rPr lang="en-US" b="1" dirty="0">
                <a:solidFill>
                  <a:schemeClr val="bg1"/>
                </a:solidFill>
                <a:latin typeface="Garamond" panose="02020404030301010803" pitchFamily="18" charset="0"/>
              </a:rPr>
              <a:t>Voters vs. Candidates:</a:t>
            </a:r>
            <a:r>
              <a:rPr lang="en-US" dirty="0">
                <a:solidFill>
                  <a:schemeClr val="bg1"/>
                </a:solidFill>
                <a:latin typeface="Garamond" panose="02020404030301010803" pitchFamily="18" charset="0"/>
              </a:rPr>
              <a:t> Women constitute the majority of voters in Zambian elections, acting as a crucial force in legitimizing democracy, yet they are rarely selected as candidates by political parties; </a:t>
            </a:r>
          </a:p>
          <a:p>
            <a:pPr algn="just">
              <a:buFont typeface="Wingdings" panose="05000000000000000000" pitchFamily="2" charset="2"/>
              <a:buChar char="v"/>
            </a:pPr>
            <a:r>
              <a:rPr lang="en-US" b="1" dirty="0">
                <a:solidFill>
                  <a:schemeClr val="bg1"/>
                </a:solidFill>
                <a:latin typeface="Garamond" panose="02020404030301010803" pitchFamily="18" charset="0"/>
              </a:rPr>
              <a:t>Low Representation:</a:t>
            </a:r>
            <a:r>
              <a:rPr lang="en-US" dirty="0">
                <a:solidFill>
                  <a:schemeClr val="bg1"/>
                </a:solidFill>
                <a:latin typeface="Garamond" panose="02020404030301010803" pitchFamily="18" charset="0"/>
              </a:rPr>
              <a:t> Women hold only 15% of parliamentary seats (as of 2025) and roughly 8% of local government roles, falling short of regional African averages and SADC goal; </a:t>
            </a:r>
          </a:p>
          <a:p>
            <a:pPr algn="just">
              <a:buFont typeface="Wingdings" panose="05000000000000000000" pitchFamily="2" charset="2"/>
              <a:buChar char="v"/>
            </a:pPr>
            <a:r>
              <a:rPr lang="en-US" b="1" dirty="0">
                <a:solidFill>
                  <a:schemeClr val="bg1"/>
                </a:solidFill>
                <a:latin typeface="Garamond" panose="02020404030301010803" pitchFamily="18" charset="0"/>
              </a:rPr>
              <a:t>Key Positions:</a:t>
            </a:r>
            <a:r>
              <a:rPr lang="en-US" dirty="0">
                <a:solidFill>
                  <a:schemeClr val="bg1"/>
                </a:solidFill>
                <a:latin typeface="Garamond" panose="02020404030301010803" pitchFamily="18" charset="0"/>
              </a:rPr>
              <a:t> Despite low numbers, women have achieved high-ranking roles, including the first female Vice President and the appointment of the first female Speaker of the National Assembly, </a:t>
            </a:r>
            <a:r>
              <a:rPr lang="en-US" dirty="0">
                <a:solidFill>
                  <a:schemeClr val="bg1"/>
                </a:solidFill>
                <a:latin typeface="Garamond" panose="02020404030301010803" pitchFamily="18" charset="0"/>
                <a:hlinkClick r:id="rId3">
                  <a:extLst>
                    <a:ext uri="{A12FA001-AC4F-418D-AE19-62706E023703}">
                      <ahyp:hlinkClr xmlns:ahyp="http://schemas.microsoft.com/office/drawing/2018/hyperlinkcolor" val="tx"/>
                    </a:ext>
                  </a:extLst>
                </a:hlinkClick>
              </a:rPr>
              <a:t>Nelly </a:t>
            </a:r>
            <a:r>
              <a:rPr lang="en-US" dirty="0" err="1">
                <a:solidFill>
                  <a:schemeClr val="bg1"/>
                </a:solidFill>
                <a:latin typeface="Garamond" panose="02020404030301010803" pitchFamily="18" charset="0"/>
                <a:hlinkClick r:id="rId3">
                  <a:extLst>
                    <a:ext uri="{A12FA001-AC4F-418D-AE19-62706E023703}">
                      <ahyp:hlinkClr xmlns:ahyp="http://schemas.microsoft.com/office/drawing/2018/hyperlinkcolor" val="tx"/>
                    </a:ext>
                  </a:extLst>
                </a:hlinkClick>
              </a:rPr>
              <a:t>Butete</a:t>
            </a:r>
            <a:r>
              <a:rPr lang="en-US" dirty="0">
                <a:solidFill>
                  <a:schemeClr val="bg1"/>
                </a:solidFill>
                <a:latin typeface="Garamond" panose="02020404030301010803" pitchFamily="18" charset="0"/>
                <a:hlinkClick r:id="rId3">
                  <a:extLst>
                    <a:ext uri="{A12FA001-AC4F-418D-AE19-62706E023703}">
                      <ahyp:hlinkClr xmlns:ahyp="http://schemas.microsoft.com/office/drawing/2018/hyperlinkcolor" val="tx"/>
                    </a:ext>
                  </a:extLst>
                </a:hlinkClick>
              </a:rPr>
              <a:t> </a:t>
            </a:r>
            <a:r>
              <a:rPr lang="en-US" dirty="0" err="1">
                <a:solidFill>
                  <a:schemeClr val="bg1"/>
                </a:solidFill>
                <a:latin typeface="Garamond" panose="02020404030301010803" pitchFamily="18" charset="0"/>
                <a:hlinkClick r:id="rId3">
                  <a:extLst>
                    <a:ext uri="{A12FA001-AC4F-418D-AE19-62706E023703}">
                      <ahyp:hlinkClr xmlns:ahyp="http://schemas.microsoft.com/office/drawing/2018/hyperlinkcolor" val="tx"/>
                    </a:ext>
                  </a:extLst>
                </a:hlinkClick>
              </a:rPr>
              <a:t>Kashumba</a:t>
            </a:r>
            <a:r>
              <a:rPr lang="en-US" dirty="0">
                <a:solidFill>
                  <a:schemeClr val="bg1"/>
                </a:solidFill>
                <a:latin typeface="Garamond" panose="02020404030301010803" pitchFamily="18" charset="0"/>
                <a:hlinkClick r:id="rId3">
                  <a:extLst>
                    <a:ext uri="{A12FA001-AC4F-418D-AE19-62706E023703}">
                      <ahyp:hlinkClr xmlns:ahyp="http://schemas.microsoft.com/office/drawing/2018/hyperlinkcolor" val="tx"/>
                    </a:ext>
                  </a:extLst>
                </a:hlinkClick>
              </a:rPr>
              <a:t> Mutti</a:t>
            </a:r>
            <a:r>
              <a:rPr lang="en-US" dirty="0">
                <a:solidFill>
                  <a:schemeClr val="bg1"/>
                </a:solidFill>
                <a:latin typeface="Garamond" panose="02020404030301010803" pitchFamily="18" charset="0"/>
              </a:rPr>
              <a:t>, in 2021; </a:t>
            </a:r>
          </a:p>
          <a:p>
            <a:pPr marL="0" indent="0" algn="just">
              <a:buNone/>
            </a:pPr>
            <a:endParaRPr lang="LID4096" dirty="0">
              <a:solidFill>
                <a:schemeClr val="bg1"/>
              </a:solidFill>
              <a:latin typeface="Garamond" panose="02020404030301010803" pitchFamily="18" charset="0"/>
            </a:endParaRPr>
          </a:p>
        </p:txBody>
      </p:sp>
    </p:spTree>
    <p:extLst>
      <p:ext uri="{BB962C8B-B14F-4D97-AF65-F5344CB8AC3E}">
        <p14:creationId xmlns:p14="http://schemas.microsoft.com/office/powerpoint/2010/main" val="29506176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0000"/>
            <a:lum/>
          </a:blip>
          <a:srcRect/>
          <a:stretch>
            <a:fillRect l="-6000" r="-6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D0ED1-8DB5-94AF-4116-4E932FF36DE8}"/>
              </a:ext>
            </a:extLst>
          </p:cNvPr>
          <p:cNvSpPr>
            <a:spLocks noGrp="1"/>
          </p:cNvSpPr>
          <p:nvPr>
            <p:ph type="title"/>
          </p:nvPr>
        </p:nvSpPr>
        <p:spPr>
          <a:xfrm>
            <a:off x="628650" y="365126"/>
            <a:ext cx="7886700" cy="984703"/>
          </a:xfrm>
        </p:spPr>
        <p:txBody>
          <a:bodyPr/>
          <a:lstStyle/>
          <a:p>
            <a:pPr algn="ctr"/>
            <a:r>
              <a:rPr lang="en-US" dirty="0"/>
              <a:t> </a:t>
            </a:r>
            <a:r>
              <a:rPr lang="en-US" sz="3600" b="1" dirty="0">
                <a:solidFill>
                  <a:schemeClr val="bg1"/>
                </a:solidFill>
                <a:effectLst>
                  <a:outerShdw blurRad="38100" dist="38100" dir="2700000" algn="tl">
                    <a:srgbClr val="000000">
                      <a:alpha val="43137"/>
                    </a:srgbClr>
                  </a:outerShdw>
                </a:effectLst>
              </a:rPr>
              <a:t>The Case for Women in Zambia </a:t>
            </a:r>
            <a:endParaRPr lang="LID4096" sz="3600" dirty="0"/>
          </a:p>
        </p:txBody>
      </p:sp>
      <p:sp>
        <p:nvSpPr>
          <p:cNvPr id="3" name="Content Placeholder 2">
            <a:extLst>
              <a:ext uri="{FF2B5EF4-FFF2-40B4-BE49-F238E27FC236}">
                <a16:creationId xmlns:a16="http://schemas.microsoft.com/office/drawing/2014/main" id="{B1C5B085-5EC3-0DC6-8676-F26D416C52C7}"/>
              </a:ext>
            </a:extLst>
          </p:cNvPr>
          <p:cNvSpPr>
            <a:spLocks noGrp="1"/>
          </p:cNvSpPr>
          <p:nvPr>
            <p:ph idx="1"/>
          </p:nvPr>
        </p:nvSpPr>
        <p:spPr>
          <a:xfrm>
            <a:off x="254000" y="1825624"/>
            <a:ext cx="8509000" cy="4667249"/>
          </a:xfrm>
        </p:spPr>
        <p:txBody>
          <a:bodyPr>
            <a:normAutofit/>
          </a:bodyPr>
          <a:lstStyle/>
          <a:p>
            <a:pPr algn="just">
              <a:buFont typeface="Wingdings" panose="05000000000000000000" pitchFamily="2" charset="2"/>
              <a:buChar char="v"/>
            </a:pPr>
            <a:r>
              <a:rPr lang="en-US" b="1" dirty="0">
                <a:solidFill>
                  <a:schemeClr val="bg1"/>
                </a:solidFill>
                <a:latin typeface="Garamond" panose="02020404030301010803" pitchFamily="18" charset="0"/>
              </a:rPr>
              <a:t> </a:t>
            </a:r>
            <a:r>
              <a:rPr lang="en-US" dirty="0">
                <a:solidFill>
                  <a:schemeClr val="bg1"/>
                </a:solidFill>
                <a:latin typeface="Garamond" panose="02020404030301010803" pitchFamily="18" charset="0"/>
              </a:rPr>
              <a:t>The overall state of women political representation in Zambia is concerning, with the country failing to meet continental and international benchmarks - CEDAW), Maputo Protocol, SADC; </a:t>
            </a:r>
          </a:p>
          <a:p>
            <a:pPr algn="just">
              <a:buFont typeface="Wingdings" panose="05000000000000000000" pitchFamily="2" charset="2"/>
              <a:buChar char="v"/>
            </a:pPr>
            <a:r>
              <a:rPr lang="en-US" dirty="0">
                <a:solidFill>
                  <a:schemeClr val="bg1"/>
                </a:solidFill>
                <a:latin typeface="Garamond" panose="02020404030301010803" pitchFamily="18" charset="0"/>
              </a:rPr>
              <a:t>women make up 50.5 percent of Zambia’s population as well as the  majority of voters, they remain systematically underrepresented in politics - Of the 7,023,499 certified registered voters in 2021, 3,751,040 were female (53.41%) and 3,273,459 were male (46.59%); </a:t>
            </a:r>
          </a:p>
          <a:p>
            <a:pPr algn="just">
              <a:buFont typeface="Wingdings" panose="05000000000000000000" pitchFamily="2" charset="2"/>
              <a:buChar char="v"/>
            </a:pPr>
            <a:r>
              <a:rPr lang="en-US" dirty="0">
                <a:solidFill>
                  <a:schemeClr val="bg1"/>
                </a:solidFill>
                <a:latin typeface="Garamond" panose="02020404030301010803" pitchFamily="18" charset="0"/>
              </a:rPr>
              <a:t>For period 2016 to 2021, out of 1,624 wards, 126 (7.8%) were women, 26 of 156 (16.7%) National Assembly, and 9 of the 22 (40%) seats at cabinet level while for the period 2021 to 2026, 141 of 1,858 wards were for women (7.6%), for the NA 21 of 156 (13.5%) and 5 of 24 cabinet seats (20.8%) </a:t>
            </a:r>
          </a:p>
          <a:p>
            <a:pPr algn="just">
              <a:buFont typeface="Wingdings" panose="05000000000000000000" pitchFamily="2" charset="2"/>
              <a:buChar char="v"/>
            </a:pPr>
            <a:endParaRPr lang="en-US" b="1" dirty="0">
              <a:solidFill>
                <a:schemeClr val="bg1"/>
              </a:solidFill>
              <a:latin typeface="Garamond" panose="02020404030301010803" pitchFamily="18" charset="0"/>
            </a:endParaRPr>
          </a:p>
          <a:p>
            <a:pPr marL="0" indent="0">
              <a:buNone/>
            </a:pPr>
            <a:endParaRPr lang="LID4096" dirty="0">
              <a:solidFill>
                <a:schemeClr val="bg1"/>
              </a:solidFill>
              <a:latin typeface="Garamond" panose="02020404030301010803" pitchFamily="18" charset="0"/>
            </a:endParaRPr>
          </a:p>
        </p:txBody>
      </p:sp>
    </p:spTree>
    <p:extLst>
      <p:ext uri="{BB962C8B-B14F-4D97-AF65-F5344CB8AC3E}">
        <p14:creationId xmlns:p14="http://schemas.microsoft.com/office/powerpoint/2010/main" val="37731478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0000"/>
            <a:lum/>
          </a:blip>
          <a:srcRect/>
          <a:stretch>
            <a:fillRect l="-6000" r="-6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43E237-6326-B8A7-AD71-766959DF3EF0}"/>
              </a:ext>
            </a:extLst>
          </p:cNvPr>
          <p:cNvSpPr>
            <a:spLocks noGrp="1"/>
          </p:cNvSpPr>
          <p:nvPr>
            <p:ph type="title"/>
          </p:nvPr>
        </p:nvSpPr>
        <p:spPr>
          <a:xfrm>
            <a:off x="337457" y="365126"/>
            <a:ext cx="8643257" cy="962931"/>
          </a:xfrm>
        </p:spPr>
        <p:txBody>
          <a:bodyPr/>
          <a:lstStyle/>
          <a:p>
            <a:pPr algn="ctr"/>
            <a:r>
              <a:rPr lang="en-US" dirty="0"/>
              <a:t> </a:t>
            </a:r>
            <a:r>
              <a:rPr lang="en-US" sz="3600" b="1" dirty="0">
                <a:solidFill>
                  <a:schemeClr val="bg1"/>
                </a:solidFill>
                <a:effectLst>
                  <a:outerShdw blurRad="38100" dist="38100" dir="2700000" algn="tl">
                    <a:srgbClr val="000000">
                      <a:alpha val="43137"/>
                    </a:srgbClr>
                  </a:outerShdw>
                </a:effectLst>
              </a:rPr>
              <a:t>The Case for Women in Zambia </a:t>
            </a:r>
            <a:endParaRPr lang="LID4096" sz="3600" dirty="0"/>
          </a:p>
        </p:txBody>
      </p:sp>
      <p:sp>
        <p:nvSpPr>
          <p:cNvPr id="3" name="Content Placeholder 2">
            <a:extLst>
              <a:ext uri="{FF2B5EF4-FFF2-40B4-BE49-F238E27FC236}">
                <a16:creationId xmlns:a16="http://schemas.microsoft.com/office/drawing/2014/main" id="{8F238572-7801-0B18-1F86-D0747ABA41F0}"/>
              </a:ext>
            </a:extLst>
          </p:cNvPr>
          <p:cNvSpPr>
            <a:spLocks noGrp="1"/>
          </p:cNvSpPr>
          <p:nvPr>
            <p:ph idx="1"/>
          </p:nvPr>
        </p:nvSpPr>
        <p:spPr>
          <a:xfrm>
            <a:off x="337457" y="1651452"/>
            <a:ext cx="8643257" cy="4667249"/>
          </a:xfrm>
        </p:spPr>
        <p:txBody>
          <a:bodyPr>
            <a:normAutofit/>
          </a:bodyPr>
          <a:lstStyle/>
          <a:p>
            <a:pPr algn="just">
              <a:buFont typeface="Wingdings" panose="05000000000000000000" pitchFamily="2" charset="2"/>
              <a:buChar char="v"/>
            </a:pPr>
            <a:r>
              <a:rPr lang="en-US" sz="2800" dirty="0">
                <a:solidFill>
                  <a:schemeClr val="bg1"/>
                </a:solidFill>
                <a:latin typeface="Garamond" panose="02020404030301010803" pitchFamily="18" charset="0"/>
              </a:rPr>
              <a:t>Despite this overall pattern of marginalization, women's parliamentary representation increased incrementally since the early 1990s, when the country reverted to multiparty democracy though the 2021 elections offered a different trend; </a:t>
            </a:r>
          </a:p>
          <a:p>
            <a:pPr>
              <a:buFont typeface="Wingdings" panose="05000000000000000000" pitchFamily="2" charset="2"/>
              <a:buChar char="v"/>
            </a:pPr>
            <a:r>
              <a:rPr lang="en-US" sz="2800" dirty="0">
                <a:solidFill>
                  <a:schemeClr val="bg1"/>
                </a:solidFill>
                <a:latin typeface="Garamond" panose="02020404030301010803" pitchFamily="18" charset="0"/>
              </a:rPr>
              <a:t>During the first democratic elections held in 1991, women won 7% of the seats;</a:t>
            </a:r>
          </a:p>
          <a:p>
            <a:pPr>
              <a:buFont typeface="Wingdings" panose="05000000000000000000" pitchFamily="2" charset="2"/>
              <a:buChar char="v"/>
            </a:pPr>
            <a:r>
              <a:rPr lang="en-US" sz="2800" b="1" dirty="0">
                <a:solidFill>
                  <a:schemeClr val="bg1"/>
                </a:solidFill>
                <a:latin typeface="Garamond" panose="02020404030301010803" pitchFamily="18" charset="0"/>
              </a:rPr>
              <a:t> </a:t>
            </a:r>
            <a:r>
              <a:rPr lang="en-US" sz="2800" dirty="0">
                <a:solidFill>
                  <a:schemeClr val="bg1"/>
                </a:solidFill>
                <a:latin typeface="Garamond" panose="02020404030301010803" pitchFamily="18" charset="0"/>
              </a:rPr>
              <a:t>This changed steadily over the years with 14 percent in 2006 and 17 percent in 2016</a:t>
            </a:r>
            <a:r>
              <a:rPr lang="en-US" sz="2800" b="1" dirty="0">
                <a:solidFill>
                  <a:schemeClr val="bg1"/>
                </a:solidFill>
                <a:latin typeface="Garamond" panose="02020404030301010803" pitchFamily="18" charset="0"/>
              </a:rPr>
              <a:t>; </a:t>
            </a:r>
          </a:p>
          <a:p>
            <a:endParaRPr lang="LID4096" dirty="0"/>
          </a:p>
        </p:txBody>
      </p:sp>
    </p:spTree>
    <p:extLst>
      <p:ext uri="{BB962C8B-B14F-4D97-AF65-F5344CB8AC3E}">
        <p14:creationId xmlns:p14="http://schemas.microsoft.com/office/powerpoint/2010/main" val="13653794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0000"/>
            <a:lum/>
          </a:blip>
          <a:srcRect/>
          <a:stretch>
            <a:fillRect l="-6000" r="-6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83ED4B-486B-EA9F-2459-81BC9359E816}"/>
              </a:ext>
            </a:extLst>
          </p:cNvPr>
          <p:cNvSpPr>
            <a:spLocks noGrp="1"/>
          </p:cNvSpPr>
          <p:nvPr>
            <p:ph type="title"/>
          </p:nvPr>
        </p:nvSpPr>
        <p:spPr>
          <a:xfrm>
            <a:off x="391885" y="365127"/>
            <a:ext cx="8316685" cy="1082674"/>
          </a:xfrm>
        </p:spPr>
        <p:txBody>
          <a:bodyPr>
            <a:normAutofit/>
          </a:bodyPr>
          <a:lstStyle/>
          <a:p>
            <a:pPr algn="ctr"/>
            <a:r>
              <a:rPr lang="en-US" sz="3600" b="1" dirty="0">
                <a:solidFill>
                  <a:schemeClr val="bg1"/>
                </a:solidFill>
                <a:effectLst>
                  <a:outerShdw blurRad="38100" dist="38100" dir="2700000" algn="tl">
                    <a:srgbClr val="000000">
                      <a:alpha val="43137"/>
                    </a:srgbClr>
                  </a:outerShdw>
                </a:effectLst>
              </a:rPr>
              <a:t>Challenges</a:t>
            </a:r>
            <a:endParaRPr lang="LID4096" sz="3600" b="1" dirty="0">
              <a:solidFill>
                <a:schemeClr val="bg1"/>
              </a:solidFill>
              <a:effectLst>
                <a:outerShdw blurRad="38100" dist="38100" dir="2700000" algn="tl">
                  <a:srgbClr val="000000">
                    <a:alpha val="43137"/>
                  </a:srgbClr>
                </a:outerShdw>
              </a:effectLst>
            </a:endParaRPr>
          </a:p>
        </p:txBody>
      </p:sp>
      <p:sp>
        <p:nvSpPr>
          <p:cNvPr id="3" name="Content Placeholder 2">
            <a:extLst>
              <a:ext uri="{FF2B5EF4-FFF2-40B4-BE49-F238E27FC236}">
                <a16:creationId xmlns:a16="http://schemas.microsoft.com/office/drawing/2014/main" id="{5F074D3B-1992-CDE0-CD1D-037C7DB0826B}"/>
              </a:ext>
            </a:extLst>
          </p:cNvPr>
          <p:cNvSpPr>
            <a:spLocks noGrp="1"/>
          </p:cNvSpPr>
          <p:nvPr>
            <p:ph idx="1"/>
          </p:nvPr>
        </p:nvSpPr>
        <p:spPr>
          <a:xfrm>
            <a:off x="152399" y="1632857"/>
            <a:ext cx="8648701" cy="5061857"/>
          </a:xfrm>
        </p:spPr>
        <p:txBody>
          <a:bodyPr/>
          <a:lstStyle/>
          <a:p>
            <a:pPr algn="just">
              <a:buFont typeface="Wingdings" panose="05000000000000000000" pitchFamily="2" charset="2"/>
              <a:buChar char="v"/>
            </a:pPr>
            <a:r>
              <a:rPr lang="en-US" dirty="0">
                <a:solidFill>
                  <a:schemeClr val="bg1"/>
                </a:solidFill>
                <a:latin typeface="Garamond" panose="02020404030301010803" pitchFamily="18" charset="0"/>
              </a:rPr>
              <a:t> The EU Report on 2021 elections attributes the most recent decrease in women’s political representation to several factors, including violence ahead of the polls; </a:t>
            </a:r>
          </a:p>
          <a:p>
            <a:pPr algn="just">
              <a:buFont typeface="Wingdings" panose="05000000000000000000" pitchFamily="2" charset="2"/>
              <a:buChar char="v"/>
            </a:pPr>
            <a:r>
              <a:rPr lang="en-US" dirty="0">
                <a:solidFill>
                  <a:schemeClr val="bg1"/>
                </a:solidFill>
                <a:latin typeface="Garamond" panose="02020404030301010803" pitchFamily="18" charset="0"/>
              </a:rPr>
              <a:t>In Zambia, violence has often increased in the past ahead of crucial elections that led to a change of government, as happened in both</a:t>
            </a:r>
          </a:p>
          <a:p>
            <a:pPr marL="0" indent="0" algn="just">
              <a:buNone/>
            </a:pPr>
            <a:r>
              <a:rPr lang="en-US" dirty="0">
                <a:solidFill>
                  <a:schemeClr val="bg1"/>
                </a:solidFill>
                <a:latin typeface="Garamond" panose="02020404030301010803" pitchFamily="18" charset="0"/>
              </a:rPr>
              <a:t>    2011 and 2021.In both years, women’s political representation</a:t>
            </a:r>
          </a:p>
          <a:p>
            <a:pPr marL="0" indent="0" algn="just">
              <a:buNone/>
            </a:pPr>
            <a:r>
              <a:rPr lang="en-US" dirty="0">
                <a:solidFill>
                  <a:schemeClr val="bg1"/>
                </a:solidFill>
                <a:latin typeface="Garamond" panose="02020404030301010803" pitchFamily="18" charset="0"/>
              </a:rPr>
              <a:t>     decreased; </a:t>
            </a:r>
          </a:p>
          <a:p>
            <a:pPr algn="just">
              <a:buFont typeface="Wingdings" panose="05000000000000000000" pitchFamily="2" charset="2"/>
              <a:buChar char="v"/>
            </a:pPr>
            <a:r>
              <a:rPr lang="en-US" dirty="0">
                <a:solidFill>
                  <a:schemeClr val="bg1"/>
                </a:solidFill>
                <a:latin typeface="Garamond" panose="02020404030301010803" pitchFamily="18" charset="0"/>
              </a:rPr>
              <a:t>  The challenges that candidates in rural areas faced in verifying the academic credentials needed to run for political office; </a:t>
            </a:r>
          </a:p>
          <a:p>
            <a:pPr algn="just">
              <a:buFont typeface="Wingdings" panose="05000000000000000000" pitchFamily="2" charset="2"/>
              <a:buChar char="v"/>
            </a:pPr>
            <a:r>
              <a:rPr lang="en-US" dirty="0">
                <a:solidFill>
                  <a:schemeClr val="bg1"/>
                </a:solidFill>
                <a:latin typeface="Garamond" panose="02020404030301010803" pitchFamily="18" charset="0"/>
              </a:rPr>
              <a:t> The emergence of the “Big man” syndrome in Zambian political parties, characterized by personal traits, often relegating women to “women wings of their parties” </a:t>
            </a:r>
          </a:p>
          <a:p>
            <a:pPr>
              <a:buFont typeface="Wingdings" panose="05000000000000000000" pitchFamily="2" charset="2"/>
              <a:buChar char="v"/>
            </a:pPr>
            <a:endParaRPr lang="LID4096" dirty="0">
              <a:solidFill>
                <a:schemeClr val="bg1"/>
              </a:solidFill>
            </a:endParaRPr>
          </a:p>
        </p:txBody>
      </p:sp>
    </p:spTree>
    <p:extLst>
      <p:ext uri="{BB962C8B-B14F-4D97-AF65-F5344CB8AC3E}">
        <p14:creationId xmlns:p14="http://schemas.microsoft.com/office/powerpoint/2010/main" val="624742152"/>
      </p:ext>
    </p:extLst>
  </p:cSld>
  <p:clrMapOvr>
    <a:masterClrMapping/>
  </p:clrMapOvr>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TM04033923[[fn=Depth]]</Template>
  <TotalTime>4810</TotalTime>
  <Words>1982</Words>
  <Application>Microsoft Office PowerPoint</Application>
  <PresentationFormat>On-screen Show (4:3)</PresentationFormat>
  <Paragraphs>97</Paragraphs>
  <Slides>18</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Adobe Devanagari</vt:lpstr>
      <vt:lpstr>Arial</vt:lpstr>
      <vt:lpstr>Calibri</vt:lpstr>
      <vt:lpstr>Corbel</vt:lpstr>
      <vt:lpstr>Courier New</vt:lpstr>
      <vt:lpstr>Garamond</vt:lpstr>
      <vt:lpstr>Wingdings</vt:lpstr>
      <vt:lpstr>Depth</vt:lpstr>
      <vt:lpstr>Paper presented by Women in Law and  Development   in Africa  - WiLDAF Zambia  at the 4th Prosecutors Conference   17th March, 2026 LUSAKA   </vt:lpstr>
      <vt:lpstr>What is Democracy</vt:lpstr>
      <vt:lpstr>Why Women Matter in a Democracy</vt:lpstr>
      <vt:lpstr>Why Women Matter in a Democracy</vt:lpstr>
      <vt:lpstr>Why Women Matter in a Democracy</vt:lpstr>
      <vt:lpstr> The Case for Women in Zambia </vt:lpstr>
      <vt:lpstr> The Case for Women in Zambia </vt:lpstr>
      <vt:lpstr> The Case for Women in Zambia </vt:lpstr>
      <vt:lpstr>Challenges</vt:lpstr>
      <vt:lpstr>Challenges</vt:lpstr>
      <vt:lpstr>Challenges</vt:lpstr>
      <vt:lpstr>Constitutional Amendments </vt:lpstr>
      <vt:lpstr>Constitutional Amendments </vt:lpstr>
      <vt:lpstr>Constitutional Amendments </vt:lpstr>
      <vt:lpstr>Constitutional Amendments </vt:lpstr>
      <vt:lpstr>Constitutional Amendments </vt:lpstr>
      <vt:lpstr>Gender Machinery Aspect </vt:lpstr>
      <vt:lpstr> The END </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Admin</dc:creator>
  <cp:keywords/>
  <dc:description>generated using python-pptx</dc:description>
  <cp:lastModifiedBy>Muzi Kamanga</cp:lastModifiedBy>
  <cp:revision>31</cp:revision>
  <cp:lastPrinted>2026-03-17T08:17:08Z</cp:lastPrinted>
  <dcterms:created xsi:type="dcterms:W3CDTF">2013-01-27T09:14:16Z</dcterms:created>
  <dcterms:modified xsi:type="dcterms:W3CDTF">2026-03-17T08:18:54Z</dcterms:modified>
  <cp:category/>
</cp:coreProperties>
</file>