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83" r:id="rId2"/>
    <p:sldId id="288" r:id="rId3"/>
    <p:sldId id="257" r:id="rId4"/>
    <p:sldId id="258" r:id="rId5"/>
    <p:sldId id="259" r:id="rId6"/>
    <p:sldId id="260" r:id="rId7"/>
    <p:sldId id="261" r:id="rId8"/>
    <p:sldId id="289" r:id="rId9"/>
    <p:sldId id="290" r:id="rId10"/>
    <p:sldId id="262" r:id="rId11"/>
    <p:sldId id="264" r:id="rId12"/>
    <p:sldId id="263" r:id="rId13"/>
    <p:sldId id="265" r:id="rId14"/>
    <p:sldId id="285" r:id="rId15"/>
    <p:sldId id="266" r:id="rId16"/>
    <p:sldId id="267" r:id="rId17"/>
    <p:sldId id="268" r:id="rId18"/>
    <p:sldId id="286" r:id="rId19"/>
    <p:sldId id="287" r:id="rId20"/>
    <p:sldId id="269" r:id="rId21"/>
    <p:sldId id="271" r:id="rId22"/>
    <p:sldId id="273" r:id="rId23"/>
    <p:sldId id="274" r:id="rId24"/>
    <p:sldId id="279" r:id="rId25"/>
    <p:sldId id="294" r:id="rId26"/>
    <p:sldId id="276" r:id="rId27"/>
    <p:sldId id="277" r:id="rId28"/>
    <p:sldId id="284" r:id="rId29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97" autoAdjust="0"/>
    <p:restoredTop sz="93981" autoAdjust="0"/>
  </p:normalViewPr>
  <p:slideViewPr>
    <p:cSldViewPr>
      <p:cViewPr varScale="1">
        <p:scale>
          <a:sx n="73" d="100"/>
          <a:sy n="73" d="100"/>
        </p:scale>
        <p:origin x="146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68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73BC2A9C-D5E9-467E-BEE6-88EE22343F1C}" type="datetimeFigureOut">
              <a:rPr lang="en-US" smtClean="0"/>
              <a:pPr/>
              <a:t>3/18/2026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43230B06-42AC-48F0-BD05-2B9D01D5872B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19951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A2C633-08AF-4065-BB20-D72AD86EABA7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951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C72F-C566-4646-9293-396A96B312C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86563-945E-4880-B9AF-061ECFA0B4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822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C72F-C566-4646-9293-396A96B312C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86563-945E-4880-B9AF-061ECFA0B4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082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C72F-C566-4646-9293-396A96B312C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86563-945E-4880-B9AF-061ECFA0B4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792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C72F-C566-4646-9293-396A96B312C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86563-945E-4880-B9AF-061ECFA0B4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4005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C72F-C566-4646-9293-396A96B312C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86563-945E-4880-B9AF-061ECFA0B4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523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C72F-C566-4646-9293-396A96B312C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86563-945E-4880-B9AF-061ECFA0B4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913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C72F-C566-4646-9293-396A96B312C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86563-945E-4880-B9AF-061ECFA0B4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76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C72F-C566-4646-9293-396A96B312C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86563-945E-4880-B9AF-061ECFA0B4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30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C72F-C566-4646-9293-396A96B312C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86563-945E-4880-B9AF-061ECFA0B4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567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C72F-C566-4646-9293-396A96B312C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86563-945E-4880-B9AF-061ECFA0B4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060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C72F-C566-4646-9293-396A96B312C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86563-945E-4880-B9AF-061ECFA0B4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767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5000">
              <a:schemeClr val="tx2"/>
            </a:gs>
            <a:gs pos="91000">
              <a:schemeClr val="accent1">
                <a:lumMod val="20000"/>
                <a:lumOff val="80000"/>
              </a:schemeClr>
            </a:gs>
            <a:gs pos="100000">
              <a:srgbClr val="00B050"/>
            </a:gs>
            <a:gs pos="97000">
              <a:schemeClr val="bg1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5C72F-C566-4646-9293-396A96B312C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86563-945E-4880-B9AF-061ECFA0B4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817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11560" y="1250364"/>
            <a:ext cx="7848872" cy="5202972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2"/>
                </a:solidFill>
              </a:rPr>
              <a:t/>
            </a:r>
            <a:br>
              <a:rPr lang="en-US" sz="3200" b="1" dirty="0">
                <a:solidFill>
                  <a:schemeClr val="tx2"/>
                </a:solidFill>
              </a:rPr>
            </a:br>
            <a:r>
              <a:rPr lang="en-US" sz="3200" b="1" dirty="0">
                <a:solidFill>
                  <a:schemeClr val="tx2"/>
                </a:solidFill>
              </a:rPr>
              <a:t/>
            </a:r>
            <a:br>
              <a:rPr lang="en-US" sz="3200" b="1" dirty="0">
                <a:solidFill>
                  <a:schemeClr val="tx2"/>
                </a:solidFill>
              </a:rPr>
            </a:br>
            <a:r>
              <a:rPr lang="en-US" b="1" dirty="0">
                <a:solidFill>
                  <a:schemeClr val="tx2"/>
                </a:solidFill>
              </a:rPr>
              <a:t>ZAMBIA POLICE SERVICE</a:t>
            </a:r>
            <a:br>
              <a:rPr lang="en-US" b="1" dirty="0">
                <a:solidFill>
                  <a:schemeClr val="tx2"/>
                </a:solidFill>
              </a:rPr>
            </a:br>
            <a:r>
              <a:rPr lang="fr-FR" b="1" u="sng" dirty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			</a:t>
            </a:r>
            <a:br>
              <a:rPr lang="fr-FR" b="1" u="sng" dirty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</a:br>
            <a:r>
              <a:rPr lang="en-US" sz="4000" b="1" dirty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Challenges and Strategies in the Investigation of Electoral Offences.</a:t>
            </a:r>
            <a:r>
              <a:rPr lang="fr-FR" sz="4000" b="1" dirty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/>
            </a:r>
            <a:br>
              <a:rPr lang="fr-FR" sz="4000" b="1" dirty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</a:br>
            <a:r>
              <a:rPr lang="fr-FR" sz="4000" b="1" dirty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By</a:t>
            </a:r>
            <a:br>
              <a:rPr lang="fr-FR" sz="4000" b="1" dirty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</a:br>
            <a:r>
              <a:rPr lang="fr-FR" sz="4000" b="1" dirty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Mr. John Daka - DCP</a:t>
            </a:r>
            <a:br>
              <a:rPr lang="fr-FR" sz="4000" b="1" dirty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</a:br>
            <a:r>
              <a:rPr lang="fr-FR" sz="4000" b="1" dirty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Director - Legal</a:t>
            </a:r>
            <a:br>
              <a:rPr lang="fr-FR" sz="4000" b="1" dirty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</a:br>
            <a:r>
              <a:rPr lang="en-US" sz="4000" b="1" dirty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Zambia Police Service</a:t>
            </a:r>
            <a:r>
              <a:rPr lang="en-US" sz="4000" dirty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/>
            </a:r>
            <a:br>
              <a:rPr lang="en-US" dirty="0">
                <a:solidFill>
                  <a:schemeClr val="tx2"/>
                </a:solidFill>
              </a:rPr>
            </a:b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15" name="Picture 3" descr="ZP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333" y="152401"/>
            <a:ext cx="1693334" cy="900336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" name="Group 4"/>
          <p:cNvGrpSpPr>
            <a:grpSpLocks/>
          </p:cNvGrpSpPr>
          <p:nvPr/>
        </p:nvGrpSpPr>
        <p:grpSpPr bwMode="auto">
          <a:xfrm>
            <a:off x="457200" y="336865"/>
            <a:ext cx="3048000" cy="592881"/>
            <a:chOff x="900" y="1980"/>
            <a:chExt cx="4140" cy="540"/>
          </a:xfrm>
        </p:grpSpPr>
        <p:sp>
          <p:nvSpPr>
            <p:cNvPr id="17" name="Rectangle 5"/>
            <p:cNvSpPr>
              <a:spLocks noChangeArrowheads="1"/>
            </p:cNvSpPr>
            <p:nvPr/>
          </p:nvSpPr>
          <p:spPr bwMode="auto">
            <a:xfrm>
              <a:off x="900" y="2340"/>
              <a:ext cx="4140" cy="180"/>
            </a:xfrm>
            <a:prstGeom prst="rect">
              <a:avLst/>
            </a:prstGeom>
            <a:solidFill>
              <a:srgbClr val="00008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Rectangle 6"/>
            <p:cNvSpPr>
              <a:spLocks noChangeArrowheads="1"/>
            </p:cNvSpPr>
            <p:nvPr/>
          </p:nvSpPr>
          <p:spPr bwMode="auto">
            <a:xfrm>
              <a:off x="900" y="2160"/>
              <a:ext cx="4140" cy="1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" name="Rectangle 7"/>
            <p:cNvSpPr>
              <a:spLocks noChangeArrowheads="1"/>
            </p:cNvSpPr>
            <p:nvPr/>
          </p:nvSpPr>
          <p:spPr bwMode="auto">
            <a:xfrm>
              <a:off x="900" y="1980"/>
              <a:ext cx="4140" cy="180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24" name="Group 4"/>
          <p:cNvGrpSpPr>
            <a:grpSpLocks/>
          </p:cNvGrpSpPr>
          <p:nvPr/>
        </p:nvGrpSpPr>
        <p:grpSpPr bwMode="auto">
          <a:xfrm>
            <a:off x="5638800" y="333620"/>
            <a:ext cx="3048000" cy="592881"/>
            <a:chOff x="900" y="1980"/>
            <a:chExt cx="4140" cy="540"/>
          </a:xfrm>
        </p:grpSpPr>
        <p:sp>
          <p:nvSpPr>
            <p:cNvPr id="25" name="Rectangle 5"/>
            <p:cNvSpPr>
              <a:spLocks noChangeArrowheads="1"/>
            </p:cNvSpPr>
            <p:nvPr/>
          </p:nvSpPr>
          <p:spPr bwMode="auto">
            <a:xfrm>
              <a:off x="900" y="2340"/>
              <a:ext cx="4140" cy="180"/>
            </a:xfrm>
            <a:prstGeom prst="rect">
              <a:avLst/>
            </a:prstGeom>
            <a:solidFill>
              <a:srgbClr val="00008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Rectangle 6"/>
            <p:cNvSpPr>
              <a:spLocks noChangeArrowheads="1"/>
            </p:cNvSpPr>
            <p:nvPr/>
          </p:nvSpPr>
          <p:spPr bwMode="auto">
            <a:xfrm>
              <a:off x="900" y="2160"/>
              <a:ext cx="4140" cy="1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Rectangle 7"/>
            <p:cNvSpPr>
              <a:spLocks noChangeArrowheads="1"/>
            </p:cNvSpPr>
            <p:nvPr/>
          </p:nvSpPr>
          <p:spPr bwMode="auto">
            <a:xfrm>
              <a:off x="900" y="1980"/>
              <a:ext cx="4140" cy="180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12265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63" cy="982662"/>
          </a:xfrm>
        </p:spPr>
        <p:txBody>
          <a:bodyPr/>
          <a:lstStyle/>
          <a:p>
            <a:r>
              <a:t>Bribery – Section 81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/>
              <a:t>It </a:t>
            </a:r>
            <a:r>
              <a:rPr lang="en-GB" dirty="0"/>
              <a:t>is an offence to: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• </a:t>
            </a:r>
            <a:r>
              <a:rPr lang="en-GB" dirty="0"/>
              <a:t>Give, offer or promise money or benefits to influence a voter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• </a:t>
            </a:r>
            <a:r>
              <a:rPr lang="en-GB" dirty="0"/>
              <a:t>Encourage a voter to vote or refrain from voting through incentives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• </a:t>
            </a:r>
            <a:r>
              <a:rPr lang="en-GB" dirty="0"/>
              <a:t>Pay individuals to participate in election processions or demonstrations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• </a:t>
            </a:r>
            <a:r>
              <a:rPr lang="en-GB" dirty="0"/>
              <a:t>Offer gifts or benefits to secure votes for a candidate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• </a:t>
            </a:r>
            <a:r>
              <a:rPr lang="en-GB" dirty="0"/>
              <a:t>Provide or receive money intended for voter bribery</a:t>
            </a:r>
            <a:endParaRPr lang="en-GB" dirty="0">
              <a:effectLst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Impersonation – Section 82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Occurs where a person:</a:t>
            </a:r>
          </a:p>
          <a:p>
            <a:r>
              <a:rPr dirty="0" smtClean="0"/>
              <a:t>Votes </a:t>
            </a:r>
            <a:r>
              <a:rPr dirty="0"/>
              <a:t>pretending to be another registered voter</a:t>
            </a:r>
          </a:p>
          <a:p>
            <a:r>
              <a:rPr dirty="0" smtClean="0"/>
              <a:t>Votes </a:t>
            </a:r>
            <a:r>
              <a:rPr dirty="0"/>
              <a:t>in the name of a deceased or absent person</a:t>
            </a:r>
          </a:p>
          <a:p>
            <a:r>
              <a:rPr dirty="0" smtClean="0"/>
              <a:t>Votes </a:t>
            </a:r>
            <a:r>
              <a:rPr dirty="0"/>
              <a:t>more than once during the same election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Undue Influence – Section 83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Occurs where a person uses force, threats or intimidation to influence voting behaviour:</a:t>
            </a:r>
          </a:p>
          <a:p>
            <a:r>
              <a:rPr dirty="0" smtClean="0"/>
              <a:t> </a:t>
            </a:r>
            <a:r>
              <a:rPr dirty="0"/>
              <a:t>Threatening violence</a:t>
            </a:r>
          </a:p>
          <a:p>
            <a:r>
              <a:rPr dirty="0" smtClean="0"/>
              <a:t> </a:t>
            </a:r>
            <a:r>
              <a:rPr dirty="0"/>
              <a:t>Threatening loss of employment</a:t>
            </a:r>
          </a:p>
          <a:p>
            <a:r>
              <a:rPr dirty="0" smtClean="0"/>
              <a:t> </a:t>
            </a:r>
            <a:r>
              <a:rPr dirty="0"/>
              <a:t>Using authority or power to pressure voters</a:t>
            </a:r>
          </a:p>
        </p:txBody>
      </p:sp>
    </p:spTree>
    <p:extLst>
      <p:ext uri="{BB962C8B-B14F-4D97-AF65-F5344CB8AC3E}">
        <p14:creationId xmlns:p14="http://schemas.microsoft.com/office/powerpoint/2010/main" val="1363582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57200"/>
            <a:ext cx="8229600" cy="1143000"/>
          </a:xfrm>
        </p:spPr>
        <p:txBody>
          <a:bodyPr>
            <a:normAutofit/>
          </a:bodyPr>
          <a:lstStyle/>
          <a:p>
            <a:pPr algn="just"/>
            <a:r>
              <a:rPr lang="en-GB" sz="3200" dirty="0"/>
              <a:t>Offences Relating to Election Materials – Section 87 &amp; Obstructing Officers – Section 89(j)</a:t>
            </a:r>
            <a:endParaRPr lang="en-GB" sz="32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It is an offence to:</a:t>
            </a:r>
          </a:p>
          <a:p>
            <a:r>
              <a:rPr dirty="0" smtClean="0"/>
              <a:t>Destroy </a:t>
            </a:r>
            <a:r>
              <a:rPr dirty="0"/>
              <a:t>ballot papers</a:t>
            </a:r>
          </a:p>
          <a:p>
            <a:r>
              <a:rPr dirty="0" smtClean="0"/>
              <a:t>Interfere </a:t>
            </a:r>
            <a:r>
              <a:rPr dirty="0"/>
              <a:t>with ballot boxes</a:t>
            </a:r>
          </a:p>
          <a:p>
            <a:r>
              <a:rPr dirty="0" smtClean="0"/>
              <a:t>Remove </a:t>
            </a:r>
            <a:r>
              <a:rPr dirty="0"/>
              <a:t>or tamper with election </a:t>
            </a:r>
            <a:r>
              <a:rPr dirty="0" smtClean="0"/>
              <a:t>documents</a:t>
            </a:r>
            <a:endParaRPr lang="en-GB" dirty="0"/>
          </a:p>
          <a:p>
            <a:r>
              <a:rPr lang="en-GB" dirty="0"/>
              <a:t>Wilfully obstruct or interfere with a returning officer, presiding officer, or election officer in the execution of their duties</a:t>
            </a:r>
          </a:p>
          <a:p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362F2D-1FFC-45F7-B7B5-29D223FD1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Electoral Code of Conduct Violations</a:t>
            </a:r>
            <a:br>
              <a:rPr lang="en-GB" dirty="0"/>
            </a:br>
            <a:r>
              <a:rPr lang="en-US" dirty="0" smtClean="0"/>
              <a:t> 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A7BA424-02F1-4127-96C0-56AD325E7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GB" dirty="0"/>
              <a:t>Violations of the Schedule to the Electoral Process Act include: </a:t>
            </a:r>
            <a:endParaRPr lang="en-GB" dirty="0" smtClean="0"/>
          </a:p>
          <a:p>
            <a:pPr marL="0" indent="0" algn="just">
              <a:buNone/>
            </a:pPr>
            <a:r>
              <a:rPr lang="en-GB" dirty="0" smtClean="0"/>
              <a:t>• </a:t>
            </a:r>
            <a:r>
              <a:rPr lang="en-GB" dirty="0"/>
              <a:t>Use of state resources for campaigning </a:t>
            </a:r>
            <a:endParaRPr lang="en-GB" dirty="0" smtClean="0"/>
          </a:p>
          <a:p>
            <a:pPr marL="0" indent="0" algn="just">
              <a:buNone/>
            </a:pPr>
            <a:r>
              <a:rPr lang="en-GB" dirty="0" smtClean="0"/>
              <a:t>• </a:t>
            </a:r>
            <a:r>
              <a:rPr lang="en-GB" dirty="0"/>
              <a:t>Hate speech or incitement </a:t>
            </a:r>
            <a:endParaRPr lang="en-GB" dirty="0" smtClean="0"/>
          </a:p>
          <a:p>
            <a:pPr marL="0" indent="0" algn="just">
              <a:buNone/>
            </a:pPr>
            <a:r>
              <a:rPr lang="en-GB" dirty="0" smtClean="0"/>
              <a:t>• </a:t>
            </a:r>
            <a:r>
              <a:rPr lang="en-GB" dirty="0"/>
              <a:t>Possession of another person’s voter’s card </a:t>
            </a:r>
            <a:endParaRPr lang="en-GB" dirty="0" smtClean="0"/>
          </a:p>
          <a:p>
            <a:pPr marL="0" indent="0" algn="just">
              <a:buNone/>
            </a:pPr>
            <a:r>
              <a:rPr lang="en-GB" dirty="0" smtClean="0"/>
              <a:t>• </a:t>
            </a:r>
            <a:r>
              <a:rPr lang="en-GB" dirty="0"/>
              <a:t>Disruption of rallies or meetings </a:t>
            </a:r>
            <a:endParaRPr lang="en-GB" dirty="0" smtClean="0"/>
          </a:p>
          <a:p>
            <a:pPr marL="0" indent="0" algn="just">
              <a:buNone/>
            </a:pPr>
            <a:r>
              <a:rPr lang="en-GB" dirty="0" smtClean="0"/>
              <a:t>• </a:t>
            </a:r>
            <a:r>
              <a:rPr lang="en-GB" dirty="0"/>
              <a:t>These overlap with criminal offences under </a:t>
            </a:r>
            <a:r>
              <a:rPr lang="en-GB" dirty="0" smtClean="0"/>
              <a:t>	the </a:t>
            </a:r>
            <a:r>
              <a:rPr lang="en-GB" dirty="0"/>
              <a:t>Act and Penal Code</a:t>
            </a:r>
          </a:p>
          <a:p>
            <a:pPr marL="0" indent="0" algn="just">
              <a:buNone/>
            </a:pPr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34135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Relevant Offences under the Penal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dirty="0"/>
              <a:t>Election-related crimes may also be prosecuted under the Penal Code, including:</a:t>
            </a:r>
          </a:p>
          <a:p>
            <a:r>
              <a:rPr dirty="0" smtClean="0"/>
              <a:t>Assault</a:t>
            </a:r>
            <a:r>
              <a:rPr lang="en-US" dirty="0"/>
              <a:t>s</a:t>
            </a:r>
            <a:r>
              <a:rPr dirty="0"/>
              <a:t> occasioning actual bodily harm</a:t>
            </a:r>
            <a:r>
              <a:rPr lang="en-US" dirty="0"/>
              <a:t> –Section 248</a:t>
            </a:r>
            <a:endParaRPr dirty="0"/>
          </a:p>
          <a:p>
            <a:r>
              <a:rPr dirty="0" smtClean="0"/>
              <a:t>Malicious </a:t>
            </a:r>
            <a:r>
              <a:rPr dirty="0"/>
              <a:t>damage to property</a:t>
            </a:r>
            <a:r>
              <a:rPr lang="en-US" dirty="0"/>
              <a:t> –Section 335</a:t>
            </a:r>
            <a:endParaRPr dirty="0"/>
          </a:p>
          <a:p>
            <a:r>
              <a:rPr dirty="0" smtClean="0"/>
              <a:t>Forgery </a:t>
            </a:r>
            <a:r>
              <a:rPr dirty="0"/>
              <a:t>and uttering false documents</a:t>
            </a:r>
            <a:r>
              <a:rPr lang="en-US" dirty="0"/>
              <a:t> –Section 344</a:t>
            </a:r>
            <a:endParaRPr dirty="0"/>
          </a:p>
          <a:p>
            <a:r>
              <a:rPr dirty="0" smtClean="0"/>
              <a:t>Unlawful </a:t>
            </a:r>
            <a:r>
              <a:rPr dirty="0"/>
              <a:t>assembly and riot</a:t>
            </a:r>
            <a:r>
              <a:rPr lang="en-US" dirty="0"/>
              <a:t> –Section 74</a:t>
            </a:r>
            <a:endParaRPr dirty="0"/>
          </a:p>
          <a:p>
            <a:r>
              <a:rPr dirty="0" smtClean="0"/>
              <a:t>Threat</a:t>
            </a:r>
            <a:r>
              <a:rPr lang="en-US" dirty="0"/>
              <a:t>ening violence – Section 90</a:t>
            </a:r>
            <a:endParaRPr dirty="0"/>
          </a:p>
          <a:p>
            <a:r>
              <a:rPr dirty="0" smtClean="0"/>
              <a:t>Arson</a:t>
            </a:r>
            <a:r>
              <a:rPr lang="en-US" dirty="0" smtClean="0"/>
              <a:t> </a:t>
            </a:r>
            <a:r>
              <a:rPr lang="en-US" dirty="0"/>
              <a:t>– Section 328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Example – Violence During Elections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dirty="0"/>
              <a:t>Where violence occurs during campaigns or voting:</a:t>
            </a:r>
          </a:p>
          <a:p>
            <a:pPr algn="just"/>
            <a:r>
              <a:rPr dirty="0" smtClean="0"/>
              <a:t>Offenders </a:t>
            </a:r>
            <a:r>
              <a:rPr dirty="0"/>
              <a:t>may be charged with assault</a:t>
            </a:r>
          </a:p>
          <a:p>
            <a:pPr algn="just"/>
            <a:r>
              <a:rPr dirty="0" smtClean="0"/>
              <a:t>Groups </a:t>
            </a:r>
            <a:r>
              <a:rPr dirty="0"/>
              <a:t>involved in violence may be charged with unlawful assembly or riot</a:t>
            </a:r>
          </a:p>
          <a:p>
            <a:pPr algn="just"/>
            <a:r>
              <a:rPr dirty="0" smtClean="0"/>
              <a:t>Additional </a:t>
            </a:r>
            <a:r>
              <a:rPr dirty="0"/>
              <a:t>charges may arise depending on the circumstances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Common Cyber Offences During Elections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Common offences committed under the Cyber Crimes Act No. 4 of 2025 include-</a:t>
            </a:r>
          </a:p>
          <a:p>
            <a:pPr algn="just"/>
            <a:r>
              <a:rPr lang="en-US" dirty="0"/>
              <a:t>Transmission of Unsolicited Deceptive Electronic Communication - (Section 19)</a:t>
            </a:r>
          </a:p>
          <a:p>
            <a:pPr algn="just"/>
            <a:r>
              <a:rPr lang="en-US" dirty="0"/>
              <a:t>Harassment and Humiliation using a Computer System –Section 22</a:t>
            </a:r>
          </a:p>
          <a:p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6FDBA6-5417-443E-9941-274989075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/>
              <a:t>Transmission </a:t>
            </a:r>
            <a:r>
              <a:rPr lang="en-US" sz="4000" dirty="0"/>
              <a:t>of Unsolicited Deceptive Electronic Communication - (Section 19)</a:t>
            </a:r>
            <a:r>
              <a:rPr lang="en-US" dirty="0"/>
              <a:t/>
            </a:r>
            <a:br>
              <a:rPr lang="en-US" dirty="0"/>
            </a:b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5B7F5A2-5EF3-45E2-9EDE-DD3D95DE8F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pPr algn="just"/>
            <a:r>
              <a:rPr lang="en-US" dirty="0" smtClean="0"/>
              <a:t>Use </a:t>
            </a:r>
            <a:r>
              <a:rPr lang="en-US" dirty="0"/>
              <a:t>of computers or systems to send deceptive electronic communications about their origin.</a:t>
            </a:r>
          </a:p>
          <a:p>
            <a:pPr algn="just"/>
            <a:r>
              <a:rPr lang="en-US" dirty="0" smtClean="0"/>
              <a:t>Sending </a:t>
            </a:r>
            <a:r>
              <a:rPr lang="en-US" dirty="0"/>
              <a:t>multiple electronic messages to cause harm or disrupt computer systems.</a:t>
            </a:r>
          </a:p>
          <a:p>
            <a:pPr algn="just"/>
            <a:r>
              <a:rPr lang="en-US" dirty="0"/>
              <a:t>Falsifying header information in electronic communications to deceive users</a:t>
            </a:r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2440368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5F8328-51E9-468D-A35E-BB4791D6D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Harassment and Humiliation using a Computer System –Section 22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391E932-ECB6-40E3-8565-C54ECAE197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700" dirty="0">
                <a:solidFill>
                  <a:prstClr val="black"/>
                </a:solidFill>
                <a:latin typeface="Calibri"/>
              </a:rPr>
              <a:t>T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 Cyber Crimes Act No. 4 of 2025 creates the offence of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Harassment and Humiliation using a Computer System.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Digital platforms may be used to: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Spread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false information about candidates or officials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Circulate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defamatory or humiliating content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Conduct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online harassment campaigns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Disseminate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manipulated images or false allegations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277094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Introduction &amp; Objectives </a:t>
            </a:r>
            <a:endParaRPr lang="en-GB" sz="2800" dirty="0" smtClean="0"/>
          </a:p>
          <a:p>
            <a:r>
              <a:rPr lang="en-GB" sz="2800" dirty="0" smtClean="0"/>
              <a:t>Legal Framework</a:t>
            </a:r>
          </a:p>
          <a:p>
            <a:r>
              <a:rPr lang="en-GB" sz="2800" dirty="0" smtClean="0"/>
              <a:t>Common </a:t>
            </a:r>
            <a:r>
              <a:rPr lang="en-GB" sz="2800" dirty="0"/>
              <a:t>Electoral Offences &amp; Code of Conduct </a:t>
            </a:r>
            <a:endParaRPr lang="en-GB" sz="2800" dirty="0" smtClean="0"/>
          </a:p>
          <a:p>
            <a:r>
              <a:rPr lang="en-GB" sz="2800" dirty="0" smtClean="0"/>
              <a:t>Challenges </a:t>
            </a:r>
            <a:r>
              <a:rPr lang="en-GB" sz="2800" dirty="0"/>
              <a:t>in Investigations </a:t>
            </a:r>
            <a:endParaRPr lang="en-GB" sz="2800" dirty="0" smtClean="0"/>
          </a:p>
          <a:p>
            <a:r>
              <a:rPr lang="en-GB" sz="2800" dirty="0" smtClean="0"/>
              <a:t>Strategies </a:t>
            </a:r>
            <a:r>
              <a:rPr lang="en-GB" sz="2800" dirty="0"/>
              <a:t>for Effective Investigations (2026 Focus) </a:t>
            </a:r>
            <a:endParaRPr lang="en-GB" sz="2800" dirty="0" smtClean="0"/>
          </a:p>
          <a:p>
            <a:r>
              <a:rPr lang="en-GB" sz="2800" dirty="0" smtClean="0"/>
              <a:t>Case </a:t>
            </a:r>
            <a:r>
              <a:rPr lang="en-GB" sz="2800" dirty="0"/>
              <a:t>Studies </a:t>
            </a:r>
            <a:endParaRPr lang="en-GB" sz="2800" dirty="0" smtClean="0"/>
          </a:p>
          <a:p>
            <a:r>
              <a:rPr lang="en-GB" sz="2800" dirty="0" smtClean="0"/>
              <a:t>Key </a:t>
            </a:r>
            <a:r>
              <a:rPr lang="en-GB" sz="2800" dirty="0"/>
              <a:t>Takeaways &amp; Recommendations </a:t>
            </a:r>
            <a:endParaRPr lang="en-GB" sz="2800" dirty="0" smtClean="0"/>
          </a:p>
          <a:p>
            <a:r>
              <a:rPr lang="en-GB" sz="2800" dirty="0" smtClean="0"/>
              <a:t>Conclusion</a:t>
            </a:r>
            <a:endParaRPr lang="en-GB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663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Challenges in Investigating Cyber Electoral Offences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b="1" dirty="0"/>
              <a:t>General </a:t>
            </a:r>
            <a:r>
              <a:rPr lang="en-GB" b="1" dirty="0" smtClean="0"/>
              <a:t>Challenges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• Political pressure and interference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• </a:t>
            </a:r>
            <a:r>
              <a:rPr lang="en-GB" dirty="0"/>
              <a:t>Fear or reluctance of witnesses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• </a:t>
            </a:r>
            <a:r>
              <a:rPr lang="en-GB" dirty="0"/>
              <a:t>Lack of direct evidence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• </a:t>
            </a:r>
            <a:r>
              <a:rPr lang="en-GB" dirty="0"/>
              <a:t>Rapidly evolving incidents during campaigns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• </a:t>
            </a:r>
            <a:r>
              <a:rPr lang="en-GB" dirty="0"/>
              <a:t>Large crowds and public disorder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• </a:t>
            </a:r>
            <a:r>
              <a:rPr lang="en-GB" dirty="0"/>
              <a:t>Low prosecution rates in past cycles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• </a:t>
            </a:r>
            <a:r>
              <a:rPr lang="en-GB" dirty="0"/>
              <a:t>Logistical constraints </a:t>
            </a:r>
            <a:endParaRPr lang="en-GB" dirty="0" smtClean="0"/>
          </a:p>
          <a:p>
            <a:pPr marL="0" indent="0">
              <a:buNone/>
            </a:pPr>
            <a:r>
              <a:rPr lang="en-GB" b="1" dirty="0"/>
              <a:t>Cyber-Specific Challenges </a:t>
            </a:r>
          </a:p>
          <a:p>
            <a:pPr marL="0" indent="0">
              <a:buNone/>
            </a:pPr>
            <a:r>
              <a:rPr lang="en-GB" dirty="0"/>
              <a:t>• Anonymous online accounts </a:t>
            </a:r>
          </a:p>
          <a:p>
            <a:pPr marL="0" indent="0">
              <a:buNone/>
            </a:pPr>
            <a:r>
              <a:rPr lang="en-GB" dirty="0"/>
              <a:t>• Rapid spread of misinformation </a:t>
            </a:r>
          </a:p>
          <a:p>
            <a:pPr marL="0" indent="0">
              <a:buNone/>
            </a:pPr>
            <a:r>
              <a:rPr lang="en-GB" dirty="0"/>
              <a:t>• Difficulty linking online content to suspects </a:t>
            </a:r>
          </a:p>
          <a:p>
            <a:pPr marL="0" indent="0">
              <a:buNone/>
            </a:pPr>
            <a:r>
              <a:rPr lang="en-GB" dirty="0"/>
              <a:t>• Preservation and authentication of digital evidence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Evidence Collection Challenges &amp; Proper Handling</a:t>
            </a:r>
            <a:endParaRPr lang="en-GB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b="1" dirty="0"/>
              <a:t>Evidence Collection Challenges </a:t>
            </a:r>
            <a:endParaRPr lang="en-GB" b="1" dirty="0" smtClean="0"/>
          </a:p>
          <a:p>
            <a:pPr marL="0" indent="0">
              <a:buNone/>
            </a:pPr>
            <a:r>
              <a:rPr lang="en-GB" dirty="0" smtClean="0"/>
              <a:t>• </a:t>
            </a:r>
            <a:r>
              <a:rPr lang="en-GB" dirty="0"/>
              <a:t>Bribery often occurs secretly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• </a:t>
            </a:r>
            <a:r>
              <a:rPr lang="en-GB" dirty="0"/>
              <a:t>Witnesses may fear victimisation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• </a:t>
            </a:r>
            <a:r>
              <a:rPr lang="en-GB" dirty="0"/>
              <a:t>Evidence may be destroyed quickly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• </a:t>
            </a:r>
            <a:r>
              <a:rPr lang="en-GB" dirty="0"/>
              <a:t>Difficulty identifying suspects in crowded </a:t>
            </a:r>
            <a:r>
              <a:rPr lang="en-GB" dirty="0" smtClean="0"/>
              <a:t>environments</a:t>
            </a:r>
          </a:p>
          <a:p>
            <a:pPr marL="0" indent="0">
              <a:buNone/>
            </a:pPr>
            <a:r>
              <a:rPr lang="en-GB" b="1" dirty="0"/>
              <a:t>Importance of Proper Evidence Handling</a:t>
            </a:r>
            <a:endParaRPr lang="en-GB" b="1" dirty="0"/>
          </a:p>
          <a:p>
            <a:pPr marL="0" indent="0">
              <a:buNone/>
            </a:pPr>
            <a:r>
              <a:rPr lang="en-GB" dirty="0"/>
              <a:t>Investigators must ensure: </a:t>
            </a:r>
          </a:p>
          <a:p>
            <a:pPr marL="0" indent="0">
              <a:buNone/>
            </a:pPr>
            <a:r>
              <a:rPr lang="en-GB" dirty="0"/>
              <a:t>• Proper recording of witness statements </a:t>
            </a:r>
          </a:p>
          <a:p>
            <a:pPr marL="0" indent="0">
              <a:buNone/>
            </a:pPr>
            <a:r>
              <a:rPr lang="en-GB" dirty="0"/>
              <a:t>• Preservation of documentary evidence </a:t>
            </a:r>
          </a:p>
          <a:p>
            <a:pPr marL="0" indent="0">
              <a:buNone/>
            </a:pPr>
            <a:r>
              <a:rPr lang="en-GB" dirty="0"/>
              <a:t>• Proper handling of digital evidence </a:t>
            </a:r>
          </a:p>
          <a:p>
            <a:pPr marL="0" indent="0">
              <a:buNone/>
            </a:pPr>
            <a:r>
              <a:rPr lang="en-GB" dirty="0"/>
              <a:t>• Maintenance of chain of custody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Strategies for Effective Investigation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 </a:t>
            </a:r>
            <a:r>
              <a:rPr lang="en-GB" dirty="0"/>
              <a:t>Early deployment of investigators </a:t>
            </a:r>
            <a:endParaRPr lang="en-GB" dirty="0" smtClean="0"/>
          </a:p>
          <a:p>
            <a:r>
              <a:rPr lang="en-GB" dirty="0" smtClean="0"/>
              <a:t> </a:t>
            </a:r>
            <a:r>
              <a:rPr lang="en-GB" dirty="0"/>
              <a:t>Close collaboration with the Electoral Commission </a:t>
            </a:r>
            <a:endParaRPr lang="en-GB" dirty="0" smtClean="0"/>
          </a:p>
          <a:p>
            <a:r>
              <a:rPr lang="en-GB" dirty="0" smtClean="0"/>
              <a:t> </a:t>
            </a:r>
            <a:r>
              <a:rPr lang="en-GB" dirty="0"/>
              <a:t>Training officers in electoral laws and the new Cyber Crimes Act </a:t>
            </a:r>
            <a:endParaRPr lang="en-GB" dirty="0" smtClean="0"/>
          </a:p>
          <a:p>
            <a:r>
              <a:rPr lang="en-GB" dirty="0" smtClean="0"/>
              <a:t>Monitoring </a:t>
            </a:r>
            <a:r>
              <a:rPr lang="en-GB" dirty="0"/>
              <a:t>campaign activities </a:t>
            </a:r>
            <a:endParaRPr lang="en-GB" dirty="0" smtClean="0"/>
          </a:p>
          <a:p>
            <a:r>
              <a:rPr lang="en-GB" dirty="0" smtClean="0"/>
              <a:t>Use </a:t>
            </a:r>
            <a:r>
              <a:rPr lang="en-GB" dirty="0"/>
              <a:t>of digital evidence and </a:t>
            </a:r>
            <a:r>
              <a:rPr lang="en-GB" dirty="0" smtClean="0"/>
              <a:t>technology</a:t>
            </a:r>
          </a:p>
          <a:p>
            <a:pPr marL="0" indent="0">
              <a:buNone/>
            </a:pPr>
            <a:r>
              <a:rPr lang="en-US" b="1" dirty="0"/>
              <a:t>2026-Enhanced </a:t>
            </a:r>
            <a:r>
              <a:rPr lang="en-US" b="1" dirty="0" smtClean="0"/>
              <a:t>Strategies</a:t>
            </a:r>
          </a:p>
          <a:p>
            <a:r>
              <a:rPr lang="en-GB" dirty="0"/>
              <a:t>Risk-based deployment to high-risk polling stations </a:t>
            </a:r>
          </a:p>
          <a:p>
            <a:r>
              <a:rPr lang="en-GB" dirty="0"/>
              <a:t>Utilise ECZ Conflict Management Committees for early mediation </a:t>
            </a:r>
          </a:p>
          <a:p>
            <a:r>
              <a:rPr lang="en-GB" dirty="0"/>
              <a:t>Biometric verification and digital forensics </a:t>
            </a:r>
          </a:p>
          <a:p>
            <a:r>
              <a:rPr lang="en-GB" dirty="0"/>
              <a:t>Dedicated election hotlines and public awareness campaigns </a:t>
            </a:r>
          </a:p>
          <a:p>
            <a:r>
              <a:rPr lang="en-GB" dirty="0"/>
              <a:t>Formal MoUs with ECZ, ACC, and National Prosecution Authority for fast-track cases</a:t>
            </a:r>
          </a:p>
          <a:p>
            <a:pPr marL="0" indent="0">
              <a:buNone/>
            </a:pPr>
            <a:endParaRPr lang="en-GB" b="1" dirty="0">
              <a:effectLst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Use of Digital Evidence &amp; Inter-Agency Cooperation</a:t>
            </a:r>
            <a:endParaRPr lang="en-GB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/>
              <a:t>Use of Digital Evidence</a:t>
            </a:r>
          </a:p>
          <a:p>
            <a:pPr marL="0" indent="0">
              <a:buNone/>
            </a:pPr>
            <a:r>
              <a:rPr lang="en-GB" dirty="0"/>
              <a:t>Modern investigations may rely on: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• </a:t>
            </a:r>
            <a:r>
              <a:rPr lang="en-GB" dirty="0"/>
              <a:t>Mobile phone recordings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• </a:t>
            </a:r>
            <a:r>
              <a:rPr lang="en-GB" dirty="0"/>
              <a:t>CCTV footage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• </a:t>
            </a:r>
            <a:r>
              <a:rPr lang="en-GB" dirty="0"/>
              <a:t>Social media posts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• </a:t>
            </a:r>
            <a:r>
              <a:rPr lang="en-GB" dirty="0"/>
              <a:t>Online campaign </a:t>
            </a:r>
            <a:r>
              <a:rPr lang="en-GB" dirty="0" smtClean="0"/>
              <a:t>materials</a:t>
            </a:r>
          </a:p>
          <a:p>
            <a:pPr marL="0" indent="0">
              <a:buNone/>
            </a:pPr>
            <a:r>
              <a:rPr lang="en-GB" b="1" dirty="0"/>
              <a:t>Inter-Agency Cooperation </a:t>
            </a:r>
            <a:endParaRPr lang="en-GB" b="1" dirty="0" smtClean="0"/>
          </a:p>
          <a:p>
            <a:pPr marL="0" indent="0">
              <a:buNone/>
            </a:pPr>
            <a:r>
              <a:rPr lang="en-GB" dirty="0"/>
              <a:t>• Zambia Police Service </a:t>
            </a:r>
          </a:p>
          <a:p>
            <a:pPr marL="0" indent="0">
              <a:buNone/>
            </a:pPr>
            <a:r>
              <a:rPr lang="en-GB" dirty="0"/>
              <a:t>• Electoral Commission of Zambia </a:t>
            </a:r>
          </a:p>
          <a:p>
            <a:pPr marL="0" indent="0">
              <a:buNone/>
            </a:pPr>
            <a:r>
              <a:rPr lang="en-GB" dirty="0"/>
              <a:t>• Anti-Corruption Commission </a:t>
            </a:r>
          </a:p>
          <a:p>
            <a:pPr marL="0" indent="0">
              <a:buNone/>
            </a:pPr>
            <a:r>
              <a:rPr lang="en-GB" dirty="0"/>
              <a:t>• Drug Enforcement Commission </a:t>
            </a:r>
          </a:p>
          <a:p>
            <a:pPr marL="0" indent="0">
              <a:buNone/>
            </a:pPr>
            <a:r>
              <a:rPr lang="en-GB" dirty="0"/>
              <a:t>• National Prosecution Authority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Practical </a:t>
            </a:r>
            <a:r>
              <a:rPr dirty="0" smtClean="0"/>
              <a:t>Case Stud</a:t>
            </a:r>
            <a:r>
              <a:rPr lang="en-GB" dirty="0" err="1" smtClean="0"/>
              <a:t>ies</a:t>
            </a:r>
            <a:r>
              <a:rPr dirty="0" smtClean="0"/>
              <a:t> 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074" y="1556792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b="1" dirty="0"/>
              <a:t>Case Study 1 – Digital Disinformation</a:t>
            </a:r>
            <a:r>
              <a:rPr lang="en-US" dirty="0"/>
              <a:t> Scenario: Suspect creates fake social media account and circulates false allegations. Possible Charges: Section 22 (Cyber Crimes Act) + Section 84 (Electoral Process Act) Evidence: Screenshots, digital forensics, IP records</a:t>
            </a:r>
          </a:p>
          <a:p>
            <a:pPr algn="just"/>
            <a:r>
              <a:rPr lang="en-US" b="1" dirty="0"/>
              <a:t>Case Study 2 – Campaign Violence &amp; Unlawful Assembly</a:t>
            </a:r>
            <a:r>
              <a:rPr lang="en-US" dirty="0"/>
              <a:t> </a:t>
            </a:r>
            <a:r>
              <a:rPr lang="en-US" dirty="0" smtClean="0"/>
              <a:t>Scenario</a:t>
            </a:r>
            <a:r>
              <a:rPr lang="en-US" dirty="0"/>
              <a:t>: Party cadres disrupt an opposition rally, assault supporters, damage materials. Possible Charges: Undue influence (s.83) + Assault (Penal Code s.248) + Unlawful assembly (s.74) + Interference with materials (s.87) Evidence: Mobile footage, witness statements, medical reports </a:t>
            </a:r>
            <a:endParaRPr lang="en-US" dirty="0" smtClean="0"/>
          </a:p>
          <a:p>
            <a:pPr algn="just"/>
            <a:r>
              <a:rPr lang="en-US" dirty="0" smtClean="0"/>
              <a:t>Lesson</a:t>
            </a:r>
            <a:r>
              <a:rPr lang="en-US" dirty="0"/>
              <a:t>: Early intervention secures convictions and deters escalation.</a:t>
            </a:r>
            <a:endParaRPr lang="en-US" dirty="0">
              <a:effectLst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Key Takeaways &amp; Recommendations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831" y="126876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b="1" dirty="0"/>
              <a:t>Key Takeaways </a:t>
            </a:r>
            <a:endParaRPr lang="en-GB" b="1" dirty="0" smtClean="0"/>
          </a:p>
          <a:p>
            <a:pPr marL="0" indent="0" algn="just">
              <a:buNone/>
            </a:pPr>
            <a:r>
              <a:rPr lang="en-GB" dirty="0" smtClean="0"/>
              <a:t>• </a:t>
            </a:r>
            <a:r>
              <a:rPr lang="en-GB" dirty="0"/>
              <a:t>Electoral offences threaten democracy – professionalism and independence are essential </a:t>
            </a:r>
            <a:endParaRPr lang="en-GB" dirty="0" smtClean="0"/>
          </a:p>
          <a:p>
            <a:pPr marL="0" indent="0" algn="just">
              <a:buNone/>
            </a:pPr>
            <a:r>
              <a:rPr lang="en-GB" dirty="0" smtClean="0"/>
              <a:t>• </a:t>
            </a:r>
            <a:r>
              <a:rPr lang="en-GB" dirty="0"/>
              <a:t>Proper enforcement of the Electoral Process Act, Penal Code, and Cyber Crimes Act protects election</a:t>
            </a:r>
          </a:p>
          <a:p>
            <a:pPr marL="0" indent="0" algn="just">
              <a:buNone/>
            </a:pPr>
            <a:r>
              <a:rPr lang="en-GB" b="1" dirty="0"/>
              <a:t>Recommendations</a:t>
            </a:r>
            <a:r>
              <a:rPr lang="en-GB" dirty="0"/>
              <a:t> </a:t>
            </a:r>
            <a:endParaRPr lang="en-GB" dirty="0" smtClean="0"/>
          </a:p>
          <a:p>
            <a:pPr marL="0" indent="0" algn="just">
              <a:buNone/>
            </a:pPr>
            <a:r>
              <a:rPr lang="en-GB" dirty="0" smtClean="0"/>
              <a:t>• </a:t>
            </a:r>
            <a:r>
              <a:rPr lang="en-GB" dirty="0"/>
              <a:t>Strengthen investigator training in electoral law and Cyber Crimes Act </a:t>
            </a:r>
            <a:endParaRPr lang="en-GB" dirty="0" smtClean="0"/>
          </a:p>
          <a:p>
            <a:pPr marL="0" indent="0" algn="just">
              <a:buNone/>
            </a:pPr>
            <a:r>
              <a:rPr lang="en-GB" dirty="0" smtClean="0"/>
              <a:t>• </a:t>
            </a:r>
            <a:r>
              <a:rPr lang="en-GB" dirty="0"/>
              <a:t>Increase public awareness and witness protection </a:t>
            </a:r>
            <a:endParaRPr lang="en-GB" dirty="0" smtClean="0"/>
          </a:p>
          <a:p>
            <a:pPr marL="0" indent="0" algn="just">
              <a:buNone/>
            </a:pPr>
            <a:r>
              <a:rPr lang="en-GB" dirty="0" smtClean="0"/>
              <a:t>• </a:t>
            </a:r>
            <a:r>
              <a:rPr lang="en-GB" dirty="0"/>
              <a:t>Ensure impartial enforcement and inter-agency coordination • Advocate for fast-track electoral courts and campaign finance transparency </a:t>
            </a:r>
            <a:endParaRPr lang="en-GB" dirty="0" smtClean="0"/>
          </a:p>
          <a:p>
            <a:pPr marL="0" indent="0" algn="just">
              <a:buNone/>
            </a:pPr>
            <a:r>
              <a:rPr lang="en-GB" dirty="0" smtClean="0"/>
              <a:t>• </a:t>
            </a:r>
            <a:r>
              <a:rPr lang="en-GB" dirty="0"/>
              <a:t>Operationalise risk-based deployment for 2026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329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GB" dirty="0"/>
              <a:t>Electoral offences and other wrongdoing undermine democratic governance and public confidence in elections.</a:t>
            </a:r>
          </a:p>
          <a:p>
            <a:pPr algn="just"/>
            <a:r>
              <a:rPr lang="en-GB" dirty="0"/>
              <a:t>Effective investigations require professionalism, independence, and a strong understanding of the law.</a:t>
            </a:r>
          </a:p>
          <a:p>
            <a:pPr algn="just"/>
            <a:r>
              <a:rPr lang="en-GB" dirty="0"/>
              <a:t>Proper enforcement of the Electoral Process Act, Penal Code, and Cyber Crimes Act is essential to protect the integrity of the 2026 General Elections.</a:t>
            </a:r>
          </a:p>
          <a:p>
            <a:endParaRPr lang="en-GB" dirty="0"/>
          </a:p>
          <a:p>
            <a:pPr marL="0" indent="0">
              <a:buNone/>
            </a:pPr>
            <a:endParaRPr lang="en-GB" dirty="0">
              <a:effectLst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Conclusion</a:t>
            </a:r>
            <a:r>
              <a:rPr lang="en-GB" dirty="0" smtClean="0"/>
              <a:t> </a:t>
            </a:r>
            <a:r>
              <a:rPr lang="en-GB" dirty="0" err="1" smtClean="0"/>
              <a:t>ctd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Electoral offences undermine democratic governance and public confidence in elections.</a:t>
            </a:r>
          </a:p>
          <a:p>
            <a:r>
              <a:t>Effective investigations require professionalism, independence and a strong understanding of the law.</a:t>
            </a:r>
          </a:p>
          <a:p>
            <a:r>
              <a:t>Proper enforcement of the Electoral Process Act, Penal Code and Cyber Crimes Act is essential to protect the integrity of elections.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4EF2701-F5A6-4DA0-A9B8-AF9F8B6BA0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b="1" dirty="0"/>
              <a:t>Thank you</a:t>
            </a:r>
            <a:endParaRPr lang="en-ZM" sz="5400" b="1" dirty="0"/>
          </a:p>
        </p:txBody>
      </p:sp>
    </p:spTree>
    <p:extLst>
      <p:ext uri="{BB962C8B-B14F-4D97-AF65-F5344CB8AC3E}">
        <p14:creationId xmlns:p14="http://schemas.microsoft.com/office/powerpoint/2010/main" val="4223951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dirty="0"/>
              <a:t>Electoral offences undermine democratic governance and the credibility of elections</a:t>
            </a:r>
          </a:p>
          <a:p>
            <a:pPr algn="just"/>
            <a:r>
              <a:rPr lang="en-GB" dirty="0"/>
              <a:t>As we prepare for the 2026 General Elections, they threaten the principles of free, fair, and transparent elections.</a:t>
            </a:r>
          </a:p>
          <a:p>
            <a:pPr algn="just"/>
            <a:r>
              <a:rPr lang="en-GB" dirty="0"/>
              <a:t>Law enforcement agencies play a critical role in preventing, detecting, and investigating these offences.</a:t>
            </a:r>
          </a:p>
          <a:p>
            <a:pPr algn="just"/>
            <a:r>
              <a:rPr lang="en-GB" dirty="0"/>
              <a:t>Investigations in Zambia are mainly guided by the Electoral Process Act, Penal Code, Cyber Crimes Act No. 4 of 2025, and other legislation.</a:t>
            </a:r>
            <a:endParaRPr lang="en-GB" dirty="0">
              <a:effectLst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Objectives of the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dirty="0"/>
              <a:t>Explain the legal framework governing electoral offences in Zambia</a:t>
            </a:r>
          </a:p>
          <a:p>
            <a:pPr algn="just"/>
            <a:r>
              <a:rPr dirty="0"/>
              <a:t>Identify common electoral offences</a:t>
            </a:r>
          </a:p>
          <a:p>
            <a:pPr algn="just"/>
            <a:r>
              <a:rPr dirty="0"/>
              <a:t>Highlight challenges faced by investigators</a:t>
            </a:r>
          </a:p>
          <a:p>
            <a:pPr algn="just"/>
            <a:r>
              <a:rPr dirty="0"/>
              <a:t>Discuss strategies for effective investigation</a:t>
            </a:r>
          </a:p>
          <a:p>
            <a:pPr algn="just"/>
            <a:r>
              <a:rPr dirty="0"/>
              <a:t>Strengthen law enforcement response to electoral crime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Legal Framework Governing Electoral Offences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Electoral Process Act No. 35 of 2016 (Part VIII – Corrupt &amp; Illegal Practices) </a:t>
            </a:r>
            <a:endParaRPr lang="en-GB" dirty="0" smtClean="0"/>
          </a:p>
          <a:p>
            <a:r>
              <a:rPr lang="en-GB" dirty="0" smtClean="0"/>
              <a:t>Penal </a:t>
            </a:r>
            <a:r>
              <a:rPr lang="en-GB" dirty="0"/>
              <a:t>Code Chapter 87 of the Laws of Zambia </a:t>
            </a:r>
            <a:endParaRPr lang="en-GB" dirty="0" smtClean="0"/>
          </a:p>
          <a:p>
            <a:r>
              <a:rPr lang="en-GB" dirty="0" smtClean="0"/>
              <a:t>Cyber </a:t>
            </a:r>
            <a:r>
              <a:rPr lang="en-GB" dirty="0"/>
              <a:t>Crimes Act No. 4 of 2025 </a:t>
            </a:r>
            <a:endParaRPr lang="en-GB" dirty="0" smtClean="0"/>
          </a:p>
          <a:p>
            <a:r>
              <a:rPr lang="en-GB" dirty="0" smtClean="0"/>
              <a:t>Criminal </a:t>
            </a:r>
            <a:r>
              <a:rPr lang="en-GB" dirty="0"/>
              <a:t>Procedure Code Chapter 88 </a:t>
            </a:r>
            <a:endParaRPr lang="en-GB" dirty="0" smtClean="0"/>
          </a:p>
          <a:p>
            <a:r>
              <a:rPr lang="en-GB" dirty="0" smtClean="0"/>
              <a:t>Regulations </a:t>
            </a:r>
            <a:r>
              <a:rPr lang="en-GB" dirty="0"/>
              <a:t>issued by the Electoral Commission of Zambia </a:t>
            </a:r>
            <a:endParaRPr lang="en-GB" dirty="0" smtClean="0"/>
          </a:p>
          <a:p>
            <a:r>
              <a:rPr lang="en-GB" dirty="0" smtClean="0"/>
              <a:t>Anti-Corruption </a:t>
            </a:r>
            <a:r>
              <a:rPr lang="en-GB" dirty="0"/>
              <a:t>Commission Act 2012 (for abuse of state resources) </a:t>
            </a:r>
            <a:endParaRPr lang="en-GB" dirty="0" smtClean="0"/>
          </a:p>
          <a:p>
            <a:r>
              <a:rPr lang="en-GB" dirty="0" smtClean="0"/>
              <a:t>Electoral </a:t>
            </a:r>
            <a:r>
              <a:rPr lang="en-GB" dirty="0"/>
              <a:t>Code of Conduct (Schedule to the Electoral Process Act)</a:t>
            </a:r>
            <a:endParaRPr lang="en-GB" dirty="0">
              <a:effectLst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Role of the Zambia Police Service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Maintain law and order during elections</a:t>
            </a:r>
          </a:p>
          <a:p>
            <a:r>
              <a:rPr dirty="0"/>
              <a:t>Investigate electoral offences</a:t>
            </a:r>
          </a:p>
          <a:p>
            <a:r>
              <a:rPr dirty="0"/>
              <a:t>Collect and preserve evidence</a:t>
            </a:r>
          </a:p>
          <a:p>
            <a:r>
              <a:rPr dirty="0"/>
              <a:t>Arrest offenders</a:t>
            </a:r>
          </a:p>
          <a:p>
            <a:r>
              <a:rPr dirty="0"/>
              <a:t>Support successful prosecutions through the National Prosecution Authority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Electoral Offences under the Electoral Process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Corrupt Practices </a:t>
            </a:r>
            <a:endParaRPr lang="en-GB" b="1" dirty="0" smtClean="0"/>
          </a:p>
          <a:p>
            <a:pPr marL="0" indent="0">
              <a:buNone/>
            </a:pPr>
            <a:r>
              <a:rPr lang="en-GB" dirty="0" smtClean="0"/>
              <a:t>• </a:t>
            </a:r>
            <a:r>
              <a:rPr lang="en-GB" dirty="0"/>
              <a:t>Bribery of voters – Section 81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• </a:t>
            </a:r>
            <a:r>
              <a:rPr lang="en-GB" dirty="0"/>
              <a:t>Impersonation – Section 82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• </a:t>
            </a:r>
            <a:r>
              <a:rPr lang="en-GB" dirty="0"/>
              <a:t>Undue influence – Section 83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• </a:t>
            </a:r>
            <a:r>
              <a:rPr lang="en-GB" dirty="0"/>
              <a:t>Publishing false statements in respect of  </a:t>
            </a:r>
            <a:r>
              <a:rPr lang="en-GB" dirty="0" smtClean="0"/>
              <a:t>    candidates </a:t>
            </a:r>
            <a:r>
              <a:rPr lang="en-GB" dirty="0"/>
              <a:t>– Section 84</a:t>
            </a:r>
          </a:p>
          <a:p>
            <a:pPr marL="0" indent="0">
              <a:buNone/>
            </a:pPr>
            <a:endParaRPr lang="en-US" dirty="0"/>
          </a:p>
          <a:p>
            <a:endParaRPr dirty="0"/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Electoral Offences under the Electoral Process </a:t>
            </a:r>
            <a:r>
              <a:rPr lang="en-GB" dirty="0" smtClean="0"/>
              <a:t>Act </a:t>
            </a:r>
            <a:r>
              <a:rPr lang="en-GB" dirty="0" err="1" smtClean="0"/>
              <a:t>ctd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/>
              <a:t>Illegal </a:t>
            </a:r>
            <a:r>
              <a:rPr lang="en-GB" b="1" dirty="0"/>
              <a:t>Practices </a:t>
            </a:r>
            <a:endParaRPr lang="en-GB" b="1" dirty="0" smtClean="0"/>
          </a:p>
          <a:p>
            <a:pPr marL="0" indent="0" algn="just">
              <a:buNone/>
            </a:pPr>
            <a:r>
              <a:rPr lang="en-GB" dirty="0" smtClean="0"/>
              <a:t>• </a:t>
            </a:r>
            <a:r>
              <a:rPr lang="en-GB" dirty="0"/>
              <a:t>Illegal practices in respect of nomination of </a:t>
            </a:r>
            <a:r>
              <a:rPr lang="en-GB" dirty="0" smtClean="0"/>
              <a:t>	candidates </a:t>
            </a:r>
            <a:r>
              <a:rPr lang="en-GB" dirty="0"/>
              <a:t>– Section 85 </a:t>
            </a:r>
            <a:r>
              <a:rPr lang="en-GB" dirty="0" smtClean="0"/>
              <a:t> </a:t>
            </a:r>
          </a:p>
          <a:p>
            <a:pPr marL="0" indent="0" algn="just">
              <a:buNone/>
            </a:pPr>
            <a:r>
              <a:rPr lang="en-GB" dirty="0" smtClean="0"/>
              <a:t>• </a:t>
            </a:r>
            <a:r>
              <a:rPr lang="en-GB" dirty="0"/>
              <a:t>Illegal practices in respect of public meetings – </a:t>
            </a:r>
            <a:r>
              <a:rPr lang="en-GB" dirty="0" smtClean="0"/>
              <a:t>	Section </a:t>
            </a:r>
            <a:r>
              <a:rPr lang="en-GB" dirty="0"/>
              <a:t>86 </a:t>
            </a:r>
            <a:r>
              <a:rPr lang="en-GB" dirty="0" smtClean="0"/>
              <a:t> </a:t>
            </a:r>
          </a:p>
          <a:p>
            <a:pPr marL="0" indent="0" algn="just">
              <a:buNone/>
            </a:pPr>
            <a:r>
              <a:rPr lang="en-GB" dirty="0" smtClean="0"/>
              <a:t>• </a:t>
            </a:r>
            <a:r>
              <a:rPr lang="en-GB" dirty="0"/>
              <a:t>Interference with election materials – Section </a:t>
            </a:r>
            <a:r>
              <a:rPr lang="en-GB" dirty="0" smtClean="0"/>
              <a:t>	87 </a:t>
            </a:r>
          </a:p>
          <a:p>
            <a:pPr marL="0" indent="0">
              <a:buNone/>
            </a:pPr>
            <a:r>
              <a:rPr lang="en-GB" dirty="0" smtClean="0"/>
              <a:t>• </a:t>
            </a:r>
            <a:r>
              <a:rPr lang="en-GB" dirty="0"/>
              <a:t>Breach of secrecy – Section 91 </a:t>
            </a:r>
            <a:endParaRPr lang="en-GB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84297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Electoral Offences under the Electoral Process </a:t>
            </a:r>
            <a:r>
              <a:rPr lang="en-GB" dirty="0" smtClean="0"/>
              <a:t>Act </a:t>
            </a:r>
            <a:r>
              <a:rPr lang="en-GB" dirty="0" err="1" smtClean="0"/>
              <a:t>ctd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/>
              <a:t>Other Election Offences</a:t>
            </a:r>
            <a:r>
              <a:rPr lang="en-GB" dirty="0"/>
              <a:t>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• </a:t>
            </a:r>
            <a:r>
              <a:rPr lang="en-GB" dirty="0"/>
              <a:t>Wilfully obstruct or interfere with electoral officers – Section 89(j</a:t>
            </a:r>
            <a:r>
              <a:rPr lang="en-GB" dirty="0" smtClean="0"/>
              <a:t>)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• Offences by election officers – Section 92 </a:t>
            </a:r>
          </a:p>
          <a:p>
            <a:pPr marL="0" indent="0">
              <a:buNone/>
            </a:pPr>
            <a:r>
              <a:rPr lang="en-GB" b="1" dirty="0"/>
              <a:t>Penalties</a:t>
            </a:r>
            <a:r>
              <a:rPr lang="en-GB" dirty="0"/>
              <a:t>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• </a:t>
            </a:r>
            <a:r>
              <a:rPr lang="en-GB" dirty="0"/>
              <a:t>General: Fine up to 500,000 penalty units + 5 years imprisonment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• </a:t>
            </a:r>
            <a:r>
              <a:rPr lang="en-GB" dirty="0"/>
              <a:t>Illegal practices: Up to 200,000 penalty units + 2 years</a:t>
            </a:r>
            <a:endParaRPr lang="en-GB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69835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0">
        <p14:switch dir="r"/>
      </p:transition>
    </mc:Choice>
    <mc:Fallback xmlns="">
      <p:transition spd="slow" advTm="0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6686</TotalTime>
  <Words>1411</Words>
  <Application>Microsoft Office PowerPoint</Application>
  <PresentationFormat>On-screen Show (4:3)</PresentationFormat>
  <Paragraphs>189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Arial Narrow</vt:lpstr>
      <vt:lpstr>Calibri</vt:lpstr>
      <vt:lpstr>2_Office Theme</vt:lpstr>
      <vt:lpstr>  ZAMBIA POLICE SERVICE     Challenges and Strategies in the Investigation of Electoral Offences. By Mr. John Daka - DCP Director - Legal Zambia Police Service  </vt:lpstr>
      <vt:lpstr>AGENDA</vt:lpstr>
      <vt:lpstr>Introduction</vt:lpstr>
      <vt:lpstr>Objectives of the Presentation</vt:lpstr>
      <vt:lpstr>Legal Framework Governing Electoral Offences</vt:lpstr>
      <vt:lpstr>Role of the Zambia Police Service</vt:lpstr>
      <vt:lpstr>Electoral Offences under the Electoral Process Act</vt:lpstr>
      <vt:lpstr>Electoral Offences under the Electoral Process Act ctd</vt:lpstr>
      <vt:lpstr>Electoral Offences under the Electoral Process Act ctd</vt:lpstr>
      <vt:lpstr>Bribery – Section 81</vt:lpstr>
      <vt:lpstr>Impersonation – Section 82</vt:lpstr>
      <vt:lpstr>Undue Influence – Section 83</vt:lpstr>
      <vt:lpstr>Offences Relating to Election Materials – Section 87 &amp; Obstructing Officers – Section 89(j)</vt:lpstr>
      <vt:lpstr>Electoral Code of Conduct Violations  </vt:lpstr>
      <vt:lpstr>Relevant Offences under the Penal Code</vt:lpstr>
      <vt:lpstr>Example – Violence During Elections</vt:lpstr>
      <vt:lpstr>Common Cyber Offences During Elections</vt:lpstr>
      <vt:lpstr> Transmission of Unsolicited Deceptive Electronic Communication - (Section 19) </vt:lpstr>
      <vt:lpstr>Harassment and Humiliation using a Computer System –Section 22</vt:lpstr>
      <vt:lpstr>Challenges in Investigating Cyber Electoral Offences</vt:lpstr>
      <vt:lpstr>Evidence Collection Challenges &amp; Proper Handling</vt:lpstr>
      <vt:lpstr>Strategies for Effective Investigation</vt:lpstr>
      <vt:lpstr>Use of Digital Evidence &amp; Inter-Agency Cooperation</vt:lpstr>
      <vt:lpstr>Practical Case Studies </vt:lpstr>
      <vt:lpstr>Key Takeaways &amp; Recommendations </vt:lpstr>
      <vt:lpstr>Conclusion</vt:lpstr>
      <vt:lpstr>Conclusion ctd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ZAMBIA POLICE SERVICE ORGANISATION  STRUCTURE</dc:title>
  <dc:creator>user A</dc:creator>
  <cp:lastModifiedBy>Microsoft account</cp:lastModifiedBy>
  <cp:revision>662</cp:revision>
  <cp:lastPrinted>2020-12-14T11:37:35Z</cp:lastPrinted>
  <dcterms:created xsi:type="dcterms:W3CDTF">2016-05-17T12:49:15Z</dcterms:created>
  <dcterms:modified xsi:type="dcterms:W3CDTF">2026-03-18T08:20:57Z</dcterms:modified>
</cp:coreProperties>
</file>